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4" r:id="rId2"/>
    <p:sldId id="287" r:id="rId3"/>
    <p:sldId id="256" r:id="rId4"/>
    <p:sldId id="257" r:id="rId5"/>
    <p:sldId id="258" r:id="rId6"/>
    <p:sldId id="288" r:id="rId7"/>
    <p:sldId id="260" r:id="rId8"/>
    <p:sldId id="261" r:id="rId9"/>
    <p:sldId id="259" r:id="rId10"/>
    <p:sldId id="289" r:id="rId11"/>
    <p:sldId id="285" r:id="rId12"/>
    <p:sldId id="286" r:id="rId13"/>
    <p:sldId id="263" r:id="rId14"/>
    <p:sldId id="281" r:id="rId15"/>
    <p:sldId id="290" r:id="rId16"/>
    <p:sldId id="292" r:id="rId17"/>
    <p:sldId id="283" r:id="rId18"/>
    <p:sldId id="291" r:id="rId19"/>
    <p:sldId id="274" r:id="rId20"/>
    <p:sldId id="269" r:id="rId21"/>
    <p:sldId id="267" r:id="rId22"/>
    <p:sldId id="270" r:id="rId23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6967"/>
          </a:xfrm>
          <a:prstGeom prst="rect">
            <a:avLst/>
          </a:prstGeom>
        </p:spPr>
        <p:txBody>
          <a:bodyPr vert="horz" lIns="91385" tIns="45692" rIns="91385" bIns="4569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385" tIns="45692" rIns="91385" bIns="45692" rtlCol="0"/>
          <a:lstStyle>
            <a:lvl1pPr algn="r">
              <a:defRPr sz="1200"/>
            </a:lvl1pPr>
          </a:lstStyle>
          <a:p>
            <a:fld id="{99AF870B-1991-483C-89D3-6FEF3D136550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5" tIns="45692" rIns="91385" bIns="4569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385" tIns="45692" rIns="91385" bIns="456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46"/>
            <a:ext cx="2949099" cy="496967"/>
          </a:xfrm>
          <a:prstGeom prst="rect">
            <a:avLst/>
          </a:prstGeom>
        </p:spPr>
        <p:txBody>
          <a:bodyPr vert="horz" lIns="91385" tIns="45692" rIns="91385" bIns="4569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385" tIns="45692" rIns="91385" bIns="45692" rtlCol="0" anchor="b"/>
          <a:lstStyle>
            <a:lvl1pPr algn="r">
              <a:defRPr sz="1200"/>
            </a:lvl1pPr>
          </a:lstStyle>
          <a:p>
            <a:fld id="{EA66DB90-5AD6-46B7-ABC1-54FE66CA8F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08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6DB90-5AD6-46B7-ABC1-54FE66CA8F0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6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BCB3-AE94-4469-BAEE-EF82E4E90ED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E2FC-6575-42B4-A4D2-DFCC70821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4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BCB3-AE94-4469-BAEE-EF82E4E90ED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E2FC-6575-42B4-A4D2-DFCC70821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47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BCB3-AE94-4469-BAEE-EF82E4E90ED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E2FC-6575-42B4-A4D2-DFCC70821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4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BCB3-AE94-4469-BAEE-EF82E4E90ED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E2FC-6575-42B4-A4D2-DFCC70821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38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BCB3-AE94-4469-BAEE-EF82E4E90ED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E2FC-6575-42B4-A4D2-DFCC70821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99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BCB3-AE94-4469-BAEE-EF82E4E90ED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E2FC-6575-42B4-A4D2-DFCC70821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9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BCB3-AE94-4469-BAEE-EF82E4E90ED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E2FC-6575-42B4-A4D2-DFCC70821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73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BCB3-AE94-4469-BAEE-EF82E4E90ED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E2FC-6575-42B4-A4D2-DFCC70821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5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BCB3-AE94-4469-BAEE-EF82E4E90ED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E2FC-6575-42B4-A4D2-DFCC70821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61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BCB3-AE94-4469-BAEE-EF82E4E90ED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E2FC-6575-42B4-A4D2-DFCC70821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74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BCB3-AE94-4469-BAEE-EF82E4E90ED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E2FC-6575-42B4-A4D2-DFCC70821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1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ABCB3-AE94-4469-BAEE-EF82E4E90ED1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2E2FC-6575-42B4-A4D2-DFCC70821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01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70" y="188640"/>
            <a:ext cx="3083264" cy="79208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Our Code of Conduct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F7108-CF49-4E97-92D1-F7F291A6932D}"/>
              </a:ext>
            </a:extLst>
          </p:cNvPr>
          <p:cNvSpPr/>
          <p:nvPr/>
        </p:nvSpPr>
        <p:spPr>
          <a:xfrm>
            <a:off x="170670" y="1124744"/>
            <a:ext cx="8793817" cy="560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participants must: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 all requests and requirements made by members of staff supervising the expedition.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Behave always in a manner which will bring credit to themselves, members of staff and the school.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Co-operate with </a:t>
            </a: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members of staff, other members of their expedition group and the general public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make the expedition enjoyable, trouble-free and rewarding.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considerate to all adults and other students involved in the expedition.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punctual at all times.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carry with them the appropriate personal, camping and emergency equipment for the expedition</a:t>
            </a: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Staff will not provide oral painkillers to students without verbal parent consent.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they have sufficient nutrition for the duration of the expedition.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great care when using potentially dangerous equipment, particularly stoves and knives.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cook in or near a tent and take care with flammable materials.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stay within sight of their walking group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unless following recognised emergency procedures.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Abide by the Countryside Code.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Abide by the laws of the country and the requirements and conditions of the Duke of Edinburgh’s Award.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Remain on designated campsites following arrival and until dismissed by staff the following day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(except on Gold Expeditions).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making noise or carrying out other behaviours which might cause annoyance to other people (strictly silence on the campsite between 11pm and 6am).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purchase or consume alcohol or any other intoxicating substance, nor smoke for the duration of the visit.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 personal responsibility for any belongings, including the </a:t>
            </a:r>
            <a:r>
              <a:rPr lang="en-GB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designated mobile phone per group for use in emergencies.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2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bring or use music players or mobile phones throughout the duration of the expedition.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2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contact parents/carers without first informing a member of staff, unless in the case of extreme emergency.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school punctually the following day in correct uniform.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 that a full report of any misconduct will be communicated to parents and will result in withdrawal from any further expeditions.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1F611E-BDA3-4337-8587-BEF0771F9635}"/>
              </a:ext>
            </a:extLst>
          </p:cNvPr>
          <p:cNvSpPr/>
          <p:nvPr/>
        </p:nvSpPr>
        <p:spPr>
          <a:xfrm>
            <a:off x="3253934" y="188640"/>
            <a:ext cx="5566538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Both you and your parents must sign this and return it to reception asap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22C2CF-0C52-4D83-A31E-5EDFECA2B27A}"/>
              </a:ext>
            </a:extLst>
          </p:cNvPr>
          <p:cNvSpPr/>
          <p:nvPr/>
        </p:nvSpPr>
        <p:spPr>
          <a:xfrm>
            <a:off x="3253934" y="903040"/>
            <a:ext cx="5566538" cy="468052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Bits we need to stress are in red here !</a:t>
            </a:r>
          </a:p>
        </p:txBody>
      </p:sp>
    </p:spTree>
    <p:extLst>
      <p:ext uri="{BB962C8B-B14F-4D97-AF65-F5344CB8AC3E}">
        <p14:creationId xmlns:p14="http://schemas.microsoft.com/office/powerpoint/2010/main" val="278400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My Scans\2011-09 (Sep)\scan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6" t="48286" r="35952" b="4165"/>
          <a:stretch/>
        </p:blipFill>
        <p:spPr bwMode="auto">
          <a:xfrm>
            <a:off x="4732067" y="404664"/>
            <a:ext cx="419642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23528" y="270216"/>
            <a:ext cx="4176464" cy="957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Going from north to south, what are the 6-figure grid references for the 4 circled points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6658" y="1376772"/>
            <a:ext cx="416333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direction are you travelling from </a:t>
            </a:r>
          </a:p>
          <a:p>
            <a:pPr algn="ctr"/>
            <a:r>
              <a:rPr lang="en-GB" dirty="0"/>
              <a:t>1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2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3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4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6559" y="4027733"/>
            <a:ext cx="1207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131819</a:t>
            </a:r>
          </a:p>
          <a:p>
            <a:endParaRPr lang="en-GB" sz="2400" dirty="0"/>
          </a:p>
          <a:p>
            <a:r>
              <a:rPr lang="en-GB" sz="2400" dirty="0"/>
              <a:t>114817</a:t>
            </a:r>
          </a:p>
          <a:p>
            <a:endParaRPr lang="en-GB" sz="2400" dirty="0"/>
          </a:p>
          <a:p>
            <a:r>
              <a:rPr lang="en-GB" sz="2400" dirty="0"/>
              <a:t>134814</a:t>
            </a:r>
          </a:p>
          <a:p>
            <a:endParaRPr lang="en-GB" sz="2400" dirty="0"/>
          </a:p>
          <a:p>
            <a:r>
              <a:rPr lang="en-GB" sz="2400" dirty="0"/>
              <a:t>107805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49008" y="173057"/>
            <a:ext cx="417948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have a copy of this on your table – Write the 4 answers on your sheet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36559" y="4449063"/>
            <a:ext cx="123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West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12640" y="5181895"/>
            <a:ext cx="123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East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50874" y="5889223"/>
            <a:ext cx="150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South West</a:t>
            </a:r>
          </a:p>
        </p:txBody>
      </p:sp>
      <p:pic>
        <p:nvPicPr>
          <p:cNvPr id="1026" name="Picture 2" descr="http://funsocialstudies.learninghaven.com/images/comp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24742"/>
            <a:ext cx="2160240" cy="19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323528" y="2269313"/>
            <a:ext cx="4176464" cy="1129469"/>
          </a:xfrm>
          <a:prstGeom prst="wedgeRoundRectCallout">
            <a:avLst>
              <a:gd name="adj1" fmla="val -52592"/>
              <a:gd name="adj2" fmla="val 6510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At this stage you only need general directions of the 8 cardinal/ intercardinal points but 16 is better !!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24328" y="136748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3104" y="1552146"/>
            <a:ext cx="32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219820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52840" y="3029450"/>
            <a:ext cx="55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2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043"/>
            <a:ext cx="8229600" cy="778098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a compass 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37" y="1320588"/>
            <a:ext cx="6570869" cy="455668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523924"/>
            <a:ext cx="2314600" cy="43533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u="sng" dirty="0"/>
              <a:t>Setting a map</a:t>
            </a:r>
          </a:p>
          <a:p>
            <a:r>
              <a:rPr lang="en-GB" dirty="0"/>
              <a:t>Lie the compass flat on your palm</a:t>
            </a:r>
          </a:p>
          <a:p>
            <a:endParaRPr lang="en-GB" dirty="0"/>
          </a:p>
          <a:p>
            <a:r>
              <a:rPr lang="en-GB" dirty="0"/>
              <a:t>Turn your map (and yourself) around until the map faces North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1575" t="27590" r="19288" b="19185"/>
          <a:stretch/>
        </p:blipFill>
        <p:spPr>
          <a:xfrm>
            <a:off x="2638128" y="912711"/>
            <a:ext cx="6048672" cy="557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3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5" y="260648"/>
            <a:ext cx="4383004" cy="3287253"/>
          </a:xfrm>
        </p:spPr>
      </p:pic>
      <p:sp>
        <p:nvSpPr>
          <p:cNvPr id="4" name="Rectangle 3"/>
          <p:cNvSpPr/>
          <p:nvPr/>
        </p:nvSpPr>
        <p:spPr>
          <a:xfrm>
            <a:off x="4908633" y="390850"/>
            <a:ext cx="396044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Lay your compass on the map so one edge makes a perfect line from where you are to where you want to be.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32372" y="1191654"/>
            <a:ext cx="2160240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08633" y="1479686"/>
            <a:ext cx="3960440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Holding the compass in place, turn the dial until the orienting lines are parallel to the north-south lines on the map (don't worry about the needle yet)</a:t>
            </a:r>
          </a:p>
          <a:p>
            <a:r>
              <a:rPr lang="en-US" dirty="0"/>
              <a:t>Now, you have taken the bearing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6" y="224076"/>
            <a:ext cx="4714875" cy="4248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0" y="256420"/>
            <a:ext cx="4652303" cy="42158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08633" y="3122520"/>
            <a:ext cx="396044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What is the bearing from Panic Peak to Deception Dome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08633" y="3934103"/>
            <a:ext cx="396044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You don’t need the map now to walk on this bearing, just the compass!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08633" y="4745686"/>
            <a:ext cx="396044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Hold your compass flat in your hand and turn your body and compass until </a:t>
            </a:r>
            <a:r>
              <a:rPr lang="en-US" b="1" dirty="0"/>
              <a:t>RED is in the Shed</a:t>
            </a:r>
            <a:r>
              <a:rPr lang="en-US" dirty="0"/>
              <a:t>. You are now facing the direction in which you need to travel.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5" y="5561068"/>
            <a:ext cx="4383004" cy="11479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3" y="49364"/>
            <a:ext cx="4532508" cy="52964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88853" y="3399519"/>
            <a:ext cx="77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040</a:t>
            </a:r>
          </a:p>
        </p:txBody>
      </p:sp>
    </p:spTree>
    <p:extLst>
      <p:ext uri="{BB962C8B-B14F-4D97-AF65-F5344CB8AC3E}">
        <p14:creationId xmlns:p14="http://schemas.microsoft.com/office/powerpoint/2010/main" val="16238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/>
              <a:t>Route Planning and Route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39" y="1052736"/>
            <a:ext cx="8229600" cy="3816424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en-GB" sz="2400" dirty="0"/>
              <a:t>For the practice expedition we will give you a route to follow and you will complete a written route card for each day in a minute.</a:t>
            </a:r>
          </a:p>
          <a:p>
            <a:endParaRPr lang="en-GB" sz="2400" dirty="0"/>
          </a:p>
          <a:p>
            <a:r>
              <a:rPr lang="en-GB" sz="2400" dirty="0"/>
              <a:t>For the real thing you will have to plan your own route through certain checkpoints and make the route cards for both days </a:t>
            </a:r>
            <a:r>
              <a:rPr lang="en-GB" sz="2400" dirty="0">
                <a:solidFill>
                  <a:srgbClr val="FF0000"/>
                </a:solidFill>
              </a:rPr>
              <a:t>electronically</a:t>
            </a:r>
            <a:r>
              <a:rPr lang="en-GB" sz="2400" dirty="0"/>
              <a:t> – this will be over 2 evenings after your practice expedition – 8</a:t>
            </a:r>
            <a:r>
              <a:rPr lang="en-GB" sz="2400" baseline="30000" dirty="0"/>
              <a:t>th</a:t>
            </a:r>
            <a:r>
              <a:rPr lang="en-GB" sz="2400" dirty="0"/>
              <a:t> and 9</a:t>
            </a:r>
            <a:r>
              <a:rPr lang="en-GB" sz="2400" baseline="30000" dirty="0"/>
              <a:t>th</a:t>
            </a:r>
            <a:r>
              <a:rPr lang="en-GB" sz="2400" dirty="0"/>
              <a:t> May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  How do you write one? You will see now……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547664" y="5301208"/>
            <a:ext cx="6048672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You will be given a route for your group 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A- Blue &amp; Pink		B-Orange &amp; Green</a:t>
            </a:r>
          </a:p>
        </p:txBody>
      </p:sp>
    </p:spTree>
    <p:extLst>
      <p:ext uri="{BB962C8B-B14F-4D97-AF65-F5344CB8AC3E}">
        <p14:creationId xmlns:p14="http://schemas.microsoft.com/office/powerpoint/2010/main" val="3165165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17C963-5DC3-4DBD-9D78-C5B391AED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188079"/>
              </p:ext>
            </p:extLst>
          </p:nvPr>
        </p:nvGraphicFramePr>
        <p:xfrm>
          <a:off x="107504" y="116632"/>
          <a:ext cx="8928992" cy="1230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191592345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16068463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22715465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72959474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89575517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741078385"/>
                    </a:ext>
                  </a:extLst>
                </a:gridCol>
              </a:tblGrid>
              <a:tr h="288032">
                <a:tc gridSpan="6">
                  <a:txBody>
                    <a:bodyPr/>
                    <a:lstStyle/>
                    <a:p>
                      <a:r>
                        <a:rPr lang="en-GB" sz="1050" dirty="0"/>
                        <a:t>Bronze Practice Written Route Card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0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50" dirty="0"/>
                        <a:t>Expedition level: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Day: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Day number: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Speed in km/h: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Names of team members:</a:t>
                      </a:r>
                    </a:p>
                    <a:p>
                      <a:endParaRPr lang="en-GB" sz="1050" dirty="0"/>
                    </a:p>
                    <a:p>
                      <a:endParaRPr lang="en-GB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13041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GB" sz="1050" dirty="0"/>
                        <a:t>Group number and contact details:                                                        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Setting out time: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63612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15B5F25-25F2-427B-9040-D0C3E1C3F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605684"/>
              </p:ext>
            </p:extLst>
          </p:nvPr>
        </p:nvGraphicFramePr>
        <p:xfrm>
          <a:off x="107504" y="1456022"/>
          <a:ext cx="8928990" cy="51413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600881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90700048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57225656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3779619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91672858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72641423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93089629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5500466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174213424"/>
                    </a:ext>
                  </a:extLst>
                </a:gridCol>
                <a:gridCol w="1008110">
                  <a:extLst>
                    <a:ext uri="{9D8B030D-6E8A-4147-A177-3AD203B41FA5}">
                      <a16:colId xmlns:a16="http://schemas.microsoft.com/office/drawing/2014/main" val="669143298"/>
                    </a:ext>
                  </a:extLst>
                </a:gridCol>
              </a:tblGrid>
              <a:tr h="800769">
                <a:tc>
                  <a:txBody>
                    <a:bodyPr/>
                    <a:lstStyle/>
                    <a:p>
                      <a:r>
                        <a:rPr lang="en-GB" sz="1050" dirty="0"/>
                        <a:t>Leg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Grid reference</a:t>
                      </a:r>
                    </a:p>
                    <a:p>
                      <a:endParaRPr lang="en-GB" sz="1050" dirty="0"/>
                    </a:p>
                    <a:p>
                      <a:r>
                        <a:rPr lang="en-GB" sz="1050" dirty="0"/>
                        <a:t>Start: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Bearing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Distance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Journey time (mins)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Project work/rests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Total leg time (mins)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Leg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Escape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297765"/>
                  </a:ext>
                </a:extLst>
              </a:tr>
              <a:tr h="723427">
                <a:tc>
                  <a:txBody>
                    <a:bodyPr/>
                    <a:lstStyle/>
                    <a:p>
                      <a:r>
                        <a:rPr lang="en-GB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324910"/>
                  </a:ext>
                </a:extLst>
              </a:tr>
              <a:tr h="723427">
                <a:tc>
                  <a:txBody>
                    <a:bodyPr/>
                    <a:lstStyle/>
                    <a:p>
                      <a:r>
                        <a:rPr lang="en-GB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421692"/>
                  </a:ext>
                </a:extLst>
              </a:tr>
              <a:tr h="723427">
                <a:tc>
                  <a:txBody>
                    <a:bodyPr/>
                    <a:lstStyle/>
                    <a:p>
                      <a:r>
                        <a:rPr lang="en-GB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941085"/>
                  </a:ext>
                </a:extLst>
              </a:tr>
              <a:tr h="723427">
                <a:tc>
                  <a:txBody>
                    <a:bodyPr/>
                    <a:lstStyle/>
                    <a:p>
                      <a:r>
                        <a:rPr lang="en-GB" sz="105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538091"/>
                  </a:ext>
                </a:extLst>
              </a:tr>
              <a:tr h="723427">
                <a:tc>
                  <a:txBody>
                    <a:bodyPr/>
                    <a:lstStyle/>
                    <a:p>
                      <a:r>
                        <a:rPr lang="en-GB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82975"/>
                  </a:ext>
                </a:extLst>
              </a:tr>
              <a:tr h="723427">
                <a:tc>
                  <a:txBody>
                    <a:bodyPr/>
                    <a:lstStyle/>
                    <a:p>
                      <a:r>
                        <a:rPr lang="en-GB" sz="105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69877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66477D3-F9A9-4DE0-9675-A24D6EE3A3E1}"/>
              </a:ext>
            </a:extLst>
          </p:cNvPr>
          <p:cNvSpPr txBox="1"/>
          <p:nvPr/>
        </p:nvSpPr>
        <p:spPr>
          <a:xfrm>
            <a:off x="467544" y="731818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Bronze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BAF8D4-93B0-40E7-B167-346DC7AAB2AF}"/>
              </a:ext>
            </a:extLst>
          </p:cNvPr>
          <p:cNvSpPr txBox="1"/>
          <p:nvPr/>
        </p:nvSpPr>
        <p:spPr>
          <a:xfrm>
            <a:off x="1043608" y="562541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Sat or Sun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4B71E1-9CB6-4F1D-9B18-4C093A4D1AB5}"/>
              </a:ext>
            </a:extLst>
          </p:cNvPr>
          <p:cNvSpPr txBox="1"/>
          <p:nvPr/>
        </p:nvSpPr>
        <p:spPr>
          <a:xfrm>
            <a:off x="1882191" y="562541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28/4/18 or</a:t>
            </a:r>
          </a:p>
          <a:p>
            <a:r>
              <a:rPr lang="en-GB" sz="1100" dirty="0">
                <a:solidFill>
                  <a:srgbClr val="FF0000"/>
                </a:solidFill>
              </a:rPr>
              <a:t>29/4/18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B0B00D-5E9A-4280-ACC1-D962433D779E}"/>
              </a:ext>
            </a:extLst>
          </p:cNvPr>
          <p:cNvSpPr txBox="1"/>
          <p:nvPr/>
        </p:nvSpPr>
        <p:spPr>
          <a:xfrm>
            <a:off x="2627784" y="731818"/>
            <a:ext cx="982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1 of 2 / 2 of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916" y="3068960"/>
            <a:ext cx="8496944" cy="3240360"/>
          </a:xfr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GB" sz="1800" dirty="0"/>
              <a:t>Split your team into 2 and then you will do a day each.</a:t>
            </a:r>
          </a:p>
          <a:p>
            <a:r>
              <a:rPr lang="en-GB" sz="1800" dirty="0"/>
              <a:t>Fill in the details at the top of each route card</a:t>
            </a:r>
          </a:p>
          <a:p>
            <a:r>
              <a:rPr lang="en-GB" sz="1800" dirty="0"/>
              <a:t>Then get your map out and split your route into small sections (legs) that end at obvious places </a:t>
            </a:r>
            <a:r>
              <a:rPr lang="en-GB" sz="1800" dirty="0" err="1"/>
              <a:t>eg</a:t>
            </a:r>
            <a:r>
              <a:rPr lang="en-GB" sz="1800" dirty="0"/>
              <a:t>. Junctions, roads, phone boxes -  A MAXIMUM OF 6 LEGS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A2FD43-7A5D-4E0C-91A4-62213328DD94}"/>
              </a:ext>
            </a:extLst>
          </p:cNvPr>
          <p:cNvSpPr txBox="1"/>
          <p:nvPr/>
        </p:nvSpPr>
        <p:spPr>
          <a:xfrm>
            <a:off x="3632789" y="722244"/>
            <a:ext cx="982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3545E8-5F6F-4DD6-8D1E-7F5307D12400}"/>
              </a:ext>
            </a:extLst>
          </p:cNvPr>
          <p:cNvSpPr txBox="1"/>
          <p:nvPr/>
        </p:nvSpPr>
        <p:spPr>
          <a:xfrm>
            <a:off x="4908792" y="647179"/>
            <a:ext cx="2759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Write your FULL names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658614-CD48-4F89-8908-88AD9F0636D9}"/>
              </a:ext>
            </a:extLst>
          </p:cNvPr>
          <p:cNvSpPr txBox="1"/>
          <p:nvPr/>
        </p:nvSpPr>
        <p:spPr>
          <a:xfrm>
            <a:off x="2149240" y="1009098"/>
            <a:ext cx="2759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1-13    (Emergency mobile number)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0E08D4-4AE8-426C-860B-6ABAAB4DD40C}"/>
              </a:ext>
            </a:extLst>
          </p:cNvPr>
          <p:cNvSpPr txBox="1"/>
          <p:nvPr/>
        </p:nvSpPr>
        <p:spPr>
          <a:xfrm>
            <a:off x="5868144" y="1020430"/>
            <a:ext cx="2759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Mr Withey will tell you 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3395C9-A78D-413D-AB12-433376728585}"/>
              </a:ext>
            </a:extLst>
          </p:cNvPr>
          <p:cNvSpPr txBox="1"/>
          <p:nvPr/>
        </p:nvSpPr>
        <p:spPr>
          <a:xfrm>
            <a:off x="671944" y="1977860"/>
            <a:ext cx="2759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Work it out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AE8F2F0-E59D-4063-85BF-BAAB2480723B}"/>
              </a:ext>
            </a:extLst>
          </p:cNvPr>
          <p:cNvSpPr/>
          <p:nvPr/>
        </p:nvSpPr>
        <p:spPr>
          <a:xfrm>
            <a:off x="1223889" y="4684542"/>
            <a:ext cx="6865034" cy="1139483"/>
          </a:xfrm>
          <a:custGeom>
            <a:avLst/>
            <a:gdLst>
              <a:gd name="connsiteX0" fmla="*/ 0 w 6865034"/>
              <a:gd name="connsiteY0" fmla="*/ 182880 h 1139483"/>
              <a:gd name="connsiteX1" fmla="*/ 14068 w 6865034"/>
              <a:gd name="connsiteY1" fmla="*/ 281353 h 1139483"/>
              <a:gd name="connsiteX2" fmla="*/ 70339 w 6865034"/>
              <a:gd name="connsiteY2" fmla="*/ 351692 h 1139483"/>
              <a:gd name="connsiteX3" fmla="*/ 140677 w 6865034"/>
              <a:gd name="connsiteY3" fmla="*/ 422030 h 1139483"/>
              <a:gd name="connsiteX4" fmla="*/ 168813 w 6865034"/>
              <a:gd name="connsiteY4" fmla="*/ 464233 h 1139483"/>
              <a:gd name="connsiteX5" fmla="*/ 211016 w 6865034"/>
              <a:gd name="connsiteY5" fmla="*/ 478301 h 1139483"/>
              <a:gd name="connsiteX6" fmla="*/ 253219 w 6865034"/>
              <a:gd name="connsiteY6" fmla="*/ 506436 h 1139483"/>
              <a:gd name="connsiteX7" fmla="*/ 886265 w 6865034"/>
              <a:gd name="connsiteY7" fmla="*/ 506436 h 1139483"/>
              <a:gd name="connsiteX8" fmla="*/ 914400 w 6865034"/>
              <a:gd name="connsiteY8" fmla="*/ 534572 h 1139483"/>
              <a:gd name="connsiteX9" fmla="*/ 942536 w 6865034"/>
              <a:gd name="connsiteY9" fmla="*/ 618978 h 1139483"/>
              <a:gd name="connsiteX10" fmla="*/ 984739 w 6865034"/>
              <a:gd name="connsiteY10" fmla="*/ 661181 h 1139483"/>
              <a:gd name="connsiteX11" fmla="*/ 1055077 w 6865034"/>
              <a:gd name="connsiteY11" fmla="*/ 717452 h 1139483"/>
              <a:gd name="connsiteX12" fmla="*/ 1083213 w 6865034"/>
              <a:gd name="connsiteY12" fmla="*/ 759655 h 1139483"/>
              <a:gd name="connsiteX13" fmla="*/ 1055077 w 6865034"/>
              <a:gd name="connsiteY13" fmla="*/ 900332 h 1139483"/>
              <a:gd name="connsiteX14" fmla="*/ 1097280 w 6865034"/>
              <a:gd name="connsiteY14" fmla="*/ 914400 h 1139483"/>
              <a:gd name="connsiteX15" fmla="*/ 1153551 w 6865034"/>
              <a:gd name="connsiteY15" fmla="*/ 928467 h 1139483"/>
              <a:gd name="connsiteX16" fmla="*/ 1223889 w 6865034"/>
              <a:gd name="connsiteY16" fmla="*/ 942535 h 1139483"/>
              <a:gd name="connsiteX17" fmla="*/ 1308296 w 6865034"/>
              <a:gd name="connsiteY17" fmla="*/ 970670 h 1139483"/>
              <a:gd name="connsiteX18" fmla="*/ 1519311 w 6865034"/>
              <a:gd name="connsiteY18" fmla="*/ 998806 h 1139483"/>
              <a:gd name="connsiteX19" fmla="*/ 1828800 w 6865034"/>
              <a:gd name="connsiteY19" fmla="*/ 970670 h 1139483"/>
              <a:gd name="connsiteX20" fmla="*/ 1871003 w 6865034"/>
              <a:gd name="connsiteY20" fmla="*/ 956603 h 1139483"/>
              <a:gd name="connsiteX21" fmla="*/ 1927274 w 6865034"/>
              <a:gd name="connsiteY21" fmla="*/ 886264 h 1139483"/>
              <a:gd name="connsiteX22" fmla="*/ 1997613 w 6865034"/>
              <a:gd name="connsiteY22" fmla="*/ 815926 h 1139483"/>
              <a:gd name="connsiteX23" fmla="*/ 2053883 w 6865034"/>
              <a:gd name="connsiteY23" fmla="*/ 759655 h 1139483"/>
              <a:gd name="connsiteX24" fmla="*/ 2166425 w 6865034"/>
              <a:gd name="connsiteY24" fmla="*/ 703384 h 1139483"/>
              <a:gd name="connsiteX25" fmla="*/ 2208628 w 6865034"/>
              <a:gd name="connsiteY25" fmla="*/ 661181 h 1139483"/>
              <a:gd name="connsiteX26" fmla="*/ 2250831 w 6865034"/>
              <a:gd name="connsiteY26" fmla="*/ 647113 h 1139483"/>
              <a:gd name="connsiteX27" fmla="*/ 2321169 w 6865034"/>
              <a:gd name="connsiteY27" fmla="*/ 604910 h 1139483"/>
              <a:gd name="connsiteX28" fmla="*/ 2363373 w 6865034"/>
              <a:gd name="connsiteY28" fmla="*/ 590843 h 1139483"/>
              <a:gd name="connsiteX29" fmla="*/ 2433711 w 6865034"/>
              <a:gd name="connsiteY29" fmla="*/ 548640 h 1139483"/>
              <a:gd name="connsiteX30" fmla="*/ 2504049 w 6865034"/>
              <a:gd name="connsiteY30" fmla="*/ 520504 h 1139483"/>
              <a:gd name="connsiteX31" fmla="*/ 2630659 w 6865034"/>
              <a:gd name="connsiteY31" fmla="*/ 464233 h 1139483"/>
              <a:gd name="connsiteX32" fmla="*/ 2672862 w 6865034"/>
              <a:gd name="connsiteY32" fmla="*/ 436098 h 1139483"/>
              <a:gd name="connsiteX33" fmla="*/ 2757268 w 6865034"/>
              <a:gd name="connsiteY33" fmla="*/ 450166 h 1139483"/>
              <a:gd name="connsiteX34" fmla="*/ 2883877 w 6865034"/>
              <a:gd name="connsiteY34" fmla="*/ 506436 h 1139483"/>
              <a:gd name="connsiteX35" fmla="*/ 2912013 w 6865034"/>
              <a:gd name="connsiteY35" fmla="*/ 548640 h 1139483"/>
              <a:gd name="connsiteX36" fmla="*/ 2940148 w 6865034"/>
              <a:gd name="connsiteY36" fmla="*/ 661181 h 1139483"/>
              <a:gd name="connsiteX37" fmla="*/ 2954216 w 6865034"/>
              <a:gd name="connsiteY37" fmla="*/ 703384 h 1139483"/>
              <a:gd name="connsiteX38" fmla="*/ 2982351 w 6865034"/>
              <a:gd name="connsiteY38" fmla="*/ 731520 h 1139483"/>
              <a:gd name="connsiteX39" fmla="*/ 3038622 w 6865034"/>
              <a:gd name="connsiteY39" fmla="*/ 773723 h 1139483"/>
              <a:gd name="connsiteX40" fmla="*/ 3151163 w 6865034"/>
              <a:gd name="connsiteY40" fmla="*/ 844061 h 1139483"/>
              <a:gd name="connsiteX41" fmla="*/ 3179299 w 6865034"/>
              <a:gd name="connsiteY41" fmla="*/ 886264 h 1139483"/>
              <a:gd name="connsiteX42" fmla="*/ 3193366 w 6865034"/>
              <a:gd name="connsiteY42" fmla="*/ 956603 h 1139483"/>
              <a:gd name="connsiteX43" fmla="*/ 3207434 w 6865034"/>
              <a:gd name="connsiteY43" fmla="*/ 998806 h 1139483"/>
              <a:gd name="connsiteX44" fmla="*/ 3221502 w 6865034"/>
              <a:gd name="connsiteY44" fmla="*/ 1069144 h 1139483"/>
              <a:gd name="connsiteX45" fmla="*/ 3235569 w 6865034"/>
              <a:gd name="connsiteY45" fmla="*/ 1125415 h 1139483"/>
              <a:gd name="connsiteX46" fmla="*/ 3277773 w 6865034"/>
              <a:gd name="connsiteY46" fmla="*/ 1139483 h 1139483"/>
              <a:gd name="connsiteX47" fmla="*/ 3545059 w 6865034"/>
              <a:gd name="connsiteY47" fmla="*/ 1125415 h 1139483"/>
              <a:gd name="connsiteX48" fmla="*/ 3587262 w 6865034"/>
              <a:gd name="connsiteY48" fmla="*/ 1111347 h 1139483"/>
              <a:gd name="connsiteX49" fmla="*/ 3629465 w 6865034"/>
              <a:gd name="connsiteY49" fmla="*/ 1083212 h 1139483"/>
              <a:gd name="connsiteX50" fmla="*/ 3657600 w 6865034"/>
              <a:gd name="connsiteY50" fmla="*/ 1055076 h 1139483"/>
              <a:gd name="connsiteX51" fmla="*/ 3671668 w 6865034"/>
              <a:gd name="connsiteY51" fmla="*/ 1012873 h 1139483"/>
              <a:gd name="connsiteX52" fmla="*/ 3699803 w 6865034"/>
              <a:gd name="connsiteY52" fmla="*/ 970670 h 1139483"/>
              <a:gd name="connsiteX53" fmla="*/ 3770142 w 6865034"/>
              <a:gd name="connsiteY53" fmla="*/ 886264 h 1139483"/>
              <a:gd name="connsiteX54" fmla="*/ 3840480 w 6865034"/>
              <a:gd name="connsiteY54" fmla="*/ 844061 h 1139483"/>
              <a:gd name="connsiteX55" fmla="*/ 3896751 w 6865034"/>
              <a:gd name="connsiteY55" fmla="*/ 829993 h 1139483"/>
              <a:gd name="connsiteX56" fmla="*/ 3953022 w 6865034"/>
              <a:gd name="connsiteY56" fmla="*/ 801858 h 1139483"/>
              <a:gd name="connsiteX57" fmla="*/ 4037428 w 6865034"/>
              <a:gd name="connsiteY57" fmla="*/ 773723 h 1139483"/>
              <a:gd name="connsiteX58" fmla="*/ 4023360 w 6865034"/>
              <a:gd name="connsiteY58" fmla="*/ 548640 h 1139483"/>
              <a:gd name="connsiteX59" fmla="*/ 4009293 w 6865034"/>
              <a:gd name="connsiteY59" fmla="*/ 492369 h 1139483"/>
              <a:gd name="connsiteX60" fmla="*/ 3995225 w 6865034"/>
              <a:gd name="connsiteY60" fmla="*/ 450166 h 1139483"/>
              <a:gd name="connsiteX61" fmla="*/ 3967089 w 6865034"/>
              <a:gd name="connsiteY61" fmla="*/ 337624 h 1139483"/>
              <a:gd name="connsiteX62" fmla="*/ 3924886 w 6865034"/>
              <a:gd name="connsiteY62" fmla="*/ 295421 h 1139483"/>
              <a:gd name="connsiteX63" fmla="*/ 3882683 w 6865034"/>
              <a:gd name="connsiteY63" fmla="*/ 239150 h 1139483"/>
              <a:gd name="connsiteX64" fmla="*/ 3868616 w 6865034"/>
              <a:gd name="connsiteY64" fmla="*/ 182880 h 1139483"/>
              <a:gd name="connsiteX65" fmla="*/ 3840480 w 6865034"/>
              <a:gd name="connsiteY65" fmla="*/ 98473 h 1139483"/>
              <a:gd name="connsiteX66" fmla="*/ 3854548 w 6865034"/>
              <a:gd name="connsiteY66" fmla="*/ 42203 h 1139483"/>
              <a:gd name="connsiteX67" fmla="*/ 3896751 w 6865034"/>
              <a:gd name="connsiteY67" fmla="*/ 28135 h 1139483"/>
              <a:gd name="connsiteX68" fmla="*/ 4065563 w 6865034"/>
              <a:gd name="connsiteY68" fmla="*/ 0 h 1139483"/>
              <a:gd name="connsiteX69" fmla="*/ 4586068 w 6865034"/>
              <a:gd name="connsiteY69" fmla="*/ 28135 h 1139483"/>
              <a:gd name="connsiteX70" fmla="*/ 4684542 w 6865034"/>
              <a:gd name="connsiteY70" fmla="*/ 56270 h 1139483"/>
              <a:gd name="connsiteX71" fmla="*/ 4740813 w 6865034"/>
              <a:gd name="connsiteY71" fmla="*/ 70338 h 1139483"/>
              <a:gd name="connsiteX72" fmla="*/ 4811151 w 6865034"/>
              <a:gd name="connsiteY72" fmla="*/ 140676 h 1139483"/>
              <a:gd name="connsiteX73" fmla="*/ 4853354 w 6865034"/>
              <a:gd name="connsiteY73" fmla="*/ 182880 h 1139483"/>
              <a:gd name="connsiteX74" fmla="*/ 4909625 w 6865034"/>
              <a:gd name="connsiteY74" fmla="*/ 267286 h 1139483"/>
              <a:gd name="connsiteX75" fmla="*/ 4937760 w 6865034"/>
              <a:gd name="connsiteY75" fmla="*/ 309489 h 1139483"/>
              <a:gd name="connsiteX76" fmla="*/ 4965896 w 6865034"/>
              <a:gd name="connsiteY76" fmla="*/ 337624 h 1139483"/>
              <a:gd name="connsiteX77" fmla="*/ 4979963 w 6865034"/>
              <a:gd name="connsiteY77" fmla="*/ 379827 h 1139483"/>
              <a:gd name="connsiteX78" fmla="*/ 5022166 w 6865034"/>
              <a:gd name="connsiteY78" fmla="*/ 464233 h 1139483"/>
              <a:gd name="connsiteX79" fmla="*/ 5064369 w 6865034"/>
              <a:gd name="connsiteY79" fmla="*/ 576775 h 1139483"/>
              <a:gd name="connsiteX80" fmla="*/ 5162843 w 6865034"/>
              <a:gd name="connsiteY80" fmla="*/ 618978 h 1139483"/>
              <a:gd name="connsiteX81" fmla="*/ 5556739 w 6865034"/>
              <a:gd name="connsiteY81" fmla="*/ 590843 h 1139483"/>
              <a:gd name="connsiteX82" fmla="*/ 5627077 w 6865034"/>
              <a:gd name="connsiteY82" fmla="*/ 562707 h 1139483"/>
              <a:gd name="connsiteX83" fmla="*/ 5669280 w 6865034"/>
              <a:gd name="connsiteY83" fmla="*/ 548640 h 1139483"/>
              <a:gd name="connsiteX84" fmla="*/ 5711483 w 6865034"/>
              <a:gd name="connsiteY84" fmla="*/ 520504 h 1139483"/>
              <a:gd name="connsiteX85" fmla="*/ 5880296 w 6865034"/>
              <a:gd name="connsiteY85" fmla="*/ 407963 h 1139483"/>
              <a:gd name="connsiteX86" fmla="*/ 5964702 w 6865034"/>
              <a:gd name="connsiteY86" fmla="*/ 379827 h 1139483"/>
              <a:gd name="connsiteX87" fmla="*/ 6006905 w 6865034"/>
              <a:gd name="connsiteY87" fmla="*/ 365760 h 1139483"/>
              <a:gd name="connsiteX88" fmla="*/ 6077243 w 6865034"/>
              <a:gd name="connsiteY88" fmla="*/ 351692 h 1139483"/>
              <a:gd name="connsiteX89" fmla="*/ 6513342 w 6865034"/>
              <a:gd name="connsiteY89" fmla="*/ 337624 h 1139483"/>
              <a:gd name="connsiteX90" fmla="*/ 6555545 w 6865034"/>
              <a:gd name="connsiteY90" fmla="*/ 351692 h 1139483"/>
              <a:gd name="connsiteX91" fmla="*/ 6597748 w 6865034"/>
              <a:gd name="connsiteY91" fmla="*/ 379827 h 1139483"/>
              <a:gd name="connsiteX92" fmla="*/ 6668086 w 6865034"/>
              <a:gd name="connsiteY92" fmla="*/ 422030 h 1139483"/>
              <a:gd name="connsiteX93" fmla="*/ 6865034 w 6865034"/>
              <a:gd name="connsiteY93" fmla="*/ 422030 h 113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865034" h="1139483">
                <a:moveTo>
                  <a:pt x="0" y="182880"/>
                </a:moveTo>
                <a:cubicBezTo>
                  <a:pt x="4689" y="215704"/>
                  <a:pt x="4540" y="249594"/>
                  <a:pt x="14068" y="281353"/>
                </a:cubicBezTo>
                <a:cubicBezTo>
                  <a:pt x="24460" y="315993"/>
                  <a:pt x="49938" y="326191"/>
                  <a:pt x="70339" y="351692"/>
                </a:cubicBezTo>
                <a:cubicBezTo>
                  <a:pt x="123930" y="418681"/>
                  <a:pt x="68329" y="373798"/>
                  <a:pt x="140677" y="422030"/>
                </a:cubicBezTo>
                <a:cubicBezTo>
                  <a:pt x="150056" y="436098"/>
                  <a:pt x="155611" y="453671"/>
                  <a:pt x="168813" y="464233"/>
                </a:cubicBezTo>
                <a:cubicBezTo>
                  <a:pt x="180392" y="473496"/>
                  <a:pt x="197753" y="471669"/>
                  <a:pt x="211016" y="478301"/>
                </a:cubicBezTo>
                <a:cubicBezTo>
                  <a:pt x="226138" y="485862"/>
                  <a:pt x="239151" y="497058"/>
                  <a:pt x="253219" y="506436"/>
                </a:cubicBezTo>
                <a:cubicBezTo>
                  <a:pt x="415148" y="500653"/>
                  <a:pt x="705454" y="477887"/>
                  <a:pt x="886265" y="506436"/>
                </a:cubicBezTo>
                <a:cubicBezTo>
                  <a:pt x="899366" y="508505"/>
                  <a:pt x="905022" y="525193"/>
                  <a:pt x="914400" y="534572"/>
                </a:cubicBezTo>
                <a:cubicBezTo>
                  <a:pt x="923779" y="562707"/>
                  <a:pt x="921565" y="598007"/>
                  <a:pt x="942536" y="618978"/>
                </a:cubicBezTo>
                <a:cubicBezTo>
                  <a:pt x="956604" y="633046"/>
                  <a:pt x="969455" y="648445"/>
                  <a:pt x="984739" y="661181"/>
                </a:cubicBezTo>
                <a:cubicBezTo>
                  <a:pt x="1028615" y="697744"/>
                  <a:pt x="1022332" y="676520"/>
                  <a:pt x="1055077" y="717452"/>
                </a:cubicBezTo>
                <a:cubicBezTo>
                  <a:pt x="1065639" y="730654"/>
                  <a:pt x="1073834" y="745587"/>
                  <a:pt x="1083213" y="759655"/>
                </a:cubicBezTo>
                <a:cubicBezTo>
                  <a:pt x="1073834" y="806547"/>
                  <a:pt x="1050748" y="852707"/>
                  <a:pt x="1055077" y="900332"/>
                </a:cubicBezTo>
                <a:cubicBezTo>
                  <a:pt x="1056419" y="915100"/>
                  <a:pt x="1083022" y="910326"/>
                  <a:pt x="1097280" y="914400"/>
                </a:cubicBezTo>
                <a:cubicBezTo>
                  <a:pt x="1115870" y="919711"/>
                  <a:pt x="1134677" y="924273"/>
                  <a:pt x="1153551" y="928467"/>
                </a:cubicBezTo>
                <a:cubicBezTo>
                  <a:pt x="1176892" y="933654"/>
                  <a:pt x="1200821" y="936244"/>
                  <a:pt x="1223889" y="942535"/>
                </a:cubicBezTo>
                <a:cubicBezTo>
                  <a:pt x="1252502" y="950338"/>
                  <a:pt x="1278820" y="967395"/>
                  <a:pt x="1308296" y="970670"/>
                </a:cubicBezTo>
                <a:cubicBezTo>
                  <a:pt x="1463254" y="987888"/>
                  <a:pt x="1393020" y="977757"/>
                  <a:pt x="1519311" y="998806"/>
                </a:cubicBezTo>
                <a:cubicBezTo>
                  <a:pt x="1627526" y="992042"/>
                  <a:pt x="1725388" y="993650"/>
                  <a:pt x="1828800" y="970670"/>
                </a:cubicBezTo>
                <a:cubicBezTo>
                  <a:pt x="1843275" y="967453"/>
                  <a:pt x="1856935" y="961292"/>
                  <a:pt x="1871003" y="956603"/>
                </a:cubicBezTo>
                <a:cubicBezTo>
                  <a:pt x="1895107" y="884292"/>
                  <a:pt x="1867386" y="938666"/>
                  <a:pt x="1927274" y="886264"/>
                </a:cubicBezTo>
                <a:cubicBezTo>
                  <a:pt x="1952228" y="864429"/>
                  <a:pt x="1974167" y="839372"/>
                  <a:pt x="1997613" y="815926"/>
                </a:cubicBezTo>
                <a:cubicBezTo>
                  <a:pt x="2016370" y="797169"/>
                  <a:pt x="2031137" y="773303"/>
                  <a:pt x="2053883" y="759655"/>
                </a:cubicBezTo>
                <a:cubicBezTo>
                  <a:pt x="2136938" y="709823"/>
                  <a:pt x="2098282" y="726099"/>
                  <a:pt x="2166425" y="703384"/>
                </a:cubicBezTo>
                <a:cubicBezTo>
                  <a:pt x="2180493" y="689316"/>
                  <a:pt x="2192075" y="672217"/>
                  <a:pt x="2208628" y="661181"/>
                </a:cubicBezTo>
                <a:cubicBezTo>
                  <a:pt x="2220966" y="652956"/>
                  <a:pt x="2237568" y="653745"/>
                  <a:pt x="2250831" y="647113"/>
                </a:cubicBezTo>
                <a:cubicBezTo>
                  <a:pt x="2275287" y="634885"/>
                  <a:pt x="2296713" y="617138"/>
                  <a:pt x="2321169" y="604910"/>
                </a:cubicBezTo>
                <a:cubicBezTo>
                  <a:pt x="2334432" y="598278"/>
                  <a:pt x="2350110" y="597475"/>
                  <a:pt x="2363373" y="590843"/>
                </a:cubicBezTo>
                <a:cubicBezTo>
                  <a:pt x="2387829" y="578615"/>
                  <a:pt x="2409255" y="560868"/>
                  <a:pt x="2433711" y="548640"/>
                </a:cubicBezTo>
                <a:cubicBezTo>
                  <a:pt x="2456297" y="537347"/>
                  <a:pt x="2481463" y="531797"/>
                  <a:pt x="2504049" y="520504"/>
                </a:cubicBezTo>
                <a:cubicBezTo>
                  <a:pt x="2625731" y="459662"/>
                  <a:pt x="2523280" y="491078"/>
                  <a:pt x="2630659" y="464233"/>
                </a:cubicBezTo>
                <a:cubicBezTo>
                  <a:pt x="2644727" y="454855"/>
                  <a:pt x="2656058" y="437965"/>
                  <a:pt x="2672862" y="436098"/>
                </a:cubicBezTo>
                <a:cubicBezTo>
                  <a:pt x="2701211" y="432948"/>
                  <a:pt x="2729596" y="443248"/>
                  <a:pt x="2757268" y="450166"/>
                </a:cubicBezTo>
                <a:cubicBezTo>
                  <a:pt x="2837625" y="470255"/>
                  <a:pt x="2828450" y="469485"/>
                  <a:pt x="2883877" y="506436"/>
                </a:cubicBezTo>
                <a:cubicBezTo>
                  <a:pt x="2893256" y="520504"/>
                  <a:pt x="2906235" y="532750"/>
                  <a:pt x="2912013" y="548640"/>
                </a:cubicBezTo>
                <a:cubicBezTo>
                  <a:pt x="2925228" y="584980"/>
                  <a:pt x="2927920" y="624497"/>
                  <a:pt x="2940148" y="661181"/>
                </a:cubicBezTo>
                <a:cubicBezTo>
                  <a:pt x="2944837" y="675249"/>
                  <a:pt x="2946587" y="690668"/>
                  <a:pt x="2954216" y="703384"/>
                </a:cubicBezTo>
                <a:cubicBezTo>
                  <a:pt x="2961040" y="714757"/>
                  <a:pt x="2972162" y="723029"/>
                  <a:pt x="2982351" y="731520"/>
                </a:cubicBezTo>
                <a:cubicBezTo>
                  <a:pt x="3000363" y="746530"/>
                  <a:pt x="3019114" y="760717"/>
                  <a:pt x="3038622" y="773723"/>
                </a:cubicBezTo>
                <a:cubicBezTo>
                  <a:pt x="3075430" y="798262"/>
                  <a:pt x="3151163" y="844061"/>
                  <a:pt x="3151163" y="844061"/>
                </a:cubicBezTo>
                <a:cubicBezTo>
                  <a:pt x="3160542" y="858129"/>
                  <a:pt x="3173362" y="870433"/>
                  <a:pt x="3179299" y="886264"/>
                </a:cubicBezTo>
                <a:cubicBezTo>
                  <a:pt x="3187695" y="908652"/>
                  <a:pt x="3187567" y="933406"/>
                  <a:pt x="3193366" y="956603"/>
                </a:cubicBezTo>
                <a:cubicBezTo>
                  <a:pt x="3196962" y="970989"/>
                  <a:pt x="3203837" y="984420"/>
                  <a:pt x="3207434" y="998806"/>
                </a:cubicBezTo>
                <a:cubicBezTo>
                  <a:pt x="3213233" y="1022002"/>
                  <a:pt x="3216315" y="1045803"/>
                  <a:pt x="3221502" y="1069144"/>
                </a:cubicBezTo>
                <a:cubicBezTo>
                  <a:pt x="3225696" y="1088018"/>
                  <a:pt x="3223491" y="1110317"/>
                  <a:pt x="3235569" y="1125415"/>
                </a:cubicBezTo>
                <a:cubicBezTo>
                  <a:pt x="3244833" y="1136994"/>
                  <a:pt x="3263705" y="1134794"/>
                  <a:pt x="3277773" y="1139483"/>
                </a:cubicBezTo>
                <a:cubicBezTo>
                  <a:pt x="3366868" y="1134794"/>
                  <a:pt x="3456207" y="1133493"/>
                  <a:pt x="3545059" y="1125415"/>
                </a:cubicBezTo>
                <a:cubicBezTo>
                  <a:pt x="3559827" y="1124072"/>
                  <a:pt x="3573999" y="1117979"/>
                  <a:pt x="3587262" y="1111347"/>
                </a:cubicBezTo>
                <a:cubicBezTo>
                  <a:pt x="3602384" y="1103786"/>
                  <a:pt x="3616263" y="1093774"/>
                  <a:pt x="3629465" y="1083212"/>
                </a:cubicBezTo>
                <a:cubicBezTo>
                  <a:pt x="3639822" y="1074926"/>
                  <a:pt x="3648222" y="1064455"/>
                  <a:pt x="3657600" y="1055076"/>
                </a:cubicBezTo>
                <a:cubicBezTo>
                  <a:pt x="3662289" y="1041008"/>
                  <a:pt x="3665036" y="1026136"/>
                  <a:pt x="3671668" y="1012873"/>
                </a:cubicBezTo>
                <a:cubicBezTo>
                  <a:pt x="3679229" y="997751"/>
                  <a:pt x="3689976" y="984428"/>
                  <a:pt x="3699803" y="970670"/>
                </a:cubicBezTo>
                <a:cubicBezTo>
                  <a:pt x="3712152" y="953381"/>
                  <a:pt x="3746818" y="902924"/>
                  <a:pt x="3770142" y="886264"/>
                </a:cubicBezTo>
                <a:cubicBezTo>
                  <a:pt x="3792391" y="870371"/>
                  <a:pt x="3815494" y="855166"/>
                  <a:pt x="3840480" y="844061"/>
                </a:cubicBezTo>
                <a:cubicBezTo>
                  <a:pt x="3858148" y="836209"/>
                  <a:pt x="3878648" y="836782"/>
                  <a:pt x="3896751" y="829993"/>
                </a:cubicBezTo>
                <a:cubicBezTo>
                  <a:pt x="3916387" y="822630"/>
                  <a:pt x="3933551" y="809646"/>
                  <a:pt x="3953022" y="801858"/>
                </a:cubicBezTo>
                <a:cubicBezTo>
                  <a:pt x="3980558" y="790844"/>
                  <a:pt x="4037428" y="773723"/>
                  <a:pt x="4037428" y="773723"/>
                </a:cubicBezTo>
                <a:cubicBezTo>
                  <a:pt x="4136793" y="707478"/>
                  <a:pt x="4082848" y="762796"/>
                  <a:pt x="4023360" y="548640"/>
                </a:cubicBezTo>
                <a:cubicBezTo>
                  <a:pt x="4018185" y="530011"/>
                  <a:pt x="4014604" y="510959"/>
                  <a:pt x="4009293" y="492369"/>
                </a:cubicBezTo>
                <a:cubicBezTo>
                  <a:pt x="4005219" y="478111"/>
                  <a:pt x="3998822" y="464552"/>
                  <a:pt x="3995225" y="450166"/>
                </a:cubicBezTo>
                <a:cubicBezTo>
                  <a:pt x="3992384" y="438801"/>
                  <a:pt x="3979952" y="356919"/>
                  <a:pt x="3967089" y="337624"/>
                </a:cubicBezTo>
                <a:cubicBezTo>
                  <a:pt x="3956053" y="321071"/>
                  <a:pt x="3937833" y="310526"/>
                  <a:pt x="3924886" y="295421"/>
                </a:cubicBezTo>
                <a:cubicBezTo>
                  <a:pt x="3909627" y="277619"/>
                  <a:pt x="3896751" y="257907"/>
                  <a:pt x="3882683" y="239150"/>
                </a:cubicBezTo>
                <a:cubicBezTo>
                  <a:pt x="3877994" y="220393"/>
                  <a:pt x="3874172" y="201399"/>
                  <a:pt x="3868616" y="182880"/>
                </a:cubicBezTo>
                <a:cubicBezTo>
                  <a:pt x="3860094" y="154473"/>
                  <a:pt x="3840480" y="98473"/>
                  <a:pt x="3840480" y="98473"/>
                </a:cubicBezTo>
                <a:cubicBezTo>
                  <a:pt x="3845169" y="79716"/>
                  <a:pt x="3842470" y="57300"/>
                  <a:pt x="3854548" y="42203"/>
                </a:cubicBezTo>
                <a:cubicBezTo>
                  <a:pt x="3863811" y="30624"/>
                  <a:pt x="3882162" y="30788"/>
                  <a:pt x="3896751" y="28135"/>
                </a:cubicBezTo>
                <a:cubicBezTo>
                  <a:pt x="4138272" y="-15779"/>
                  <a:pt x="3916467" y="37273"/>
                  <a:pt x="4065563" y="0"/>
                </a:cubicBezTo>
                <a:cubicBezTo>
                  <a:pt x="4182661" y="4684"/>
                  <a:pt x="4440396" y="9926"/>
                  <a:pt x="4586068" y="28135"/>
                </a:cubicBezTo>
                <a:cubicBezTo>
                  <a:pt x="4625152" y="33021"/>
                  <a:pt x="4648212" y="45890"/>
                  <a:pt x="4684542" y="56270"/>
                </a:cubicBezTo>
                <a:cubicBezTo>
                  <a:pt x="4703132" y="61581"/>
                  <a:pt x="4722056" y="65649"/>
                  <a:pt x="4740813" y="70338"/>
                </a:cubicBezTo>
                <a:cubicBezTo>
                  <a:pt x="4818184" y="121918"/>
                  <a:pt x="4752538" y="70339"/>
                  <a:pt x="4811151" y="140676"/>
                </a:cubicBezTo>
                <a:cubicBezTo>
                  <a:pt x="4823887" y="155960"/>
                  <a:pt x="4841140" y="167176"/>
                  <a:pt x="4853354" y="182880"/>
                </a:cubicBezTo>
                <a:cubicBezTo>
                  <a:pt x="4874114" y="209572"/>
                  <a:pt x="4890868" y="239151"/>
                  <a:pt x="4909625" y="267286"/>
                </a:cubicBezTo>
                <a:cubicBezTo>
                  <a:pt x="4919003" y="281354"/>
                  <a:pt x="4925805" y="297534"/>
                  <a:pt x="4937760" y="309489"/>
                </a:cubicBezTo>
                <a:lnTo>
                  <a:pt x="4965896" y="337624"/>
                </a:lnTo>
                <a:cubicBezTo>
                  <a:pt x="4970585" y="351692"/>
                  <a:pt x="4973331" y="366564"/>
                  <a:pt x="4979963" y="379827"/>
                </a:cubicBezTo>
                <a:cubicBezTo>
                  <a:pt x="5014349" y="448599"/>
                  <a:pt x="5004485" y="393509"/>
                  <a:pt x="5022166" y="464233"/>
                </a:cubicBezTo>
                <a:cubicBezTo>
                  <a:pt x="5032713" y="506421"/>
                  <a:pt x="5027805" y="546305"/>
                  <a:pt x="5064369" y="576775"/>
                </a:cubicBezTo>
                <a:cubicBezTo>
                  <a:pt x="5087545" y="596088"/>
                  <a:pt x="5133525" y="609205"/>
                  <a:pt x="5162843" y="618978"/>
                </a:cubicBezTo>
                <a:cubicBezTo>
                  <a:pt x="5186081" y="617922"/>
                  <a:pt x="5457402" y="617935"/>
                  <a:pt x="5556739" y="590843"/>
                </a:cubicBezTo>
                <a:cubicBezTo>
                  <a:pt x="5581101" y="584199"/>
                  <a:pt x="5603433" y="571574"/>
                  <a:pt x="5627077" y="562707"/>
                </a:cubicBezTo>
                <a:cubicBezTo>
                  <a:pt x="5640961" y="557500"/>
                  <a:pt x="5655212" y="553329"/>
                  <a:pt x="5669280" y="548640"/>
                </a:cubicBezTo>
                <a:cubicBezTo>
                  <a:pt x="5683348" y="539261"/>
                  <a:pt x="5698281" y="531066"/>
                  <a:pt x="5711483" y="520504"/>
                </a:cubicBezTo>
                <a:cubicBezTo>
                  <a:pt x="5785842" y="461017"/>
                  <a:pt x="5697100" y="469030"/>
                  <a:pt x="5880296" y="407963"/>
                </a:cubicBezTo>
                <a:lnTo>
                  <a:pt x="5964702" y="379827"/>
                </a:lnTo>
                <a:cubicBezTo>
                  <a:pt x="5978770" y="375138"/>
                  <a:pt x="5992364" y="368668"/>
                  <a:pt x="6006905" y="365760"/>
                </a:cubicBezTo>
                <a:lnTo>
                  <a:pt x="6077243" y="351692"/>
                </a:lnTo>
                <a:cubicBezTo>
                  <a:pt x="6226680" y="252065"/>
                  <a:pt x="6118731" y="312165"/>
                  <a:pt x="6513342" y="337624"/>
                </a:cubicBezTo>
                <a:cubicBezTo>
                  <a:pt x="6528140" y="338579"/>
                  <a:pt x="6542282" y="345060"/>
                  <a:pt x="6555545" y="351692"/>
                </a:cubicBezTo>
                <a:cubicBezTo>
                  <a:pt x="6570667" y="359253"/>
                  <a:pt x="6584546" y="369265"/>
                  <a:pt x="6597748" y="379827"/>
                </a:cubicBezTo>
                <a:cubicBezTo>
                  <a:pt x="6628643" y="404543"/>
                  <a:pt x="6621937" y="419316"/>
                  <a:pt x="6668086" y="422030"/>
                </a:cubicBezTo>
                <a:cubicBezTo>
                  <a:pt x="6733622" y="425885"/>
                  <a:pt x="6799385" y="422030"/>
                  <a:pt x="6865034" y="4220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6295ED-616C-4D1A-84F1-5F50B5289AB3}"/>
              </a:ext>
            </a:extLst>
          </p:cNvPr>
          <p:cNvSpPr txBox="1"/>
          <p:nvPr/>
        </p:nvSpPr>
        <p:spPr>
          <a:xfrm>
            <a:off x="671944" y="4581128"/>
            <a:ext cx="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Start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1B3F94-ED8C-4D09-BCF5-A8C17461397D}"/>
              </a:ext>
            </a:extLst>
          </p:cNvPr>
          <p:cNvCxnSpPr/>
          <p:nvPr/>
        </p:nvCxnSpPr>
        <p:spPr>
          <a:xfrm flipH="1">
            <a:off x="2051720" y="5373216"/>
            <a:ext cx="576064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D91665-01FA-4AE0-9061-B2C2E5725E80}"/>
              </a:ext>
            </a:extLst>
          </p:cNvPr>
          <p:cNvCxnSpPr>
            <a:cxnSpLocks/>
          </p:cNvCxnSpPr>
          <p:nvPr/>
        </p:nvCxnSpPr>
        <p:spPr>
          <a:xfrm>
            <a:off x="3987552" y="4950460"/>
            <a:ext cx="0" cy="3610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8DF5D9-B29B-4ED0-BADD-1F2C3FEFF6FB}"/>
              </a:ext>
            </a:extLst>
          </p:cNvPr>
          <p:cNvCxnSpPr>
            <a:cxnSpLocks/>
          </p:cNvCxnSpPr>
          <p:nvPr/>
        </p:nvCxnSpPr>
        <p:spPr>
          <a:xfrm flipH="1" flipV="1">
            <a:off x="4908792" y="5336129"/>
            <a:ext cx="671319" cy="1800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A91F85B-ACE0-4132-A23D-52AC772DA873}"/>
              </a:ext>
            </a:extLst>
          </p:cNvPr>
          <p:cNvCxnSpPr>
            <a:cxnSpLocks/>
          </p:cNvCxnSpPr>
          <p:nvPr/>
        </p:nvCxnSpPr>
        <p:spPr>
          <a:xfrm flipH="1">
            <a:off x="5830913" y="4396509"/>
            <a:ext cx="414650" cy="602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3654B1F-CFCE-4BE0-A3E3-78023B8F3E62}"/>
              </a:ext>
            </a:extLst>
          </p:cNvPr>
          <p:cNvCxnSpPr>
            <a:cxnSpLocks/>
          </p:cNvCxnSpPr>
          <p:nvPr/>
        </p:nvCxnSpPr>
        <p:spPr>
          <a:xfrm>
            <a:off x="6857474" y="4823363"/>
            <a:ext cx="63570" cy="602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6A8C013-0EE6-4623-BBE9-B37376998CE6}"/>
              </a:ext>
            </a:extLst>
          </p:cNvPr>
          <p:cNvSpPr txBox="1"/>
          <p:nvPr/>
        </p:nvSpPr>
        <p:spPr>
          <a:xfrm>
            <a:off x="1672672" y="479542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C092C7-474B-46B5-B19D-799DE4F6E379}"/>
              </a:ext>
            </a:extLst>
          </p:cNvPr>
          <p:cNvSpPr txBox="1"/>
          <p:nvPr/>
        </p:nvSpPr>
        <p:spPr>
          <a:xfrm>
            <a:off x="3034319" y="50165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8D54D0-A465-400B-AC6C-DCE27E1EDC51}"/>
              </a:ext>
            </a:extLst>
          </p:cNvPr>
          <p:cNvSpPr txBox="1"/>
          <p:nvPr/>
        </p:nvSpPr>
        <p:spPr>
          <a:xfrm>
            <a:off x="4295433" y="506961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86F4E1-1122-446A-BD17-4053C75B0E1A}"/>
              </a:ext>
            </a:extLst>
          </p:cNvPr>
          <p:cNvSpPr txBox="1"/>
          <p:nvPr/>
        </p:nvSpPr>
        <p:spPr>
          <a:xfrm>
            <a:off x="5219002" y="431521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57FFC7-39C2-4902-987B-59C8828B4534}"/>
              </a:ext>
            </a:extLst>
          </p:cNvPr>
          <p:cNvSpPr txBox="1"/>
          <p:nvPr/>
        </p:nvSpPr>
        <p:spPr>
          <a:xfrm>
            <a:off x="6344999" y="488358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E1CBEDE-B16D-412E-8CE0-5121FDA4560A}"/>
              </a:ext>
            </a:extLst>
          </p:cNvPr>
          <p:cNvSpPr txBox="1"/>
          <p:nvPr/>
        </p:nvSpPr>
        <p:spPr>
          <a:xfrm>
            <a:off x="7431033" y="45811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2C2099-67E4-42C3-A2A7-B00C7E2B24CC}"/>
              </a:ext>
            </a:extLst>
          </p:cNvPr>
          <p:cNvSpPr txBox="1"/>
          <p:nvPr/>
        </p:nvSpPr>
        <p:spPr>
          <a:xfrm>
            <a:off x="8083598" y="4931976"/>
            <a:ext cx="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End </a:t>
            </a:r>
          </a:p>
        </p:txBody>
      </p:sp>
    </p:spTree>
    <p:extLst>
      <p:ext uri="{BB962C8B-B14F-4D97-AF65-F5344CB8AC3E}">
        <p14:creationId xmlns:p14="http://schemas.microsoft.com/office/powerpoint/2010/main" val="289593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68AE4D-5950-4134-BA30-16F390475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32553"/>
              </p:ext>
            </p:extLst>
          </p:nvPr>
        </p:nvGraphicFramePr>
        <p:xfrm>
          <a:off x="143510" y="260648"/>
          <a:ext cx="8928990" cy="3230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600881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90700048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57225656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3779619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91672858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72641423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93089629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5500466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174213424"/>
                    </a:ext>
                  </a:extLst>
                </a:gridCol>
                <a:gridCol w="1008110">
                  <a:extLst>
                    <a:ext uri="{9D8B030D-6E8A-4147-A177-3AD203B41FA5}">
                      <a16:colId xmlns:a16="http://schemas.microsoft.com/office/drawing/2014/main" val="669143298"/>
                    </a:ext>
                  </a:extLst>
                </a:gridCol>
              </a:tblGrid>
              <a:tr h="800769">
                <a:tc>
                  <a:txBody>
                    <a:bodyPr/>
                    <a:lstStyle/>
                    <a:p>
                      <a:r>
                        <a:rPr lang="en-GB" sz="1050" dirty="0"/>
                        <a:t>Leg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Grid reference</a:t>
                      </a:r>
                    </a:p>
                    <a:p>
                      <a:endParaRPr lang="en-GB" sz="1050" dirty="0"/>
                    </a:p>
                    <a:p>
                      <a:r>
                        <a:rPr lang="en-GB" sz="1050" dirty="0"/>
                        <a:t>Start: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Bearing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Distance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Journey time (mins)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Project work/rests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Total leg time (mins)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Leg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Escape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297765"/>
                  </a:ext>
                </a:extLst>
              </a:tr>
              <a:tr h="723427">
                <a:tc>
                  <a:txBody>
                    <a:bodyPr/>
                    <a:lstStyle/>
                    <a:p>
                      <a:r>
                        <a:rPr lang="en-GB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324910"/>
                  </a:ext>
                </a:extLst>
              </a:tr>
              <a:tr h="723427">
                <a:tc>
                  <a:txBody>
                    <a:bodyPr/>
                    <a:lstStyle/>
                    <a:p>
                      <a:r>
                        <a:rPr lang="en-GB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421692"/>
                  </a:ext>
                </a:extLst>
              </a:tr>
              <a:tr h="723427">
                <a:tc>
                  <a:txBody>
                    <a:bodyPr/>
                    <a:lstStyle/>
                    <a:p>
                      <a:r>
                        <a:rPr lang="en-GB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941085"/>
                  </a:ext>
                </a:extLst>
              </a:tr>
              <a:tr h="259269">
                <a:tc gridSpan="3">
                  <a:txBody>
                    <a:bodyPr/>
                    <a:lstStyle/>
                    <a:p>
                      <a:pPr algn="r"/>
                      <a:r>
                        <a:rPr lang="en-GB" sz="1050" dirty="0"/>
                        <a:t>Totals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628115"/>
                  </a:ext>
                </a:extLst>
              </a:tr>
            </a:tbl>
          </a:graphicData>
        </a:graphic>
      </p:graphicFrame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3791E6-8697-45D7-B677-BCE9BF17B239}"/>
              </a:ext>
            </a:extLst>
          </p:cNvPr>
          <p:cNvSpPr/>
          <p:nvPr/>
        </p:nvSpPr>
        <p:spPr>
          <a:xfrm>
            <a:off x="1043608" y="5091506"/>
            <a:ext cx="6865034" cy="1139483"/>
          </a:xfrm>
          <a:custGeom>
            <a:avLst/>
            <a:gdLst>
              <a:gd name="connsiteX0" fmla="*/ 0 w 6865034"/>
              <a:gd name="connsiteY0" fmla="*/ 182880 h 1139483"/>
              <a:gd name="connsiteX1" fmla="*/ 14068 w 6865034"/>
              <a:gd name="connsiteY1" fmla="*/ 281353 h 1139483"/>
              <a:gd name="connsiteX2" fmla="*/ 70339 w 6865034"/>
              <a:gd name="connsiteY2" fmla="*/ 351692 h 1139483"/>
              <a:gd name="connsiteX3" fmla="*/ 140677 w 6865034"/>
              <a:gd name="connsiteY3" fmla="*/ 422030 h 1139483"/>
              <a:gd name="connsiteX4" fmla="*/ 168813 w 6865034"/>
              <a:gd name="connsiteY4" fmla="*/ 464233 h 1139483"/>
              <a:gd name="connsiteX5" fmla="*/ 211016 w 6865034"/>
              <a:gd name="connsiteY5" fmla="*/ 478301 h 1139483"/>
              <a:gd name="connsiteX6" fmla="*/ 253219 w 6865034"/>
              <a:gd name="connsiteY6" fmla="*/ 506436 h 1139483"/>
              <a:gd name="connsiteX7" fmla="*/ 886265 w 6865034"/>
              <a:gd name="connsiteY7" fmla="*/ 506436 h 1139483"/>
              <a:gd name="connsiteX8" fmla="*/ 914400 w 6865034"/>
              <a:gd name="connsiteY8" fmla="*/ 534572 h 1139483"/>
              <a:gd name="connsiteX9" fmla="*/ 942536 w 6865034"/>
              <a:gd name="connsiteY9" fmla="*/ 618978 h 1139483"/>
              <a:gd name="connsiteX10" fmla="*/ 984739 w 6865034"/>
              <a:gd name="connsiteY10" fmla="*/ 661181 h 1139483"/>
              <a:gd name="connsiteX11" fmla="*/ 1055077 w 6865034"/>
              <a:gd name="connsiteY11" fmla="*/ 717452 h 1139483"/>
              <a:gd name="connsiteX12" fmla="*/ 1083213 w 6865034"/>
              <a:gd name="connsiteY12" fmla="*/ 759655 h 1139483"/>
              <a:gd name="connsiteX13" fmla="*/ 1055077 w 6865034"/>
              <a:gd name="connsiteY13" fmla="*/ 900332 h 1139483"/>
              <a:gd name="connsiteX14" fmla="*/ 1097280 w 6865034"/>
              <a:gd name="connsiteY14" fmla="*/ 914400 h 1139483"/>
              <a:gd name="connsiteX15" fmla="*/ 1153551 w 6865034"/>
              <a:gd name="connsiteY15" fmla="*/ 928467 h 1139483"/>
              <a:gd name="connsiteX16" fmla="*/ 1223889 w 6865034"/>
              <a:gd name="connsiteY16" fmla="*/ 942535 h 1139483"/>
              <a:gd name="connsiteX17" fmla="*/ 1308296 w 6865034"/>
              <a:gd name="connsiteY17" fmla="*/ 970670 h 1139483"/>
              <a:gd name="connsiteX18" fmla="*/ 1519311 w 6865034"/>
              <a:gd name="connsiteY18" fmla="*/ 998806 h 1139483"/>
              <a:gd name="connsiteX19" fmla="*/ 1828800 w 6865034"/>
              <a:gd name="connsiteY19" fmla="*/ 970670 h 1139483"/>
              <a:gd name="connsiteX20" fmla="*/ 1871003 w 6865034"/>
              <a:gd name="connsiteY20" fmla="*/ 956603 h 1139483"/>
              <a:gd name="connsiteX21" fmla="*/ 1927274 w 6865034"/>
              <a:gd name="connsiteY21" fmla="*/ 886264 h 1139483"/>
              <a:gd name="connsiteX22" fmla="*/ 1997613 w 6865034"/>
              <a:gd name="connsiteY22" fmla="*/ 815926 h 1139483"/>
              <a:gd name="connsiteX23" fmla="*/ 2053883 w 6865034"/>
              <a:gd name="connsiteY23" fmla="*/ 759655 h 1139483"/>
              <a:gd name="connsiteX24" fmla="*/ 2166425 w 6865034"/>
              <a:gd name="connsiteY24" fmla="*/ 703384 h 1139483"/>
              <a:gd name="connsiteX25" fmla="*/ 2208628 w 6865034"/>
              <a:gd name="connsiteY25" fmla="*/ 661181 h 1139483"/>
              <a:gd name="connsiteX26" fmla="*/ 2250831 w 6865034"/>
              <a:gd name="connsiteY26" fmla="*/ 647113 h 1139483"/>
              <a:gd name="connsiteX27" fmla="*/ 2321169 w 6865034"/>
              <a:gd name="connsiteY27" fmla="*/ 604910 h 1139483"/>
              <a:gd name="connsiteX28" fmla="*/ 2363373 w 6865034"/>
              <a:gd name="connsiteY28" fmla="*/ 590843 h 1139483"/>
              <a:gd name="connsiteX29" fmla="*/ 2433711 w 6865034"/>
              <a:gd name="connsiteY29" fmla="*/ 548640 h 1139483"/>
              <a:gd name="connsiteX30" fmla="*/ 2504049 w 6865034"/>
              <a:gd name="connsiteY30" fmla="*/ 520504 h 1139483"/>
              <a:gd name="connsiteX31" fmla="*/ 2630659 w 6865034"/>
              <a:gd name="connsiteY31" fmla="*/ 464233 h 1139483"/>
              <a:gd name="connsiteX32" fmla="*/ 2672862 w 6865034"/>
              <a:gd name="connsiteY32" fmla="*/ 436098 h 1139483"/>
              <a:gd name="connsiteX33" fmla="*/ 2757268 w 6865034"/>
              <a:gd name="connsiteY33" fmla="*/ 450166 h 1139483"/>
              <a:gd name="connsiteX34" fmla="*/ 2883877 w 6865034"/>
              <a:gd name="connsiteY34" fmla="*/ 506436 h 1139483"/>
              <a:gd name="connsiteX35" fmla="*/ 2912013 w 6865034"/>
              <a:gd name="connsiteY35" fmla="*/ 548640 h 1139483"/>
              <a:gd name="connsiteX36" fmla="*/ 2940148 w 6865034"/>
              <a:gd name="connsiteY36" fmla="*/ 661181 h 1139483"/>
              <a:gd name="connsiteX37" fmla="*/ 2954216 w 6865034"/>
              <a:gd name="connsiteY37" fmla="*/ 703384 h 1139483"/>
              <a:gd name="connsiteX38" fmla="*/ 2982351 w 6865034"/>
              <a:gd name="connsiteY38" fmla="*/ 731520 h 1139483"/>
              <a:gd name="connsiteX39" fmla="*/ 3038622 w 6865034"/>
              <a:gd name="connsiteY39" fmla="*/ 773723 h 1139483"/>
              <a:gd name="connsiteX40" fmla="*/ 3151163 w 6865034"/>
              <a:gd name="connsiteY40" fmla="*/ 844061 h 1139483"/>
              <a:gd name="connsiteX41" fmla="*/ 3179299 w 6865034"/>
              <a:gd name="connsiteY41" fmla="*/ 886264 h 1139483"/>
              <a:gd name="connsiteX42" fmla="*/ 3193366 w 6865034"/>
              <a:gd name="connsiteY42" fmla="*/ 956603 h 1139483"/>
              <a:gd name="connsiteX43" fmla="*/ 3207434 w 6865034"/>
              <a:gd name="connsiteY43" fmla="*/ 998806 h 1139483"/>
              <a:gd name="connsiteX44" fmla="*/ 3221502 w 6865034"/>
              <a:gd name="connsiteY44" fmla="*/ 1069144 h 1139483"/>
              <a:gd name="connsiteX45" fmla="*/ 3235569 w 6865034"/>
              <a:gd name="connsiteY45" fmla="*/ 1125415 h 1139483"/>
              <a:gd name="connsiteX46" fmla="*/ 3277773 w 6865034"/>
              <a:gd name="connsiteY46" fmla="*/ 1139483 h 1139483"/>
              <a:gd name="connsiteX47" fmla="*/ 3545059 w 6865034"/>
              <a:gd name="connsiteY47" fmla="*/ 1125415 h 1139483"/>
              <a:gd name="connsiteX48" fmla="*/ 3587262 w 6865034"/>
              <a:gd name="connsiteY48" fmla="*/ 1111347 h 1139483"/>
              <a:gd name="connsiteX49" fmla="*/ 3629465 w 6865034"/>
              <a:gd name="connsiteY49" fmla="*/ 1083212 h 1139483"/>
              <a:gd name="connsiteX50" fmla="*/ 3657600 w 6865034"/>
              <a:gd name="connsiteY50" fmla="*/ 1055076 h 1139483"/>
              <a:gd name="connsiteX51" fmla="*/ 3671668 w 6865034"/>
              <a:gd name="connsiteY51" fmla="*/ 1012873 h 1139483"/>
              <a:gd name="connsiteX52" fmla="*/ 3699803 w 6865034"/>
              <a:gd name="connsiteY52" fmla="*/ 970670 h 1139483"/>
              <a:gd name="connsiteX53" fmla="*/ 3770142 w 6865034"/>
              <a:gd name="connsiteY53" fmla="*/ 886264 h 1139483"/>
              <a:gd name="connsiteX54" fmla="*/ 3840480 w 6865034"/>
              <a:gd name="connsiteY54" fmla="*/ 844061 h 1139483"/>
              <a:gd name="connsiteX55" fmla="*/ 3896751 w 6865034"/>
              <a:gd name="connsiteY55" fmla="*/ 829993 h 1139483"/>
              <a:gd name="connsiteX56" fmla="*/ 3953022 w 6865034"/>
              <a:gd name="connsiteY56" fmla="*/ 801858 h 1139483"/>
              <a:gd name="connsiteX57" fmla="*/ 4037428 w 6865034"/>
              <a:gd name="connsiteY57" fmla="*/ 773723 h 1139483"/>
              <a:gd name="connsiteX58" fmla="*/ 4023360 w 6865034"/>
              <a:gd name="connsiteY58" fmla="*/ 548640 h 1139483"/>
              <a:gd name="connsiteX59" fmla="*/ 4009293 w 6865034"/>
              <a:gd name="connsiteY59" fmla="*/ 492369 h 1139483"/>
              <a:gd name="connsiteX60" fmla="*/ 3995225 w 6865034"/>
              <a:gd name="connsiteY60" fmla="*/ 450166 h 1139483"/>
              <a:gd name="connsiteX61" fmla="*/ 3967089 w 6865034"/>
              <a:gd name="connsiteY61" fmla="*/ 337624 h 1139483"/>
              <a:gd name="connsiteX62" fmla="*/ 3924886 w 6865034"/>
              <a:gd name="connsiteY62" fmla="*/ 295421 h 1139483"/>
              <a:gd name="connsiteX63" fmla="*/ 3882683 w 6865034"/>
              <a:gd name="connsiteY63" fmla="*/ 239150 h 1139483"/>
              <a:gd name="connsiteX64" fmla="*/ 3868616 w 6865034"/>
              <a:gd name="connsiteY64" fmla="*/ 182880 h 1139483"/>
              <a:gd name="connsiteX65" fmla="*/ 3840480 w 6865034"/>
              <a:gd name="connsiteY65" fmla="*/ 98473 h 1139483"/>
              <a:gd name="connsiteX66" fmla="*/ 3854548 w 6865034"/>
              <a:gd name="connsiteY66" fmla="*/ 42203 h 1139483"/>
              <a:gd name="connsiteX67" fmla="*/ 3896751 w 6865034"/>
              <a:gd name="connsiteY67" fmla="*/ 28135 h 1139483"/>
              <a:gd name="connsiteX68" fmla="*/ 4065563 w 6865034"/>
              <a:gd name="connsiteY68" fmla="*/ 0 h 1139483"/>
              <a:gd name="connsiteX69" fmla="*/ 4586068 w 6865034"/>
              <a:gd name="connsiteY69" fmla="*/ 28135 h 1139483"/>
              <a:gd name="connsiteX70" fmla="*/ 4684542 w 6865034"/>
              <a:gd name="connsiteY70" fmla="*/ 56270 h 1139483"/>
              <a:gd name="connsiteX71" fmla="*/ 4740813 w 6865034"/>
              <a:gd name="connsiteY71" fmla="*/ 70338 h 1139483"/>
              <a:gd name="connsiteX72" fmla="*/ 4811151 w 6865034"/>
              <a:gd name="connsiteY72" fmla="*/ 140676 h 1139483"/>
              <a:gd name="connsiteX73" fmla="*/ 4853354 w 6865034"/>
              <a:gd name="connsiteY73" fmla="*/ 182880 h 1139483"/>
              <a:gd name="connsiteX74" fmla="*/ 4909625 w 6865034"/>
              <a:gd name="connsiteY74" fmla="*/ 267286 h 1139483"/>
              <a:gd name="connsiteX75" fmla="*/ 4937760 w 6865034"/>
              <a:gd name="connsiteY75" fmla="*/ 309489 h 1139483"/>
              <a:gd name="connsiteX76" fmla="*/ 4965896 w 6865034"/>
              <a:gd name="connsiteY76" fmla="*/ 337624 h 1139483"/>
              <a:gd name="connsiteX77" fmla="*/ 4979963 w 6865034"/>
              <a:gd name="connsiteY77" fmla="*/ 379827 h 1139483"/>
              <a:gd name="connsiteX78" fmla="*/ 5022166 w 6865034"/>
              <a:gd name="connsiteY78" fmla="*/ 464233 h 1139483"/>
              <a:gd name="connsiteX79" fmla="*/ 5064369 w 6865034"/>
              <a:gd name="connsiteY79" fmla="*/ 576775 h 1139483"/>
              <a:gd name="connsiteX80" fmla="*/ 5162843 w 6865034"/>
              <a:gd name="connsiteY80" fmla="*/ 618978 h 1139483"/>
              <a:gd name="connsiteX81" fmla="*/ 5556739 w 6865034"/>
              <a:gd name="connsiteY81" fmla="*/ 590843 h 1139483"/>
              <a:gd name="connsiteX82" fmla="*/ 5627077 w 6865034"/>
              <a:gd name="connsiteY82" fmla="*/ 562707 h 1139483"/>
              <a:gd name="connsiteX83" fmla="*/ 5669280 w 6865034"/>
              <a:gd name="connsiteY83" fmla="*/ 548640 h 1139483"/>
              <a:gd name="connsiteX84" fmla="*/ 5711483 w 6865034"/>
              <a:gd name="connsiteY84" fmla="*/ 520504 h 1139483"/>
              <a:gd name="connsiteX85" fmla="*/ 5880296 w 6865034"/>
              <a:gd name="connsiteY85" fmla="*/ 407963 h 1139483"/>
              <a:gd name="connsiteX86" fmla="*/ 5964702 w 6865034"/>
              <a:gd name="connsiteY86" fmla="*/ 379827 h 1139483"/>
              <a:gd name="connsiteX87" fmla="*/ 6006905 w 6865034"/>
              <a:gd name="connsiteY87" fmla="*/ 365760 h 1139483"/>
              <a:gd name="connsiteX88" fmla="*/ 6077243 w 6865034"/>
              <a:gd name="connsiteY88" fmla="*/ 351692 h 1139483"/>
              <a:gd name="connsiteX89" fmla="*/ 6513342 w 6865034"/>
              <a:gd name="connsiteY89" fmla="*/ 337624 h 1139483"/>
              <a:gd name="connsiteX90" fmla="*/ 6555545 w 6865034"/>
              <a:gd name="connsiteY90" fmla="*/ 351692 h 1139483"/>
              <a:gd name="connsiteX91" fmla="*/ 6597748 w 6865034"/>
              <a:gd name="connsiteY91" fmla="*/ 379827 h 1139483"/>
              <a:gd name="connsiteX92" fmla="*/ 6668086 w 6865034"/>
              <a:gd name="connsiteY92" fmla="*/ 422030 h 1139483"/>
              <a:gd name="connsiteX93" fmla="*/ 6865034 w 6865034"/>
              <a:gd name="connsiteY93" fmla="*/ 422030 h 113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865034" h="1139483">
                <a:moveTo>
                  <a:pt x="0" y="182880"/>
                </a:moveTo>
                <a:cubicBezTo>
                  <a:pt x="4689" y="215704"/>
                  <a:pt x="4540" y="249594"/>
                  <a:pt x="14068" y="281353"/>
                </a:cubicBezTo>
                <a:cubicBezTo>
                  <a:pt x="24460" y="315993"/>
                  <a:pt x="49938" y="326191"/>
                  <a:pt x="70339" y="351692"/>
                </a:cubicBezTo>
                <a:cubicBezTo>
                  <a:pt x="123930" y="418681"/>
                  <a:pt x="68329" y="373798"/>
                  <a:pt x="140677" y="422030"/>
                </a:cubicBezTo>
                <a:cubicBezTo>
                  <a:pt x="150056" y="436098"/>
                  <a:pt x="155611" y="453671"/>
                  <a:pt x="168813" y="464233"/>
                </a:cubicBezTo>
                <a:cubicBezTo>
                  <a:pt x="180392" y="473496"/>
                  <a:pt x="197753" y="471669"/>
                  <a:pt x="211016" y="478301"/>
                </a:cubicBezTo>
                <a:cubicBezTo>
                  <a:pt x="226138" y="485862"/>
                  <a:pt x="239151" y="497058"/>
                  <a:pt x="253219" y="506436"/>
                </a:cubicBezTo>
                <a:cubicBezTo>
                  <a:pt x="415148" y="500653"/>
                  <a:pt x="705454" y="477887"/>
                  <a:pt x="886265" y="506436"/>
                </a:cubicBezTo>
                <a:cubicBezTo>
                  <a:pt x="899366" y="508505"/>
                  <a:pt x="905022" y="525193"/>
                  <a:pt x="914400" y="534572"/>
                </a:cubicBezTo>
                <a:cubicBezTo>
                  <a:pt x="923779" y="562707"/>
                  <a:pt x="921565" y="598007"/>
                  <a:pt x="942536" y="618978"/>
                </a:cubicBezTo>
                <a:cubicBezTo>
                  <a:pt x="956604" y="633046"/>
                  <a:pt x="969455" y="648445"/>
                  <a:pt x="984739" y="661181"/>
                </a:cubicBezTo>
                <a:cubicBezTo>
                  <a:pt x="1028615" y="697744"/>
                  <a:pt x="1022332" y="676520"/>
                  <a:pt x="1055077" y="717452"/>
                </a:cubicBezTo>
                <a:cubicBezTo>
                  <a:pt x="1065639" y="730654"/>
                  <a:pt x="1073834" y="745587"/>
                  <a:pt x="1083213" y="759655"/>
                </a:cubicBezTo>
                <a:cubicBezTo>
                  <a:pt x="1073834" y="806547"/>
                  <a:pt x="1050748" y="852707"/>
                  <a:pt x="1055077" y="900332"/>
                </a:cubicBezTo>
                <a:cubicBezTo>
                  <a:pt x="1056419" y="915100"/>
                  <a:pt x="1083022" y="910326"/>
                  <a:pt x="1097280" y="914400"/>
                </a:cubicBezTo>
                <a:cubicBezTo>
                  <a:pt x="1115870" y="919711"/>
                  <a:pt x="1134677" y="924273"/>
                  <a:pt x="1153551" y="928467"/>
                </a:cubicBezTo>
                <a:cubicBezTo>
                  <a:pt x="1176892" y="933654"/>
                  <a:pt x="1200821" y="936244"/>
                  <a:pt x="1223889" y="942535"/>
                </a:cubicBezTo>
                <a:cubicBezTo>
                  <a:pt x="1252502" y="950338"/>
                  <a:pt x="1278820" y="967395"/>
                  <a:pt x="1308296" y="970670"/>
                </a:cubicBezTo>
                <a:cubicBezTo>
                  <a:pt x="1463254" y="987888"/>
                  <a:pt x="1393020" y="977757"/>
                  <a:pt x="1519311" y="998806"/>
                </a:cubicBezTo>
                <a:cubicBezTo>
                  <a:pt x="1627526" y="992042"/>
                  <a:pt x="1725388" y="993650"/>
                  <a:pt x="1828800" y="970670"/>
                </a:cubicBezTo>
                <a:cubicBezTo>
                  <a:pt x="1843275" y="967453"/>
                  <a:pt x="1856935" y="961292"/>
                  <a:pt x="1871003" y="956603"/>
                </a:cubicBezTo>
                <a:cubicBezTo>
                  <a:pt x="1895107" y="884292"/>
                  <a:pt x="1867386" y="938666"/>
                  <a:pt x="1927274" y="886264"/>
                </a:cubicBezTo>
                <a:cubicBezTo>
                  <a:pt x="1952228" y="864429"/>
                  <a:pt x="1974167" y="839372"/>
                  <a:pt x="1997613" y="815926"/>
                </a:cubicBezTo>
                <a:cubicBezTo>
                  <a:pt x="2016370" y="797169"/>
                  <a:pt x="2031137" y="773303"/>
                  <a:pt x="2053883" y="759655"/>
                </a:cubicBezTo>
                <a:cubicBezTo>
                  <a:pt x="2136938" y="709823"/>
                  <a:pt x="2098282" y="726099"/>
                  <a:pt x="2166425" y="703384"/>
                </a:cubicBezTo>
                <a:cubicBezTo>
                  <a:pt x="2180493" y="689316"/>
                  <a:pt x="2192075" y="672217"/>
                  <a:pt x="2208628" y="661181"/>
                </a:cubicBezTo>
                <a:cubicBezTo>
                  <a:pt x="2220966" y="652956"/>
                  <a:pt x="2237568" y="653745"/>
                  <a:pt x="2250831" y="647113"/>
                </a:cubicBezTo>
                <a:cubicBezTo>
                  <a:pt x="2275287" y="634885"/>
                  <a:pt x="2296713" y="617138"/>
                  <a:pt x="2321169" y="604910"/>
                </a:cubicBezTo>
                <a:cubicBezTo>
                  <a:pt x="2334432" y="598278"/>
                  <a:pt x="2350110" y="597475"/>
                  <a:pt x="2363373" y="590843"/>
                </a:cubicBezTo>
                <a:cubicBezTo>
                  <a:pt x="2387829" y="578615"/>
                  <a:pt x="2409255" y="560868"/>
                  <a:pt x="2433711" y="548640"/>
                </a:cubicBezTo>
                <a:cubicBezTo>
                  <a:pt x="2456297" y="537347"/>
                  <a:pt x="2481463" y="531797"/>
                  <a:pt x="2504049" y="520504"/>
                </a:cubicBezTo>
                <a:cubicBezTo>
                  <a:pt x="2625731" y="459662"/>
                  <a:pt x="2523280" y="491078"/>
                  <a:pt x="2630659" y="464233"/>
                </a:cubicBezTo>
                <a:cubicBezTo>
                  <a:pt x="2644727" y="454855"/>
                  <a:pt x="2656058" y="437965"/>
                  <a:pt x="2672862" y="436098"/>
                </a:cubicBezTo>
                <a:cubicBezTo>
                  <a:pt x="2701211" y="432948"/>
                  <a:pt x="2729596" y="443248"/>
                  <a:pt x="2757268" y="450166"/>
                </a:cubicBezTo>
                <a:cubicBezTo>
                  <a:pt x="2837625" y="470255"/>
                  <a:pt x="2828450" y="469485"/>
                  <a:pt x="2883877" y="506436"/>
                </a:cubicBezTo>
                <a:cubicBezTo>
                  <a:pt x="2893256" y="520504"/>
                  <a:pt x="2906235" y="532750"/>
                  <a:pt x="2912013" y="548640"/>
                </a:cubicBezTo>
                <a:cubicBezTo>
                  <a:pt x="2925228" y="584980"/>
                  <a:pt x="2927920" y="624497"/>
                  <a:pt x="2940148" y="661181"/>
                </a:cubicBezTo>
                <a:cubicBezTo>
                  <a:pt x="2944837" y="675249"/>
                  <a:pt x="2946587" y="690668"/>
                  <a:pt x="2954216" y="703384"/>
                </a:cubicBezTo>
                <a:cubicBezTo>
                  <a:pt x="2961040" y="714757"/>
                  <a:pt x="2972162" y="723029"/>
                  <a:pt x="2982351" y="731520"/>
                </a:cubicBezTo>
                <a:cubicBezTo>
                  <a:pt x="3000363" y="746530"/>
                  <a:pt x="3019114" y="760717"/>
                  <a:pt x="3038622" y="773723"/>
                </a:cubicBezTo>
                <a:cubicBezTo>
                  <a:pt x="3075430" y="798262"/>
                  <a:pt x="3151163" y="844061"/>
                  <a:pt x="3151163" y="844061"/>
                </a:cubicBezTo>
                <a:cubicBezTo>
                  <a:pt x="3160542" y="858129"/>
                  <a:pt x="3173362" y="870433"/>
                  <a:pt x="3179299" y="886264"/>
                </a:cubicBezTo>
                <a:cubicBezTo>
                  <a:pt x="3187695" y="908652"/>
                  <a:pt x="3187567" y="933406"/>
                  <a:pt x="3193366" y="956603"/>
                </a:cubicBezTo>
                <a:cubicBezTo>
                  <a:pt x="3196962" y="970989"/>
                  <a:pt x="3203837" y="984420"/>
                  <a:pt x="3207434" y="998806"/>
                </a:cubicBezTo>
                <a:cubicBezTo>
                  <a:pt x="3213233" y="1022002"/>
                  <a:pt x="3216315" y="1045803"/>
                  <a:pt x="3221502" y="1069144"/>
                </a:cubicBezTo>
                <a:cubicBezTo>
                  <a:pt x="3225696" y="1088018"/>
                  <a:pt x="3223491" y="1110317"/>
                  <a:pt x="3235569" y="1125415"/>
                </a:cubicBezTo>
                <a:cubicBezTo>
                  <a:pt x="3244833" y="1136994"/>
                  <a:pt x="3263705" y="1134794"/>
                  <a:pt x="3277773" y="1139483"/>
                </a:cubicBezTo>
                <a:cubicBezTo>
                  <a:pt x="3366868" y="1134794"/>
                  <a:pt x="3456207" y="1133493"/>
                  <a:pt x="3545059" y="1125415"/>
                </a:cubicBezTo>
                <a:cubicBezTo>
                  <a:pt x="3559827" y="1124072"/>
                  <a:pt x="3573999" y="1117979"/>
                  <a:pt x="3587262" y="1111347"/>
                </a:cubicBezTo>
                <a:cubicBezTo>
                  <a:pt x="3602384" y="1103786"/>
                  <a:pt x="3616263" y="1093774"/>
                  <a:pt x="3629465" y="1083212"/>
                </a:cubicBezTo>
                <a:cubicBezTo>
                  <a:pt x="3639822" y="1074926"/>
                  <a:pt x="3648222" y="1064455"/>
                  <a:pt x="3657600" y="1055076"/>
                </a:cubicBezTo>
                <a:cubicBezTo>
                  <a:pt x="3662289" y="1041008"/>
                  <a:pt x="3665036" y="1026136"/>
                  <a:pt x="3671668" y="1012873"/>
                </a:cubicBezTo>
                <a:cubicBezTo>
                  <a:pt x="3679229" y="997751"/>
                  <a:pt x="3689976" y="984428"/>
                  <a:pt x="3699803" y="970670"/>
                </a:cubicBezTo>
                <a:cubicBezTo>
                  <a:pt x="3712152" y="953381"/>
                  <a:pt x="3746818" y="902924"/>
                  <a:pt x="3770142" y="886264"/>
                </a:cubicBezTo>
                <a:cubicBezTo>
                  <a:pt x="3792391" y="870371"/>
                  <a:pt x="3815494" y="855166"/>
                  <a:pt x="3840480" y="844061"/>
                </a:cubicBezTo>
                <a:cubicBezTo>
                  <a:pt x="3858148" y="836209"/>
                  <a:pt x="3878648" y="836782"/>
                  <a:pt x="3896751" y="829993"/>
                </a:cubicBezTo>
                <a:cubicBezTo>
                  <a:pt x="3916387" y="822630"/>
                  <a:pt x="3933551" y="809646"/>
                  <a:pt x="3953022" y="801858"/>
                </a:cubicBezTo>
                <a:cubicBezTo>
                  <a:pt x="3980558" y="790844"/>
                  <a:pt x="4037428" y="773723"/>
                  <a:pt x="4037428" y="773723"/>
                </a:cubicBezTo>
                <a:cubicBezTo>
                  <a:pt x="4136793" y="707478"/>
                  <a:pt x="4082848" y="762796"/>
                  <a:pt x="4023360" y="548640"/>
                </a:cubicBezTo>
                <a:cubicBezTo>
                  <a:pt x="4018185" y="530011"/>
                  <a:pt x="4014604" y="510959"/>
                  <a:pt x="4009293" y="492369"/>
                </a:cubicBezTo>
                <a:cubicBezTo>
                  <a:pt x="4005219" y="478111"/>
                  <a:pt x="3998822" y="464552"/>
                  <a:pt x="3995225" y="450166"/>
                </a:cubicBezTo>
                <a:cubicBezTo>
                  <a:pt x="3992384" y="438801"/>
                  <a:pt x="3979952" y="356919"/>
                  <a:pt x="3967089" y="337624"/>
                </a:cubicBezTo>
                <a:cubicBezTo>
                  <a:pt x="3956053" y="321071"/>
                  <a:pt x="3937833" y="310526"/>
                  <a:pt x="3924886" y="295421"/>
                </a:cubicBezTo>
                <a:cubicBezTo>
                  <a:pt x="3909627" y="277619"/>
                  <a:pt x="3896751" y="257907"/>
                  <a:pt x="3882683" y="239150"/>
                </a:cubicBezTo>
                <a:cubicBezTo>
                  <a:pt x="3877994" y="220393"/>
                  <a:pt x="3874172" y="201399"/>
                  <a:pt x="3868616" y="182880"/>
                </a:cubicBezTo>
                <a:cubicBezTo>
                  <a:pt x="3860094" y="154473"/>
                  <a:pt x="3840480" y="98473"/>
                  <a:pt x="3840480" y="98473"/>
                </a:cubicBezTo>
                <a:cubicBezTo>
                  <a:pt x="3845169" y="79716"/>
                  <a:pt x="3842470" y="57300"/>
                  <a:pt x="3854548" y="42203"/>
                </a:cubicBezTo>
                <a:cubicBezTo>
                  <a:pt x="3863811" y="30624"/>
                  <a:pt x="3882162" y="30788"/>
                  <a:pt x="3896751" y="28135"/>
                </a:cubicBezTo>
                <a:cubicBezTo>
                  <a:pt x="4138272" y="-15779"/>
                  <a:pt x="3916467" y="37273"/>
                  <a:pt x="4065563" y="0"/>
                </a:cubicBezTo>
                <a:cubicBezTo>
                  <a:pt x="4182661" y="4684"/>
                  <a:pt x="4440396" y="9926"/>
                  <a:pt x="4586068" y="28135"/>
                </a:cubicBezTo>
                <a:cubicBezTo>
                  <a:pt x="4625152" y="33021"/>
                  <a:pt x="4648212" y="45890"/>
                  <a:pt x="4684542" y="56270"/>
                </a:cubicBezTo>
                <a:cubicBezTo>
                  <a:pt x="4703132" y="61581"/>
                  <a:pt x="4722056" y="65649"/>
                  <a:pt x="4740813" y="70338"/>
                </a:cubicBezTo>
                <a:cubicBezTo>
                  <a:pt x="4818184" y="121918"/>
                  <a:pt x="4752538" y="70339"/>
                  <a:pt x="4811151" y="140676"/>
                </a:cubicBezTo>
                <a:cubicBezTo>
                  <a:pt x="4823887" y="155960"/>
                  <a:pt x="4841140" y="167176"/>
                  <a:pt x="4853354" y="182880"/>
                </a:cubicBezTo>
                <a:cubicBezTo>
                  <a:pt x="4874114" y="209572"/>
                  <a:pt x="4890868" y="239151"/>
                  <a:pt x="4909625" y="267286"/>
                </a:cubicBezTo>
                <a:cubicBezTo>
                  <a:pt x="4919003" y="281354"/>
                  <a:pt x="4925805" y="297534"/>
                  <a:pt x="4937760" y="309489"/>
                </a:cubicBezTo>
                <a:lnTo>
                  <a:pt x="4965896" y="337624"/>
                </a:lnTo>
                <a:cubicBezTo>
                  <a:pt x="4970585" y="351692"/>
                  <a:pt x="4973331" y="366564"/>
                  <a:pt x="4979963" y="379827"/>
                </a:cubicBezTo>
                <a:cubicBezTo>
                  <a:pt x="5014349" y="448599"/>
                  <a:pt x="5004485" y="393509"/>
                  <a:pt x="5022166" y="464233"/>
                </a:cubicBezTo>
                <a:cubicBezTo>
                  <a:pt x="5032713" y="506421"/>
                  <a:pt x="5027805" y="546305"/>
                  <a:pt x="5064369" y="576775"/>
                </a:cubicBezTo>
                <a:cubicBezTo>
                  <a:pt x="5087545" y="596088"/>
                  <a:pt x="5133525" y="609205"/>
                  <a:pt x="5162843" y="618978"/>
                </a:cubicBezTo>
                <a:cubicBezTo>
                  <a:pt x="5186081" y="617922"/>
                  <a:pt x="5457402" y="617935"/>
                  <a:pt x="5556739" y="590843"/>
                </a:cubicBezTo>
                <a:cubicBezTo>
                  <a:pt x="5581101" y="584199"/>
                  <a:pt x="5603433" y="571574"/>
                  <a:pt x="5627077" y="562707"/>
                </a:cubicBezTo>
                <a:cubicBezTo>
                  <a:pt x="5640961" y="557500"/>
                  <a:pt x="5655212" y="553329"/>
                  <a:pt x="5669280" y="548640"/>
                </a:cubicBezTo>
                <a:cubicBezTo>
                  <a:pt x="5683348" y="539261"/>
                  <a:pt x="5698281" y="531066"/>
                  <a:pt x="5711483" y="520504"/>
                </a:cubicBezTo>
                <a:cubicBezTo>
                  <a:pt x="5785842" y="461017"/>
                  <a:pt x="5697100" y="469030"/>
                  <a:pt x="5880296" y="407963"/>
                </a:cubicBezTo>
                <a:lnTo>
                  <a:pt x="5964702" y="379827"/>
                </a:lnTo>
                <a:cubicBezTo>
                  <a:pt x="5978770" y="375138"/>
                  <a:pt x="5992364" y="368668"/>
                  <a:pt x="6006905" y="365760"/>
                </a:cubicBezTo>
                <a:lnTo>
                  <a:pt x="6077243" y="351692"/>
                </a:lnTo>
                <a:cubicBezTo>
                  <a:pt x="6226680" y="252065"/>
                  <a:pt x="6118731" y="312165"/>
                  <a:pt x="6513342" y="337624"/>
                </a:cubicBezTo>
                <a:cubicBezTo>
                  <a:pt x="6528140" y="338579"/>
                  <a:pt x="6542282" y="345060"/>
                  <a:pt x="6555545" y="351692"/>
                </a:cubicBezTo>
                <a:cubicBezTo>
                  <a:pt x="6570667" y="359253"/>
                  <a:pt x="6584546" y="369265"/>
                  <a:pt x="6597748" y="379827"/>
                </a:cubicBezTo>
                <a:cubicBezTo>
                  <a:pt x="6628643" y="404543"/>
                  <a:pt x="6621937" y="419316"/>
                  <a:pt x="6668086" y="422030"/>
                </a:cubicBezTo>
                <a:cubicBezTo>
                  <a:pt x="6733622" y="425885"/>
                  <a:pt x="6799385" y="422030"/>
                  <a:pt x="6865034" y="4220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F5496C-0ECC-43BA-A166-9BA329A187D4}"/>
              </a:ext>
            </a:extLst>
          </p:cNvPr>
          <p:cNvSpPr txBox="1"/>
          <p:nvPr/>
        </p:nvSpPr>
        <p:spPr>
          <a:xfrm>
            <a:off x="491663" y="4988092"/>
            <a:ext cx="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Start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0F238A-1B1D-483D-83A5-5F31171F0DEA}"/>
              </a:ext>
            </a:extLst>
          </p:cNvPr>
          <p:cNvCxnSpPr/>
          <p:nvPr/>
        </p:nvCxnSpPr>
        <p:spPr>
          <a:xfrm flipH="1">
            <a:off x="1871439" y="5780180"/>
            <a:ext cx="576064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16CB4F-0B28-4A90-AA1D-C34E7E636B3F}"/>
              </a:ext>
            </a:extLst>
          </p:cNvPr>
          <p:cNvCxnSpPr>
            <a:cxnSpLocks/>
          </p:cNvCxnSpPr>
          <p:nvPr/>
        </p:nvCxnSpPr>
        <p:spPr>
          <a:xfrm>
            <a:off x="3807271" y="5357424"/>
            <a:ext cx="0" cy="3610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E8986E-F483-43DF-BE0D-0360F1428FE6}"/>
              </a:ext>
            </a:extLst>
          </p:cNvPr>
          <p:cNvCxnSpPr>
            <a:cxnSpLocks/>
          </p:cNvCxnSpPr>
          <p:nvPr/>
        </p:nvCxnSpPr>
        <p:spPr>
          <a:xfrm flipH="1" flipV="1">
            <a:off x="4728511" y="5743093"/>
            <a:ext cx="671319" cy="1800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E8230F6-BE76-473B-A8A4-85BC4378E4C0}"/>
              </a:ext>
            </a:extLst>
          </p:cNvPr>
          <p:cNvSpPr txBox="1"/>
          <p:nvPr/>
        </p:nvSpPr>
        <p:spPr>
          <a:xfrm>
            <a:off x="1492391" y="520238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3B61EB-2491-4A28-82B9-0DFA446BF2C6}"/>
              </a:ext>
            </a:extLst>
          </p:cNvPr>
          <p:cNvSpPr txBox="1"/>
          <p:nvPr/>
        </p:nvSpPr>
        <p:spPr>
          <a:xfrm>
            <a:off x="2854038" y="54235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86226A-F8D9-42BA-8AE1-3E02F1FCB443}"/>
              </a:ext>
            </a:extLst>
          </p:cNvPr>
          <p:cNvSpPr txBox="1"/>
          <p:nvPr/>
        </p:nvSpPr>
        <p:spPr>
          <a:xfrm>
            <a:off x="4115152" y="547658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0BBF7-7216-421A-8236-207648C3B520}"/>
              </a:ext>
            </a:extLst>
          </p:cNvPr>
          <p:cNvSpPr txBox="1"/>
          <p:nvPr/>
        </p:nvSpPr>
        <p:spPr>
          <a:xfrm>
            <a:off x="758631" y="764704"/>
            <a:ext cx="204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674342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4B9003-EBC9-48F3-A9EA-A4FB36D60C6D}"/>
              </a:ext>
            </a:extLst>
          </p:cNvPr>
          <p:cNvSpPr txBox="1"/>
          <p:nvPr/>
        </p:nvSpPr>
        <p:spPr>
          <a:xfrm>
            <a:off x="358744" y="5258110"/>
            <a:ext cx="204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674342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A0D127-0B09-4140-9C35-CA02DA876C6A}"/>
              </a:ext>
            </a:extLst>
          </p:cNvPr>
          <p:cNvSpPr txBox="1"/>
          <p:nvPr/>
        </p:nvSpPr>
        <p:spPr>
          <a:xfrm>
            <a:off x="1492392" y="6166686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682321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3AF198-4934-42FB-86CE-D121644B3BAD}"/>
              </a:ext>
            </a:extLst>
          </p:cNvPr>
          <p:cNvSpPr txBox="1"/>
          <p:nvPr/>
        </p:nvSpPr>
        <p:spPr>
          <a:xfrm>
            <a:off x="758631" y="1255574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682321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6BFB03-DB50-4985-AC85-3E51E81B0217}"/>
              </a:ext>
            </a:extLst>
          </p:cNvPr>
          <p:cNvSpPr txBox="1"/>
          <p:nvPr/>
        </p:nvSpPr>
        <p:spPr>
          <a:xfrm>
            <a:off x="3451148" y="5813762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712330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DC5574-FB9B-48CA-AB85-E79326170CD5}"/>
              </a:ext>
            </a:extLst>
          </p:cNvPr>
          <p:cNvSpPr txBox="1"/>
          <p:nvPr/>
        </p:nvSpPr>
        <p:spPr>
          <a:xfrm>
            <a:off x="733357" y="1985257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712330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9B4787-ED34-4727-AAA8-FCE2F34B16C3}"/>
              </a:ext>
            </a:extLst>
          </p:cNvPr>
          <p:cNvSpPr txBox="1"/>
          <p:nvPr/>
        </p:nvSpPr>
        <p:spPr>
          <a:xfrm>
            <a:off x="4948021" y="5949030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719327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C3BAB5-C8F6-4857-9F05-3CAFB1C72494}"/>
              </a:ext>
            </a:extLst>
          </p:cNvPr>
          <p:cNvSpPr txBox="1"/>
          <p:nvPr/>
        </p:nvSpPr>
        <p:spPr>
          <a:xfrm>
            <a:off x="741111" y="2733819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719327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28CD46-E1D6-44C1-89F0-8BD37CF529F7}"/>
              </a:ext>
            </a:extLst>
          </p:cNvPr>
          <p:cNvSpPr/>
          <p:nvPr/>
        </p:nvSpPr>
        <p:spPr>
          <a:xfrm>
            <a:off x="4733949" y="4839701"/>
            <a:ext cx="3708411" cy="792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9DB66A-87BC-4585-AD7E-D0FD58249F8A}"/>
              </a:ext>
            </a:extLst>
          </p:cNvPr>
          <p:cNvSpPr/>
          <p:nvPr/>
        </p:nvSpPr>
        <p:spPr>
          <a:xfrm>
            <a:off x="5812209" y="5329452"/>
            <a:ext cx="3005168" cy="792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413812-8C6F-4DEB-B1B1-743FC0D44D70}"/>
              </a:ext>
            </a:extLst>
          </p:cNvPr>
          <p:cNvSpPr txBox="1"/>
          <p:nvPr/>
        </p:nvSpPr>
        <p:spPr>
          <a:xfrm>
            <a:off x="143510" y="3518079"/>
            <a:ext cx="892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doing some of this practice route together.  Its quicker if you do a column at a time 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42BF06-406E-4A9F-AA48-3BE4EC2246AC}"/>
              </a:ext>
            </a:extLst>
          </p:cNvPr>
          <p:cNvSpPr txBox="1"/>
          <p:nvPr/>
        </p:nvSpPr>
        <p:spPr>
          <a:xfrm>
            <a:off x="143510" y="3843891"/>
            <a:ext cx="882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Rather than a bearing, just put a compass direction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96D7C6-B582-4C26-A0D1-31DB37AE7259}"/>
              </a:ext>
            </a:extLst>
          </p:cNvPr>
          <p:cNvSpPr txBox="1"/>
          <p:nvPr/>
        </p:nvSpPr>
        <p:spPr>
          <a:xfrm>
            <a:off x="1624416" y="1247556"/>
            <a:ext cx="626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</a:rPr>
              <a:t>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A7E5BD-22DB-4840-A240-79ABAA332014}"/>
              </a:ext>
            </a:extLst>
          </p:cNvPr>
          <p:cNvSpPr txBox="1"/>
          <p:nvPr/>
        </p:nvSpPr>
        <p:spPr>
          <a:xfrm>
            <a:off x="1606235" y="1977239"/>
            <a:ext cx="626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</a:rPr>
              <a:t>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C0611A-1187-44EF-90B1-B1D8133B311E}"/>
              </a:ext>
            </a:extLst>
          </p:cNvPr>
          <p:cNvSpPr txBox="1"/>
          <p:nvPr/>
        </p:nvSpPr>
        <p:spPr>
          <a:xfrm>
            <a:off x="1606235" y="2691518"/>
            <a:ext cx="626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</a:rPr>
              <a:t>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21F46E-FA05-44D2-A1D9-1F91D196A230}"/>
              </a:ext>
            </a:extLst>
          </p:cNvPr>
          <p:cNvSpPr txBox="1"/>
          <p:nvPr/>
        </p:nvSpPr>
        <p:spPr>
          <a:xfrm>
            <a:off x="143510" y="4163922"/>
            <a:ext cx="882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Use string to work out the distance in kilometres to the nearest half a </a:t>
            </a:r>
            <a:r>
              <a:rPr lang="en-GB" dirty="0" err="1">
                <a:solidFill>
                  <a:srgbClr val="00B050"/>
                </a:solidFill>
              </a:rPr>
              <a:t>kilomtere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26D300-00E1-4D0A-8A5E-65432C641261}"/>
              </a:ext>
            </a:extLst>
          </p:cNvPr>
          <p:cNvSpPr txBox="1"/>
          <p:nvPr/>
        </p:nvSpPr>
        <p:spPr>
          <a:xfrm>
            <a:off x="2306128" y="1244804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2.0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99EBC2-6A97-4A43-A8AF-A91D69A252A2}"/>
              </a:ext>
            </a:extLst>
          </p:cNvPr>
          <p:cNvSpPr txBox="1"/>
          <p:nvPr/>
        </p:nvSpPr>
        <p:spPr>
          <a:xfrm>
            <a:off x="2274019" y="1973946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2.5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245BA9-AF30-4530-AB48-62B35D12F506}"/>
              </a:ext>
            </a:extLst>
          </p:cNvPr>
          <p:cNvSpPr txBox="1"/>
          <p:nvPr/>
        </p:nvSpPr>
        <p:spPr>
          <a:xfrm>
            <a:off x="2306128" y="2732456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1.5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D44E0E-AB8E-4CB2-8435-F43C0FAA58A2}"/>
              </a:ext>
            </a:extLst>
          </p:cNvPr>
          <p:cNvSpPr txBox="1"/>
          <p:nvPr/>
        </p:nvSpPr>
        <p:spPr>
          <a:xfrm>
            <a:off x="2306128" y="3193651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6.0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C54CF7-84DF-4010-83AF-FD656758E269}"/>
              </a:ext>
            </a:extLst>
          </p:cNvPr>
          <p:cNvSpPr txBox="1"/>
          <p:nvPr/>
        </p:nvSpPr>
        <p:spPr>
          <a:xfrm>
            <a:off x="143510" y="4529414"/>
            <a:ext cx="882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At 3km/h it takes 20 minutes to walk a kilometre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5BA6C03-EC78-4B59-B653-68290DFC419F}"/>
              </a:ext>
            </a:extLst>
          </p:cNvPr>
          <p:cNvSpPr txBox="1"/>
          <p:nvPr/>
        </p:nvSpPr>
        <p:spPr>
          <a:xfrm>
            <a:off x="3002084" y="1232802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40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6F85A0C-EED8-4FE4-9F14-D0B6ED7A1165}"/>
              </a:ext>
            </a:extLst>
          </p:cNvPr>
          <p:cNvSpPr txBox="1"/>
          <p:nvPr/>
        </p:nvSpPr>
        <p:spPr>
          <a:xfrm>
            <a:off x="2997646" y="1977754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50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B67623-C3DD-41A9-A51C-FB3E3FF2A449}"/>
              </a:ext>
            </a:extLst>
          </p:cNvPr>
          <p:cNvSpPr txBox="1"/>
          <p:nvPr/>
        </p:nvSpPr>
        <p:spPr>
          <a:xfrm>
            <a:off x="3006640" y="2706723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30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FA1555-C3FD-4898-AB99-A16288194C63}"/>
              </a:ext>
            </a:extLst>
          </p:cNvPr>
          <p:cNvSpPr txBox="1"/>
          <p:nvPr/>
        </p:nvSpPr>
        <p:spPr>
          <a:xfrm>
            <a:off x="3006640" y="3197871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51328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68AE4D-5950-4134-BA30-16F390475122}"/>
              </a:ext>
            </a:extLst>
          </p:cNvPr>
          <p:cNvGraphicFramePr>
            <a:graphicFrameLocks noGrp="1"/>
          </p:cNvGraphicFramePr>
          <p:nvPr/>
        </p:nvGraphicFramePr>
        <p:xfrm>
          <a:off x="143510" y="260648"/>
          <a:ext cx="8928990" cy="3230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600881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90700048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57225656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3779619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91672858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72641423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93089629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5500466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174213424"/>
                    </a:ext>
                  </a:extLst>
                </a:gridCol>
                <a:gridCol w="1008110">
                  <a:extLst>
                    <a:ext uri="{9D8B030D-6E8A-4147-A177-3AD203B41FA5}">
                      <a16:colId xmlns:a16="http://schemas.microsoft.com/office/drawing/2014/main" val="669143298"/>
                    </a:ext>
                  </a:extLst>
                </a:gridCol>
              </a:tblGrid>
              <a:tr h="800769">
                <a:tc>
                  <a:txBody>
                    <a:bodyPr/>
                    <a:lstStyle/>
                    <a:p>
                      <a:r>
                        <a:rPr lang="en-GB" sz="1050" dirty="0"/>
                        <a:t>Leg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Grid reference</a:t>
                      </a:r>
                    </a:p>
                    <a:p>
                      <a:endParaRPr lang="en-GB" sz="1050" dirty="0"/>
                    </a:p>
                    <a:p>
                      <a:r>
                        <a:rPr lang="en-GB" sz="1050" dirty="0"/>
                        <a:t>Start: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Bearing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Distance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Journey time (mins)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Project work/rests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Total leg time (mins)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Leg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Escape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297765"/>
                  </a:ext>
                </a:extLst>
              </a:tr>
              <a:tr h="723427">
                <a:tc>
                  <a:txBody>
                    <a:bodyPr/>
                    <a:lstStyle/>
                    <a:p>
                      <a:r>
                        <a:rPr lang="en-GB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324910"/>
                  </a:ext>
                </a:extLst>
              </a:tr>
              <a:tr h="723427">
                <a:tc>
                  <a:txBody>
                    <a:bodyPr/>
                    <a:lstStyle/>
                    <a:p>
                      <a:r>
                        <a:rPr lang="en-GB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421692"/>
                  </a:ext>
                </a:extLst>
              </a:tr>
              <a:tr h="723427">
                <a:tc>
                  <a:txBody>
                    <a:bodyPr/>
                    <a:lstStyle/>
                    <a:p>
                      <a:r>
                        <a:rPr lang="en-GB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941085"/>
                  </a:ext>
                </a:extLst>
              </a:tr>
              <a:tr h="259269">
                <a:tc gridSpan="3">
                  <a:txBody>
                    <a:bodyPr/>
                    <a:lstStyle/>
                    <a:p>
                      <a:pPr algn="r"/>
                      <a:r>
                        <a:rPr lang="en-GB" sz="1050" dirty="0"/>
                        <a:t>Totals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628115"/>
                  </a:ext>
                </a:extLst>
              </a:tr>
            </a:tbl>
          </a:graphicData>
        </a:graphic>
      </p:graphicFrame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3791E6-8697-45D7-B677-BCE9BF17B239}"/>
              </a:ext>
            </a:extLst>
          </p:cNvPr>
          <p:cNvSpPr/>
          <p:nvPr/>
        </p:nvSpPr>
        <p:spPr>
          <a:xfrm>
            <a:off x="1043608" y="5091506"/>
            <a:ext cx="6865034" cy="1139483"/>
          </a:xfrm>
          <a:custGeom>
            <a:avLst/>
            <a:gdLst>
              <a:gd name="connsiteX0" fmla="*/ 0 w 6865034"/>
              <a:gd name="connsiteY0" fmla="*/ 182880 h 1139483"/>
              <a:gd name="connsiteX1" fmla="*/ 14068 w 6865034"/>
              <a:gd name="connsiteY1" fmla="*/ 281353 h 1139483"/>
              <a:gd name="connsiteX2" fmla="*/ 70339 w 6865034"/>
              <a:gd name="connsiteY2" fmla="*/ 351692 h 1139483"/>
              <a:gd name="connsiteX3" fmla="*/ 140677 w 6865034"/>
              <a:gd name="connsiteY3" fmla="*/ 422030 h 1139483"/>
              <a:gd name="connsiteX4" fmla="*/ 168813 w 6865034"/>
              <a:gd name="connsiteY4" fmla="*/ 464233 h 1139483"/>
              <a:gd name="connsiteX5" fmla="*/ 211016 w 6865034"/>
              <a:gd name="connsiteY5" fmla="*/ 478301 h 1139483"/>
              <a:gd name="connsiteX6" fmla="*/ 253219 w 6865034"/>
              <a:gd name="connsiteY6" fmla="*/ 506436 h 1139483"/>
              <a:gd name="connsiteX7" fmla="*/ 886265 w 6865034"/>
              <a:gd name="connsiteY7" fmla="*/ 506436 h 1139483"/>
              <a:gd name="connsiteX8" fmla="*/ 914400 w 6865034"/>
              <a:gd name="connsiteY8" fmla="*/ 534572 h 1139483"/>
              <a:gd name="connsiteX9" fmla="*/ 942536 w 6865034"/>
              <a:gd name="connsiteY9" fmla="*/ 618978 h 1139483"/>
              <a:gd name="connsiteX10" fmla="*/ 984739 w 6865034"/>
              <a:gd name="connsiteY10" fmla="*/ 661181 h 1139483"/>
              <a:gd name="connsiteX11" fmla="*/ 1055077 w 6865034"/>
              <a:gd name="connsiteY11" fmla="*/ 717452 h 1139483"/>
              <a:gd name="connsiteX12" fmla="*/ 1083213 w 6865034"/>
              <a:gd name="connsiteY12" fmla="*/ 759655 h 1139483"/>
              <a:gd name="connsiteX13" fmla="*/ 1055077 w 6865034"/>
              <a:gd name="connsiteY13" fmla="*/ 900332 h 1139483"/>
              <a:gd name="connsiteX14" fmla="*/ 1097280 w 6865034"/>
              <a:gd name="connsiteY14" fmla="*/ 914400 h 1139483"/>
              <a:gd name="connsiteX15" fmla="*/ 1153551 w 6865034"/>
              <a:gd name="connsiteY15" fmla="*/ 928467 h 1139483"/>
              <a:gd name="connsiteX16" fmla="*/ 1223889 w 6865034"/>
              <a:gd name="connsiteY16" fmla="*/ 942535 h 1139483"/>
              <a:gd name="connsiteX17" fmla="*/ 1308296 w 6865034"/>
              <a:gd name="connsiteY17" fmla="*/ 970670 h 1139483"/>
              <a:gd name="connsiteX18" fmla="*/ 1519311 w 6865034"/>
              <a:gd name="connsiteY18" fmla="*/ 998806 h 1139483"/>
              <a:gd name="connsiteX19" fmla="*/ 1828800 w 6865034"/>
              <a:gd name="connsiteY19" fmla="*/ 970670 h 1139483"/>
              <a:gd name="connsiteX20" fmla="*/ 1871003 w 6865034"/>
              <a:gd name="connsiteY20" fmla="*/ 956603 h 1139483"/>
              <a:gd name="connsiteX21" fmla="*/ 1927274 w 6865034"/>
              <a:gd name="connsiteY21" fmla="*/ 886264 h 1139483"/>
              <a:gd name="connsiteX22" fmla="*/ 1997613 w 6865034"/>
              <a:gd name="connsiteY22" fmla="*/ 815926 h 1139483"/>
              <a:gd name="connsiteX23" fmla="*/ 2053883 w 6865034"/>
              <a:gd name="connsiteY23" fmla="*/ 759655 h 1139483"/>
              <a:gd name="connsiteX24" fmla="*/ 2166425 w 6865034"/>
              <a:gd name="connsiteY24" fmla="*/ 703384 h 1139483"/>
              <a:gd name="connsiteX25" fmla="*/ 2208628 w 6865034"/>
              <a:gd name="connsiteY25" fmla="*/ 661181 h 1139483"/>
              <a:gd name="connsiteX26" fmla="*/ 2250831 w 6865034"/>
              <a:gd name="connsiteY26" fmla="*/ 647113 h 1139483"/>
              <a:gd name="connsiteX27" fmla="*/ 2321169 w 6865034"/>
              <a:gd name="connsiteY27" fmla="*/ 604910 h 1139483"/>
              <a:gd name="connsiteX28" fmla="*/ 2363373 w 6865034"/>
              <a:gd name="connsiteY28" fmla="*/ 590843 h 1139483"/>
              <a:gd name="connsiteX29" fmla="*/ 2433711 w 6865034"/>
              <a:gd name="connsiteY29" fmla="*/ 548640 h 1139483"/>
              <a:gd name="connsiteX30" fmla="*/ 2504049 w 6865034"/>
              <a:gd name="connsiteY30" fmla="*/ 520504 h 1139483"/>
              <a:gd name="connsiteX31" fmla="*/ 2630659 w 6865034"/>
              <a:gd name="connsiteY31" fmla="*/ 464233 h 1139483"/>
              <a:gd name="connsiteX32" fmla="*/ 2672862 w 6865034"/>
              <a:gd name="connsiteY32" fmla="*/ 436098 h 1139483"/>
              <a:gd name="connsiteX33" fmla="*/ 2757268 w 6865034"/>
              <a:gd name="connsiteY33" fmla="*/ 450166 h 1139483"/>
              <a:gd name="connsiteX34" fmla="*/ 2883877 w 6865034"/>
              <a:gd name="connsiteY34" fmla="*/ 506436 h 1139483"/>
              <a:gd name="connsiteX35" fmla="*/ 2912013 w 6865034"/>
              <a:gd name="connsiteY35" fmla="*/ 548640 h 1139483"/>
              <a:gd name="connsiteX36" fmla="*/ 2940148 w 6865034"/>
              <a:gd name="connsiteY36" fmla="*/ 661181 h 1139483"/>
              <a:gd name="connsiteX37" fmla="*/ 2954216 w 6865034"/>
              <a:gd name="connsiteY37" fmla="*/ 703384 h 1139483"/>
              <a:gd name="connsiteX38" fmla="*/ 2982351 w 6865034"/>
              <a:gd name="connsiteY38" fmla="*/ 731520 h 1139483"/>
              <a:gd name="connsiteX39" fmla="*/ 3038622 w 6865034"/>
              <a:gd name="connsiteY39" fmla="*/ 773723 h 1139483"/>
              <a:gd name="connsiteX40" fmla="*/ 3151163 w 6865034"/>
              <a:gd name="connsiteY40" fmla="*/ 844061 h 1139483"/>
              <a:gd name="connsiteX41" fmla="*/ 3179299 w 6865034"/>
              <a:gd name="connsiteY41" fmla="*/ 886264 h 1139483"/>
              <a:gd name="connsiteX42" fmla="*/ 3193366 w 6865034"/>
              <a:gd name="connsiteY42" fmla="*/ 956603 h 1139483"/>
              <a:gd name="connsiteX43" fmla="*/ 3207434 w 6865034"/>
              <a:gd name="connsiteY43" fmla="*/ 998806 h 1139483"/>
              <a:gd name="connsiteX44" fmla="*/ 3221502 w 6865034"/>
              <a:gd name="connsiteY44" fmla="*/ 1069144 h 1139483"/>
              <a:gd name="connsiteX45" fmla="*/ 3235569 w 6865034"/>
              <a:gd name="connsiteY45" fmla="*/ 1125415 h 1139483"/>
              <a:gd name="connsiteX46" fmla="*/ 3277773 w 6865034"/>
              <a:gd name="connsiteY46" fmla="*/ 1139483 h 1139483"/>
              <a:gd name="connsiteX47" fmla="*/ 3545059 w 6865034"/>
              <a:gd name="connsiteY47" fmla="*/ 1125415 h 1139483"/>
              <a:gd name="connsiteX48" fmla="*/ 3587262 w 6865034"/>
              <a:gd name="connsiteY48" fmla="*/ 1111347 h 1139483"/>
              <a:gd name="connsiteX49" fmla="*/ 3629465 w 6865034"/>
              <a:gd name="connsiteY49" fmla="*/ 1083212 h 1139483"/>
              <a:gd name="connsiteX50" fmla="*/ 3657600 w 6865034"/>
              <a:gd name="connsiteY50" fmla="*/ 1055076 h 1139483"/>
              <a:gd name="connsiteX51" fmla="*/ 3671668 w 6865034"/>
              <a:gd name="connsiteY51" fmla="*/ 1012873 h 1139483"/>
              <a:gd name="connsiteX52" fmla="*/ 3699803 w 6865034"/>
              <a:gd name="connsiteY52" fmla="*/ 970670 h 1139483"/>
              <a:gd name="connsiteX53" fmla="*/ 3770142 w 6865034"/>
              <a:gd name="connsiteY53" fmla="*/ 886264 h 1139483"/>
              <a:gd name="connsiteX54" fmla="*/ 3840480 w 6865034"/>
              <a:gd name="connsiteY54" fmla="*/ 844061 h 1139483"/>
              <a:gd name="connsiteX55" fmla="*/ 3896751 w 6865034"/>
              <a:gd name="connsiteY55" fmla="*/ 829993 h 1139483"/>
              <a:gd name="connsiteX56" fmla="*/ 3953022 w 6865034"/>
              <a:gd name="connsiteY56" fmla="*/ 801858 h 1139483"/>
              <a:gd name="connsiteX57" fmla="*/ 4037428 w 6865034"/>
              <a:gd name="connsiteY57" fmla="*/ 773723 h 1139483"/>
              <a:gd name="connsiteX58" fmla="*/ 4023360 w 6865034"/>
              <a:gd name="connsiteY58" fmla="*/ 548640 h 1139483"/>
              <a:gd name="connsiteX59" fmla="*/ 4009293 w 6865034"/>
              <a:gd name="connsiteY59" fmla="*/ 492369 h 1139483"/>
              <a:gd name="connsiteX60" fmla="*/ 3995225 w 6865034"/>
              <a:gd name="connsiteY60" fmla="*/ 450166 h 1139483"/>
              <a:gd name="connsiteX61" fmla="*/ 3967089 w 6865034"/>
              <a:gd name="connsiteY61" fmla="*/ 337624 h 1139483"/>
              <a:gd name="connsiteX62" fmla="*/ 3924886 w 6865034"/>
              <a:gd name="connsiteY62" fmla="*/ 295421 h 1139483"/>
              <a:gd name="connsiteX63" fmla="*/ 3882683 w 6865034"/>
              <a:gd name="connsiteY63" fmla="*/ 239150 h 1139483"/>
              <a:gd name="connsiteX64" fmla="*/ 3868616 w 6865034"/>
              <a:gd name="connsiteY64" fmla="*/ 182880 h 1139483"/>
              <a:gd name="connsiteX65" fmla="*/ 3840480 w 6865034"/>
              <a:gd name="connsiteY65" fmla="*/ 98473 h 1139483"/>
              <a:gd name="connsiteX66" fmla="*/ 3854548 w 6865034"/>
              <a:gd name="connsiteY66" fmla="*/ 42203 h 1139483"/>
              <a:gd name="connsiteX67" fmla="*/ 3896751 w 6865034"/>
              <a:gd name="connsiteY67" fmla="*/ 28135 h 1139483"/>
              <a:gd name="connsiteX68" fmla="*/ 4065563 w 6865034"/>
              <a:gd name="connsiteY68" fmla="*/ 0 h 1139483"/>
              <a:gd name="connsiteX69" fmla="*/ 4586068 w 6865034"/>
              <a:gd name="connsiteY69" fmla="*/ 28135 h 1139483"/>
              <a:gd name="connsiteX70" fmla="*/ 4684542 w 6865034"/>
              <a:gd name="connsiteY70" fmla="*/ 56270 h 1139483"/>
              <a:gd name="connsiteX71" fmla="*/ 4740813 w 6865034"/>
              <a:gd name="connsiteY71" fmla="*/ 70338 h 1139483"/>
              <a:gd name="connsiteX72" fmla="*/ 4811151 w 6865034"/>
              <a:gd name="connsiteY72" fmla="*/ 140676 h 1139483"/>
              <a:gd name="connsiteX73" fmla="*/ 4853354 w 6865034"/>
              <a:gd name="connsiteY73" fmla="*/ 182880 h 1139483"/>
              <a:gd name="connsiteX74" fmla="*/ 4909625 w 6865034"/>
              <a:gd name="connsiteY74" fmla="*/ 267286 h 1139483"/>
              <a:gd name="connsiteX75" fmla="*/ 4937760 w 6865034"/>
              <a:gd name="connsiteY75" fmla="*/ 309489 h 1139483"/>
              <a:gd name="connsiteX76" fmla="*/ 4965896 w 6865034"/>
              <a:gd name="connsiteY76" fmla="*/ 337624 h 1139483"/>
              <a:gd name="connsiteX77" fmla="*/ 4979963 w 6865034"/>
              <a:gd name="connsiteY77" fmla="*/ 379827 h 1139483"/>
              <a:gd name="connsiteX78" fmla="*/ 5022166 w 6865034"/>
              <a:gd name="connsiteY78" fmla="*/ 464233 h 1139483"/>
              <a:gd name="connsiteX79" fmla="*/ 5064369 w 6865034"/>
              <a:gd name="connsiteY79" fmla="*/ 576775 h 1139483"/>
              <a:gd name="connsiteX80" fmla="*/ 5162843 w 6865034"/>
              <a:gd name="connsiteY80" fmla="*/ 618978 h 1139483"/>
              <a:gd name="connsiteX81" fmla="*/ 5556739 w 6865034"/>
              <a:gd name="connsiteY81" fmla="*/ 590843 h 1139483"/>
              <a:gd name="connsiteX82" fmla="*/ 5627077 w 6865034"/>
              <a:gd name="connsiteY82" fmla="*/ 562707 h 1139483"/>
              <a:gd name="connsiteX83" fmla="*/ 5669280 w 6865034"/>
              <a:gd name="connsiteY83" fmla="*/ 548640 h 1139483"/>
              <a:gd name="connsiteX84" fmla="*/ 5711483 w 6865034"/>
              <a:gd name="connsiteY84" fmla="*/ 520504 h 1139483"/>
              <a:gd name="connsiteX85" fmla="*/ 5880296 w 6865034"/>
              <a:gd name="connsiteY85" fmla="*/ 407963 h 1139483"/>
              <a:gd name="connsiteX86" fmla="*/ 5964702 w 6865034"/>
              <a:gd name="connsiteY86" fmla="*/ 379827 h 1139483"/>
              <a:gd name="connsiteX87" fmla="*/ 6006905 w 6865034"/>
              <a:gd name="connsiteY87" fmla="*/ 365760 h 1139483"/>
              <a:gd name="connsiteX88" fmla="*/ 6077243 w 6865034"/>
              <a:gd name="connsiteY88" fmla="*/ 351692 h 1139483"/>
              <a:gd name="connsiteX89" fmla="*/ 6513342 w 6865034"/>
              <a:gd name="connsiteY89" fmla="*/ 337624 h 1139483"/>
              <a:gd name="connsiteX90" fmla="*/ 6555545 w 6865034"/>
              <a:gd name="connsiteY90" fmla="*/ 351692 h 1139483"/>
              <a:gd name="connsiteX91" fmla="*/ 6597748 w 6865034"/>
              <a:gd name="connsiteY91" fmla="*/ 379827 h 1139483"/>
              <a:gd name="connsiteX92" fmla="*/ 6668086 w 6865034"/>
              <a:gd name="connsiteY92" fmla="*/ 422030 h 1139483"/>
              <a:gd name="connsiteX93" fmla="*/ 6865034 w 6865034"/>
              <a:gd name="connsiteY93" fmla="*/ 422030 h 113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865034" h="1139483">
                <a:moveTo>
                  <a:pt x="0" y="182880"/>
                </a:moveTo>
                <a:cubicBezTo>
                  <a:pt x="4689" y="215704"/>
                  <a:pt x="4540" y="249594"/>
                  <a:pt x="14068" y="281353"/>
                </a:cubicBezTo>
                <a:cubicBezTo>
                  <a:pt x="24460" y="315993"/>
                  <a:pt x="49938" y="326191"/>
                  <a:pt x="70339" y="351692"/>
                </a:cubicBezTo>
                <a:cubicBezTo>
                  <a:pt x="123930" y="418681"/>
                  <a:pt x="68329" y="373798"/>
                  <a:pt x="140677" y="422030"/>
                </a:cubicBezTo>
                <a:cubicBezTo>
                  <a:pt x="150056" y="436098"/>
                  <a:pt x="155611" y="453671"/>
                  <a:pt x="168813" y="464233"/>
                </a:cubicBezTo>
                <a:cubicBezTo>
                  <a:pt x="180392" y="473496"/>
                  <a:pt x="197753" y="471669"/>
                  <a:pt x="211016" y="478301"/>
                </a:cubicBezTo>
                <a:cubicBezTo>
                  <a:pt x="226138" y="485862"/>
                  <a:pt x="239151" y="497058"/>
                  <a:pt x="253219" y="506436"/>
                </a:cubicBezTo>
                <a:cubicBezTo>
                  <a:pt x="415148" y="500653"/>
                  <a:pt x="705454" y="477887"/>
                  <a:pt x="886265" y="506436"/>
                </a:cubicBezTo>
                <a:cubicBezTo>
                  <a:pt x="899366" y="508505"/>
                  <a:pt x="905022" y="525193"/>
                  <a:pt x="914400" y="534572"/>
                </a:cubicBezTo>
                <a:cubicBezTo>
                  <a:pt x="923779" y="562707"/>
                  <a:pt x="921565" y="598007"/>
                  <a:pt x="942536" y="618978"/>
                </a:cubicBezTo>
                <a:cubicBezTo>
                  <a:pt x="956604" y="633046"/>
                  <a:pt x="969455" y="648445"/>
                  <a:pt x="984739" y="661181"/>
                </a:cubicBezTo>
                <a:cubicBezTo>
                  <a:pt x="1028615" y="697744"/>
                  <a:pt x="1022332" y="676520"/>
                  <a:pt x="1055077" y="717452"/>
                </a:cubicBezTo>
                <a:cubicBezTo>
                  <a:pt x="1065639" y="730654"/>
                  <a:pt x="1073834" y="745587"/>
                  <a:pt x="1083213" y="759655"/>
                </a:cubicBezTo>
                <a:cubicBezTo>
                  <a:pt x="1073834" y="806547"/>
                  <a:pt x="1050748" y="852707"/>
                  <a:pt x="1055077" y="900332"/>
                </a:cubicBezTo>
                <a:cubicBezTo>
                  <a:pt x="1056419" y="915100"/>
                  <a:pt x="1083022" y="910326"/>
                  <a:pt x="1097280" y="914400"/>
                </a:cubicBezTo>
                <a:cubicBezTo>
                  <a:pt x="1115870" y="919711"/>
                  <a:pt x="1134677" y="924273"/>
                  <a:pt x="1153551" y="928467"/>
                </a:cubicBezTo>
                <a:cubicBezTo>
                  <a:pt x="1176892" y="933654"/>
                  <a:pt x="1200821" y="936244"/>
                  <a:pt x="1223889" y="942535"/>
                </a:cubicBezTo>
                <a:cubicBezTo>
                  <a:pt x="1252502" y="950338"/>
                  <a:pt x="1278820" y="967395"/>
                  <a:pt x="1308296" y="970670"/>
                </a:cubicBezTo>
                <a:cubicBezTo>
                  <a:pt x="1463254" y="987888"/>
                  <a:pt x="1393020" y="977757"/>
                  <a:pt x="1519311" y="998806"/>
                </a:cubicBezTo>
                <a:cubicBezTo>
                  <a:pt x="1627526" y="992042"/>
                  <a:pt x="1725388" y="993650"/>
                  <a:pt x="1828800" y="970670"/>
                </a:cubicBezTo>
                <a:cubicBezTo>
                  <a:pt x="1843275" y="967453"/>
                  <a:pt x="1856935" y="961292"/>
                  <a:pt x="1871003" y="956603"/>
                </a:cubicBezTo>
                <a:cubicBezTo>
                  <a:pt x="1895107" y="884292"/>
                  <a:pt x="1867386" y="938666"/>
                  <a:pt x="1927274" y="886264"/>
                </a:cubicBezTo>
                <a:cubicBezTo>
                  <a:pt x="1952228" y="864429"/>
                  <a:pt x="1974167" y="839372"/>
                  <a:pt x="1997613" y="815926"/>
                </a:cubicBezTo>
                <a:cubicBezTo>
                  <a:pt x="2016370" y="797169"/>
                  <a:pt x="2031137" y="773303"/>
                  <a:pt x="2053883" y="759655"/>
                </a:cubicBezTo>
                <a:cubicBezTo>
                  <a:pt x="2136938" y="709823"/>
                  <a:pt x="2098282" y="726099"/>
                  <a:pt x="2166425" y="703384"/>
                </a:cubicBezTo>
                <a:cubicBezTo>
                  <a:pt x="2180493" y="689316"/>
                  <a:pt x="2192075" y="672217"/>
                  <a:pt x="2208628" y="661181"/>
                </a:cubicBezTo>
                <a:cubicBezTo>
                  <a:pt x="2220966" y="652956"/>
                  <a:pt x="2237568" y="653745"/>
                  <a:pt x="2250831" y="647113"/>
                </a:cubicBezTo>
                <a:cubicBezTo>
                  <a:pt x="2275287" y="634885"/>
                  <a:pt x="2296713" y="617138"/>
                  <a:pt x="2321169" y="604910"/>
                </a:cubicBezTo>
                <a:cubicBezTo>
                  <a:pt x="2334432" y="598278"/>
                  <a:pt x="2350110" y="597475"/>
                  <a:pt x="2363373" y="590843"/>
                </a:cubicBezTo>
                <a:cubicBezTo>
                  <a:pt x="2387829" y="578615"/>
                  <a:pt x="2409255" y="560868"/>
                  <a:pt x="2433711" y="548640"/>
                </a:cubicBezTo>
                <a:cubicBezTo>
                  <a:pt x="2456297" y="537347"/>
                  <a:pt x="2481463" y="531797"/>
                  <a:pt x="2504049" y="520504"/>
                </a:cubicBezTo>
                <a:cubicBezTo>
                  <a:pt x="2625731" y="459662"/>
                  <a:pt x="2523280" y="491078"/>
                  <a:pt x="2630659" y="464233"/>
                </a:cubicBezTo>
                <a:cubicBezTo>
                  <a:pt x="2644727" y="454855"/>
                  <a:pt x="2656058" y="437965"/>
                  <a:pt x="2672862" y="436098"/>
                </a:cubicBezTo>
                <a:cubicBezTo>
                  <a:pt x="2701211" y="432948"/>
                  <a:pt x="2729596" y="443248"/>
                  <a:pt x="2757268" y="450166"/>
                </a:cubicBezTo>
                <a:cubicBezTo>
                  <a:pt x="2837625" y="470255"/>
                  <a:pt x="2828450" y="469485"/>
                  <a:pt x="2883877" y="506436"/>
                </a:cubicBezTo>
                <a:cubicBezTo>
                  <a:pt x="2893256" y="520504"/>
                  <a:pt x="2906235" y="532750"/>
                  <a:pt x="2912013" y="548640"/>
                </a:cubicBezTo>
                <a:cubicBezTo>
                  <a:pt x="2925228" y="584980"/>
                  <a:pt x="2927920" y="624497"/>
                  <a:pt x="2940148" y="661181"/>
                </a:cubicBezTo>
                <a:cubicBezTo>
                  <a:pt x="2944837" y="675249"/>
                  <a:pt x="2946587" y="690668"/>
                  <a:pt x="2954216" y="703384"/>
                </a:cubicBezTo>
                <a:cubicBezTo>
                  <a:pt x="2961040" y="714757"/>
                  <a:pt x="2972162" y="723029"/>
                  <a:pt x="2982351" y="731520"/>
                </a:cubicBezTo>
                <a:cubicBezTo>
                  <a:pt x="3000363" y="746530"/>
                  <a:pt x="3019114" y="760717"/>
                  <a:pt x="3038622" y="773723"/>
                </a:cubicBezTo>
                <a:cubicBezTo>
                  <a:pt x="3075430" y="798262"/>
                  <a:pt x="3151163" y="844061"/>
                  <a:pt x="3151163" y="844061"/>
                </a:cubicBezTo>
                <a:cubicBezTo>
                  <a:pt x="3160542" y="858129"/>
                  <a:pt x="3173362" y="870433"/>
                  <a:pt x="3179299" y="886264"/>
                </a:cubicBezTo>
                <a:cubicBezTo>
                  <a:pt x="3187695" y="908652"/>
                  <a:pt x="3187567" y="933406"/>
                  <a:pt x="3193366" y="956603"/>
                </a:cubicBezTo>
                <a:cubicBezTo>
                  <a:pt x="3196962" y="970989"/>
                  <a:pt x="3203837" y="984420"/>
                  <a:pt x="3207434" y="998806"/>
                </a:cubicBezTo>
                <a:cubicBezTo>
                  <a:pt x="3213233" y="1022002"/>
                  <a:pt x="3216315" y="1045803"/>
                  <a:pt x="3221502" y="1069144"/>
                </a:cubicBezTo>
                <a:cubicBezTo>
                  <a:pt x="3225696" y="1088018"/>
                  <a:pt x="3223491" y="1110317"/>
                  <a:pt x="3235569" y="1125415"/>
                </a:cubicBezTo>
                <a:cubicBezTo>
                  <a:pt x="3244833" y="1136994"/>
                  <a:pt x="3263705" y="1134794"/>
                  <a:pt x="3277773" y="1139483"/>
                </a:cubicBezTo>
                <a:cubicBezTo>
                  <a:pt x="3366868" y="1134794"/>
                  <a:pt x="3456207" y="1133493"/>
                  <a:pt x="3545059" y="1125415"/>
                </a:cubicBezTo>
                <a:cubicBezTo>
                  <a:pt x="3559827" y="1124072"/>
                  <a:pt x="3573999" y="1117979"/>
                  <a:pt x="3587262" y="1111347"/>
                </a:cubicBezTo>
                <a:cubicBezTo>
                  <a:pt x="3602384" y="1103786"/>
                  <a:pt x="3616263" y="1093774"/>
                  <a:pt x="3629465" y="1083212"/>
                </a:cubicBezTo>
                <a:cubicBezTo>
                  <a:pt x="3639822" y="1074926"/>
                  <a:pt x="3648222" y="1064455"/>
                  <a:pt x="3657600" y="1055076"/>
                </a:cubicBezTo>
                <a:cubicBezTo>
                  <a:pt x="3662289" y="1041008"/>
                  <a:pt x="3665036" y="1026136"/>
                  <a:pt x="3671668" y="1012873"/>
                </a:cubicBezTo>
                <a:cubicBezTo>
                  <a:pt x="3679229" y="997751"/>
                  <a:pt x="3689976" y="984428"/>
                  <a:pt x="3699803" y="970670"/>
                </a:cubicBezTo>
                <a:cubicBezTo>
                  <a:pt x="3712152" y="953381"/>
                  <a:pt x="3746818" y="902924"/>
                  <a:pt x="3770142" y="886264"/>
                </a:cubicBezTo>
                <a:cubicBezTo>
                  <a:pt x="3792391" y="870371"/>
                  <a:pt x="3815494" y="855166"/>
                  <a:pt x="3840480" y="844061"/>
                </a:cubicBezTo>
                <a:cubicBezTo>
                  <a:pt x="3858148" y="836209"/>
                  <a:pt x="3878648" y="836782"/>
                  <a:pt x="3896751" y="829993"/>
                </a:cubicBezTo>
                <a:cubicBezTo>
                  <a:pt x="3916387" y="822630"/>
                  <a:pt x="3933551" y="809646"/>
                  <a:pt x="3953022" y="801858"/>
                </a:cubicBezTo>
                <a:cubicBezTo>
                  <a:pt x="3980558" y="790844"/>
                  <a:pt x="4037428" y="773723"/>
                  <a:pt x="4037428" y="773723"/>
                </a:cubicBezTo>
                <a:cubicBezTo>
                  <a:pt x="4136793" y="707478"/>
                  <a:pt x="4082848" y="762796"/>
                  <a:pt x="4023360" y="548640"/>
                </a:cubicBezTo>
                <a:cubicBezTo>
                  <a:pt x="4018185" y="530011"/>
                  <a:pt x="4014604" y="510959"/>
                  <a:pt x="4009293" y="492369"/>
                </a:cubicBezTo>
                <a:cubicBezTo>
                  <a:pt x="4005219" y="478111"/>
                  <a:pt x="3998822" y="464552"/>
                  <a:pt x="3995225" y="450166"/>
                </a:cubicBezTo>
                <a:cubicBezTo>
                  <a:pt x="3992384" y="438801"/>
                  <a:pt x="3979952" y="356919"/>
                  <a:pt x="3967089" y="337624"/>
                </a:cubicBezTo>
                <a:cubicBezTo>
                  <a:pt x="3956053" y="321071"/>
                  <a:pt x="3937833" y="310526"/>
                  <a:pt x="3924886" y="295421"/>
                </a:cubicBezTo>
                <a:cubicBezTo>
                  <a:pt x="3909627" y="277619"/>
                  <a:pt x="3896751" y="257907"/>
                  <a:pt x="3882683" y="239150"/>
                </a:cubicBezTo>
                <a:cubicBezTo>
                  <a:pt x="3877994" y="220393"/>
                  <a:pt x="3874172" y="201399"/>
                  <a:pt x="3868616" y="182880"/>
                </a:cubicBezTo>
                <a:cubicBezTo>
                  <a:pt x="3860094" y="154473"/>
                  <a:pt x="3840480" y="98473"/>
                  <a:pt x="3840480" y="98473"/>
                </a:cubicBezTo>
                <a:cubicBezTo>
                  <a:pt x="3845169" y="79716"/>
                  <a:pt x="3842470" y="57300"/>
                  <a:pt x="3854548" y="42203"/>
                </a:cubicBezTo>
                <a:cubicBezTo>
                  <a:pt x="3863811" y="30624"/>
                  <a:pt x="3882162" y="30788"/>
                  <a:pt x="3896751" y="28135"/>
                </a:cubicBezTo>
                <a:cubicBezTo>
                  <a:pt x="4138272" y="-15779"/>
                  <a:pt x="3916467" y="37273"/>
                  <a:pt x="4065563" y="0"/>
                </a:cubicBezTo>
                <a:cubicBezTo>
                  <a:pt x="4182661" y="4684"/>
                  <a:pt x="4440396" y="9926"/>
                  <a:pt x="4586068" y="28135"/>
                </a:cubicBezTo>
                <a:cubicBezTo>
                  <a:pt x="4625152" y="33021"/>
                  <a:pt x="4648212" y="45890"/>
                  <a:pt x="4684542" y="56270"/>
                </a:cubicBezTo>
                <a:cubicBezTo>
                  <a:pt x="4703132" y="61581"/>
                  <a:pt x="4722056" y="65649"/>
                  <a:pt x="4740813" y="70338"/>
                </a:cubicBezTo>
                <a:cubicBezTo>
                  <a:pt x="4818184" y="121918"/>
                  <a:pt x="4752538" y="70339"/>
                  <a:pt x="4811151" y="140676"/>
                </a:cubicBezTo>
                <a:cubicBezTo>
                  <a:pt x="4823887" y="155960"/>
                  <a:pt x="4841140" y="167176"/>
                  <a:pt x="4853354" y="182880"/>
                </a:cubicBezTo>
                <a:cubicBezTo>
                  <a:pt x="4874114" y="209572"/>
                  <a:pt x="4890868" y="239151"/>
                  <a:pt x="4909625" y="267286"/>
                </a:cubicBezTo>
                <a:cubicBezTo>
                  <a:pt x="4919003" y="281354"/>
                  <a:pt x="4925805" y="297534"/>
                  <a:pt x="4937760" y="309489"/>
                </a:cubicBezTo>
                <a:lnTo>
                  <a:pt x="4965896" y="337624"/>
                </a:lnTo>
                <a:cubicBezTo>
                  <a:pt x="4970585" y="351692"/>
                  <a:pt x="4973331" y="366564"/>
                  <a:pt x="4979963" y="379827"/>
                </a:cubicBezTo>
                <a:cubicBezTo>
                  <a:pt x="5014349" y="448599"/>
                  <a:pt x="5004485" y="393509"/>
                  <a:pt x="5022166" y="464233"/>
                </a:cubicBezTo>
                <a:cubicBezTo>
                  <a:pt x="5032713" y="506421"/>
                  <a:pt x="5027805" y="546305"/>
                  <a:pt x="5064369" y="576775"/>
                </a:cubicBezTo>
                <a:cubicBezTo>
                  <a:pt x="5087545" y="596088"/>
                  <a:pt x="5133525" y="609205"/>
                  <a:pt x="5162843" y="618978"/>
                </a:cubicBezTo>
                <a:cubicBezTo>
                  <a:pt x="5186081" y="617922"/>
                  <a:pt x="5457402" y="617935"/>
                  <a:pt x="5556739" y="590843"/>
                </a:cubicBezTo>
                <a:cubicBezTo>
                  <a:pt x="5581101" y="584199"/>
                  <a:pt x="5603433" y="571574"/>
                  <a:pt x="5627077" y="562707"/>
                </a:cubicBezTo>
                <a:cubicBezTo>
                  <a:pt x="5640961" y="557500"/>
                  <a:pt x="5655212" y="553329"/>
                  <a:pt x="5669280" y="548640"/>
                </a:cubicBezTo>
                <a:cubicBezTo>
                  <a:pt x="5683348" y="539261"/>
                  <a:pt x="5698281" y="531066"/>
                  <a:pt x="5711483" y="520504"/>
                </a:cubicBezTo>
                <a:cubicBezTo>
                  <a:pt x="5785842" y="461017"/>
                  <a:pt x="5697100" y="469030"/>
                  <a:pt x="5880296" y="407963"/>
                </a:cubicBezTo>
                <a:lnTo>
                  <a:pt x="5964702" y="379827"/>
                </a:lnTo>
                <a:cubicBezTo>
                  <a:pt x="5978770" y="375138"/>
                  <a:pt x="5992364" y="368668"/>
                  <a:pt x="6006905" y="365760"/>
                </a:cubicBezTo>
                <a:lnTo>
                  <a:pt x="6077243" y="351692"/>
                </a:lnTo>
                <a:cubicBezTo>
                  <a:pt x="6226680" y="252065"/>
                  <a:pt x="6118731" y="312165"/>
                  <a:pt x="6513342" y="337624"/>
                </a:cubicBezTo>
                <a:cubicBezTo>
                  <a:pt x="6528140" y="338579"/>
                  <a:pt x="6542282" y="345060"/>
                  <a:pt x="6555545" y="351692"/>
                </a:cubicBezTo>
                <a:cubicBezTo>
                  <a:pt x="6570667" y="359253"/>
                  <a:pt x="6584546" y="369265"/>
                  <a:pt x="6597748" y="379827"/>
                </a:cubicBezTo>
                <a:cubicBezTo>
                  <a:pt x="6628643" y="404543"/>
                  <a:pt x="6621937" y="419316"/>
                  <a:pt x="6668086" y="422030"/>
                </a:cubicBezTo>
                <a:cubicBezTo>
                  <a:pt x="6733622" y="425885"/>
                  <a:pt x="6799385" y="422030"/>
                  <a:pt x="6865034" y="4220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F5496C-0ECC-43BA-A166-9BA329A187D4}"/>
              </a:ext>
            </a:extLst>
          </p:cNvPr>
          <p:cNvSpPr txBox="1"/>
          <p:nvPr/>
        </p:nvSpPr>
        <p:spPr>
          <a:xfrm>
            <a:off x="491663" y="4988092"/>
            <a:ext cx="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Start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0F238A-1B1D-483D-83A5-5F31171F0DEA}"/>
              </a:ext>
            </a:extLst>
          </p:cNvPr>
          <p:cNvCxnSpPr/>
          <p:nvPr/>
        </p:nvCxnSpPr>
        <p:spPr>
          <a:xfrm flipH="1">
            <a:off x="1871439" y="5780180"/>
            <a:ext cx="576064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16CB4F-0B28-4A90-AA1D-C34E7E636B3F}"/>
              </a:ext>
            </a:extLst>
          </p:cNvPr>
          <p:cNvCxnSpPr>
            <a:cxnSpLocks/>
          </p:cNvCxnSpPr>
          <p:nvPr/>
        </p:nvCxnSpPr>
        <p:spPr>
          <a:xfrm>
            <a:off x="3807271" y="5357424"/>
            <a:ext cx="0" cy="3610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E8986E-F483-43DF-BE0D-0360F1428FE6}"/>
              </a:ext>
            </a:extLst>
          </p:cNvPr>
          <p:cNvCxnSpPr>
            <a:cxnSpLocks/>
          </p:cNvCxnSpPr>
          <p:nvPr/>
        </p:nvCxnSpPr>
        <p:spPr>
          <a:xfrm flipH="1" flipV="1">
            <a:off x="4728511" y="5743093"/>
            <a:ext cx="671319" cy="1800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E8230F6-BE76-473B-A8A4-85BC4378E4C0}"/>
              </a:ext>
            </a:extLst>
          </p:cNvPr>
          <p:cNvSpPr txBox="1"/>
          <p:nvPr/>
        </p:nvSpPr>
        <p:spPr>
          <a:xfrm>
            <a:off x="1492391" y="520238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3B61EB-2491-4A28-82B9-0DFA446BF2C6}"/>
              </a:ext>
            </a:extLst>
          </p:cNvPr>
          <p:cNvSpPr txBox="1"/>
          <p:nvPr/>
        </p:nvSpPr>
        <p:spPr>
          <a:xfrm>
            <a:off x="2854038" y="54235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86226A-F8D9-42BA-8AE1-3E02F1FCB443}"/>
              </a:ext>
            </a:extLst>
          </p:cNvPr>
          <p:cNvSpPr txBox="1"/>
          <p:nvPr/>
        </p:nvSpPr>
        <p:spPr>
          <a:xfrm>
            <a:off x="4115152" y="547658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0BBF7-7216-421A-8236-207648C3B520}"/>
              </a:ext>
            </a:extLst>
          </p:cNvPr>
          <p:cNvSpPr txBox="1"/>
          <p:nvPr/>
        </p:nvSpPr>
        <p:spPr>
          <a:xfrm>
            <a:off x="758631" y="764704"/>
            <a:ext cx="204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674342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4B9003-EBC9-48F3-A9EA-A4FB36D60C6D}"/>
              </a:ext>
            </a:extLst>
          </p:cNvPr>
          <p:cNvSpPr txBox="1"/>
          <p:nvPr/>
        </p:nvSpPr>
        <p:spPr>
          <a:xfrm>
            <a:off x="358744" y="5258110"/>
            <a:ext cx="204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674342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A0D127-0B09-4140-9C35-CA02DA876C6A}"/>
              </a:ext>
            </a:extLst>
          </p:cNvPr>
          <p:cNvSpPr txBox="1"/>
          <p:nvPr/>
        </p:nvSpPr>
        <p:spPr>
          <a:xfrm>
            <a:off x="1492392" y="6166686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682321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3AF198-4934-42FB-86CE-D121644B3BAD}"/>
              </a:ext>
            </a:extLst>
          </p:cNvPr>
          <p:cNvSpPr txBox="1"/>
          <p:nvPr/>
        </p:nvSpPr>
        <p:spPr>
          <a:xfrm>
            <a:off x="758631" y="1255574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682321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6BFB03-DB50-4985-AC85-3E51E81B0217}"/>
              </a:ext>
            </a:extLst>
          </p:cNvPr>
          <p:cNvSpPr txBox="1"/>
          <p:nvPr/>
        </p:nvSpPr>
        <p:spPr>
          <a:xfrm>
            <a:off x="3451148" y="5813762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712330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DC5574-FB9B-48CA-AB85-E79326170CD5}"/>
              </a:ext>
            </a:extLst>
          </p:cNvPr>
          <p:cNvSpPr txBox="1"/>
          <p:nvPr/>
        </p:nvSpPr>
        <p:spPr>
          <a:xfrm>
            <a:off x="733357" y="1985257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712330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9B4787-ED34-4727-AAA8-FCE2F34B16C3}"/>
              </a:ext>
            </a:extLst>
          </p:cNvPr>
          <p:cNvSpPr txBox="1"/>
          <p:nvPr/>
        </p:nvSpPr>
        <p:spPr>
          <a:xfrm>
            <a:off x="4948021" y="5949030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719327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C3BAB5-C8F6-4857-9F05-3CAFB1C72494}"/>
              </a:ext>
            </a:extLst>
          </p:cNvPr>
          <p:cNvSpPr txBox="1"/>
          <p:nvPr/>
        </p:nvSpPr>
        <p:spPr>
          <a:xfrm>
            <a:off x="741111" y="2733819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719327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28CD46-E1D6-44C1-89F0-8BD37CF529F7}"/>
              </a:ext>
            </a:extLst>
          </p:cNvPr>
          <p:cNvSpPr/>
          <p:nvPr/>
        </p:nvSpPr>
        <p:spPr>
          <a:xfrm>
            <a:off x="4733949" y="4839701"/>
            <a:ext cx="3708411" cy="792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9DB66A-87BC-4585-AD7E-D0FD58249F8A}"/>
              </a:ext>
            </a:extLst>
          </p:cNvPr>
          <p:cNvSpPr/>
          <p:nvPr/>
        </p:nvSpPr>
        <p:spPr>
          <a:xfrm>
            <a:off x="5812209" y="5329452"/>
            <a:ext cx="3005168" cy="792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413812-8C6F-4DEB-B1B1-743FC0D44D70}"/>
              </a:ext>
            </a:extLst>
          </p:cNvPr>
          <p:cNvSpPr txBox="1"/>
          <p:nvPr/>
        </p:nvSpPr>
        <p:spPr>
          <a:xfrm>
            <a:off x="123070" y="3530680"/>
            <a:ext cx="892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Decide on how long you want to stop for (not too much), then add it to your journey time for the total leg time – your total for all of the legs needs to be at least 6 hours – 360 minutes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42BF06-406E-4A9F-AA48-3BE4EC2246AC}"/>
              </a:ext>
            </a:extLst>
          </p:cNvPr>
          <p:cNvSpPr txBox="1"/>
          <p:nvPr/>
        </p:nvSpPr>
        <p:spPr>
          <a:xfrm>
            <a:off x="143510" y="4161513"/>
            <a:ext cx="890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Work out your ETA (Estimated time of arrival) from your start time (I went with 9am but yours might be different)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96D7C6-B582-4C26-A0D1-31DB37AE7259}"/>
              </a:ext>
            </a:extLst>
          </p:cNvPr>
          <p:cNvSpPr txBox="1"/>
          <p:nvPr/>
        </p:nvSpPr>
        <p:spPr>
          <a:xfrm>
            <a:off x="1624416" y="1247556"/>
            <a:ext cx="626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</a:rPr>
              <a:t>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A7E5BD-22DB-4840-A240-79ABAA332014}"/>
              </a:ext>
            </a:extLst>
          </p:cNvPr>
          <p:cNvSpPr txBox="1"/>
          <p:nvPr/>
        </p:nvSpPr>
        <p:spPr>
          <a:xfrm>
            <a:off x="1606235" y="1977239"/>
            <a:ext cx="626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</a:rPr>
              <a:t>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C0611A-1187-44EF-90B1-B1D8133B311E}"/>
              </a:ext>
            </a:extLst>
          </p:cNvPr>
          <p:cNvSpPr txBox="1"/>
          <p:nvPr/>
        </p:nvSpPr>
        <p:spPr>
          <a:xfrm>
            <a:off x="1606235" y="2691518"/>
            <a:ext cx="626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</a:rPr>
              <a:t>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21F46E-FA05-44D2-A1D9-1F91D196A230}"/>
              </a:ext>
            </a:extLst>
          </p:cNvPr>
          <p:cNvSpPr txBox="1"/>
          <p:nvPr/>
        </p:nvSpPr>
        <p:spPr>
          <a:xfrm>
            <a:off x="5793011" y="4626496"/>
            <a:ext cx="3239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Leg descriptions are often poor.  Describe distance, direction and features in detail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26D300-00E1-4D0A-8A5E-65432C641261}"/>
              </a:ext>
            </a:extLst>
          </p:cNvPr>
          <p:cNvSpPr txBox="1"/>
          <p:nvPr/>
        </p:nvSpPr>
        <p:spPr>
          <a:xfrm>
            <a:off x="2306128" y="1244804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2.0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99EBC2-6A97-4A43-A8AF-A91D69A252A2}"/>
              </a:ext>
            </a:extLst>
          </p:cNvPr>
          <p:cNvSpPr txBox="1"/>
          <p:nvPr/>
        </p:nvSpPr>
        <p:spPr>
          <a:xfrm>
            <a:off x="2274019" y="1973946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2.5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245BA9-AF30-4530-AB48-62B35D12F506}"/>
              </a:ext>
            </a:extLst>
          </p:cNvPr>
          <p:cNvSpPr txBox="1"/>
          <p:nvPr/>
        </p:nvSpPr>
        <p:spPr>
          <a:xfrm>
            <a:off x="2306128" y="2732456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1.5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D44E0E-AB8E-4CB2-8435-F43C0FAA58A2}"/>
              </a:ext>
            </a:extLst>
          </p:cNvPr>
          <p:cNvSpPr txBox="1"/>
          <p:nvPr/>
        </p:nvSpPr>
        <p:spPr>
          <a:xfrm>
            <a:off x="2306128" y="3193651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6.0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C54CF7-84DF-4010-83AF-FD656758E269}"/>
              </a:ext>
            </a:extLst>
          </p:cNvPr>
          <p:cNvSpPr txBox="1"/>
          <p:nvPr/>
        </p:nvSpPr>
        <p:spPr>
          <a:xfrm>
            <a:off x="5773065" y="5589227"/>
            <a:ext cx="3334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Finally, add escape notes (in case you need help) – go back to last leg end, keep going to next village, leave route and head south to road etc.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5BA6C03-EC78-4B59-B653-68290DFC419F}"/>
              </a:ext>
            </a:extLst>
          </p:cNvPr>
          <p:cNvSpPr txBox="1"/>
          <p:nvPr/>
        </p:nvSpPr>
        <p:spPr>
          <a:xfrm>
            <a:off x="3002084" y="1232802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40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6F85A0C-EED8-4FE4-9F14-D0B6ED7A1165}"/>
              </a:ext>
            </a:extLst>
          </p:cNvPr>
          <p:cNvSpPr txBox="1"/>
          <p:nvPr/>
        </p:nvSpPr>
        <p:spPr>
          <a:xfrm>
            <a:off x="2997646" y="1977754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50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B67623-C3DD-41A9-A51C-FB3E3FF2A449}"/>
              </a:ext>
            </a:extLst>
          </p:cNvPr>
          <p:cNvSpPr txBox="1"/>
          <p:nvPr/>
        </p:nvSpPr>
        <p:spPr>
          <a:xfrm>
            <a:off x="3006640" y="2706723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30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FA1555-C3FD-4898-AB99-A16288194C63}"/>
              </a:ext>
            </a:extLst>
          </p:cNvPr>
          <p:cNvSpPr txBox="1"/>
          <p:nvPr/>
        </p:nvSpPr>
        <p:spPr>
          <a:xfrm>
            <a:off x="3006640" y="3197871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120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316923-9830-477B-9308-90987567165A}"/>
              </a:ext>
            </a:extLst>
          </p:cNvPr>
          <p:cNvSpPr txBox="1"/>
          <p:nvPr/>
        </p:nvSpPr>
        <p:spPr>
          <a:xfrm>
            <a:off x="3732227" y="1238199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C015607-5BF0-4093-8EAB-99A115F045BE}"/>
              </a:ext>
            </a:extLst>
          </p:cNvPr>
          <p:cNvSpPr txBox="1"/>
          <p:nvPr/>
        </p:nvSpPr>
        <p:spPr>
          <a:xfrm>
            <a:off x="3677629" y="1966596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6F3254-0B90-4435-B571-E753BFE6A315}"/>
              </a:ext>
            </a:extLst>
          </p:cNvPr>
          <p:cNvSpPr txBox="1"/>
          <p:nvPr/>
        </p:nvSpPr>
        <p:spPr>
          <a:xfrm>
            <a:off x="3717802" y="2696851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DB6BFAB-61D9-49E8-9584-6B0B4F2FF867}"/>
              </a:ext>
            </a:extLst>
          </p:cNvPr>
          <p:cNvSpPr txBox="1"/>
          <p:nvPr/>
        </p:nvSpPr>
        <p:spPr>
          <a:xfrm>
            <a:off x="3713869" y="3185888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7924A6-5BD1-4AD5-A45F-E8F6F8FD7D7D}"/>
              </a:ext>
            </a:extLst>
          </p:cNvPr>
          <p:cNvSpPr txBox="1"/>
          <p:nvPr/>
        </p:nvSpPr>
        <p:spPr>
          <a:xfrm>
            <a:off x="4476125" y="1229540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40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9483E58-9CBE-44F7-BA8F-4A58E2E5DA03}"/>
              </a:ext>
            </a:extLst>
          </p:cNvPr>
          <p:cNvSpPr txBox="1"/>
          <p:nvPr/>
        </p:nvSpPr>
        <p:spPr>
          <a:xfrm>
            <a:off x="4442135" y="1976564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65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2F97255-BA5B-444B-8483-AF4C556A8879}"/>
              </a:ext>
            </a:extLst>
          </p:cNvPr>
          <p:cNvSpPr txBox="1"/>
          <p:nvPr/>
        </p:nvSpPr>
        <p:spPr>
          <a:xfrm>
            <a:off x="4437475" y="2692916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30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5123168-8919-4EFA-B1AD-1867CAF9AF7F}"/>
              </a:ext>
            </a:extLst>
          </p:cNvPr>
          <p:cNvSpPr txBox="1"/>
          <p:nvPr/>
        </p:nvSpPr>
        <p:spPr>
          <a:xfrm>
            <a:off x="4414381" y="3193651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135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063229-E3B5-4149-AA76-0761BAA32FB1}"/>
              </a:ext>
            </a:extLst>
          </p:cNvPr>
          <p:cNvSpPr txBox="1"/>
          <p:nvPr/>
        </p:nvSpPr>
        <p:spPr>
          <a:xfrm>
            <a:off x="4985573" y="1225605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</a:rPr>
              <a:t>9:40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F53CC6-DDBB-476F-B973-71589E30D018}"/>
              </a:ext>
            </a:extLst>
          </p:cNvPr>
          <p:cNvSpPr txBox="1"/>
          <p:nvPr/>
        </p:nvSpPr>
        <p:spPr>
          <a:xfrm>
            <a:off x="4979759" y="1961228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</a:rPr>
              <a:t>10:45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79B5FE7-FDD9-449C-9A6E-15ED0DFF28FC}"/>
              </a:ext>
            </a:extLst>
          </p:cNvPr>
          <p:cNvSpPr txBox="1"/>
          <p:nvPr/>
        </p:nvSpPr>
        <p:spPr>
          <a:xfrm>
            <a:off x="4958374" y="2694889"/>
            <a:ext cx="9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</a:rPr>
              <a:t>11:15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6F1C88B-F03F-4EDD-B677-D27F06B600CF}"/>
              </a:ext>
            </a:extLst>
          </p:cNvPr>
          <p:cNvSpPr txBox="1"/>
          <p:nvPr/>
        </p:nvSpPr>
        <p:spPr>
          <a:xfrm>
            <a:off x="5552318" y="1093209"/>
            <a:ext cx="25348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B050"/>
                </a:solidFill>
              </a:rPr>
              <a:t>Take footpath SE for 500m then walk E along the road for 1km taking the 2</a:t>
            </a:r>
            <a:r>
              <a:rPr lang="en-GB" sz="1100" baseline="30000" dirty="0">
                <a:solidFill>
                  <a:srgbClr val="00B050"/>
                </a:solidFill>
              </a:rPr>
              <a:t>nd</a:t>
            </a:r>
            <a:r>
              <a:rPr lang="en-GB" sz="1100" dirty="0">
                <a:solidFill>
                  <a:srgbClr val="00B050"/>
                </a:solidFill>
              </a:rPr>
              <a:t> path on the righto the church in Stretton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0508F27-2D1F-4EBE-A0C7-A926E2BBBC87}"/>
              </a:ext>
            </a:extLst>
          </p:cNvPr>
          <p:cNvSpPr txBox="1"/>
          <p:nvPr/>
        </p:nvSpPr>
        <p:spPr>
          <a:xfrm>
            <a:off x="5565189" y="1779494"/>
            <a:ext cx="2556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B050"/>
                </a:solidFill>
              </a:rPr>
              <a:t>Take footpath E behind the church for 1.5km then take the next path NE, crossing the river until you reach the forest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75D1FE7-6AD2-4587-B581-F8152311900C}"/>
              </a:ext>
            </a:extLst>
          </p:cNvPr>
          <p:cNvSpPr txBox="1"/>
          <p:nvPr/>
        </p:nvSpPr>
        <p:spPr>
          <a:xfrm>
            <a:off x="5567938" y="2509777"/>
            <a:ext cx="2556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B050"/>
                </a:solidFill>
              </a:rPr>
              <a:t>Follow path SE through the forest for 2km until the A342 main road, follow the road E for 0.5km then take the 3</a:t>
            </a:r>
            <a:r>
              <a:rPr lang="en-GB" sz="1100" baseline="30000" dirty="0">
                <a:solidFill>
                  <a:srgbClr val="00B050"/>
                </a:solidFill>
              </a:rPr>
              <a:t>rd</a:t>
            </a:r>
            <a:r>
              <a:rPr lang="en-GB" sz="1100" dirty="0">
                <a:solidFill>
                  <a:srgbClr val="00B050"/>
                </a:solidFill>
              </a:rPr>
              <a:t> path on the left heading NE for 1km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3BBD23F-5CCC-4CA4-BF33-2864B9BE9307}"/>
              </a:ext>
            </a:extLst>
          </p:cNvPr>
          <p:cNvSpPr txBox="1"/>
          <p:nvPr/>
        </p:nvSpPr>
        <p:spPr>
          <a:xfrm>
            <a:off x="8087141" y="1079411"/>
            <a:ext cx="7968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6"/>
                </a:solidFill>
              </a:rPr>
              <a:t>Keep going to church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8A6256-2D24-4AC6-9F8C-F695AB3D9027}"/>
              </a:ext>
            </a:extLst>
          </p:cNvPr>
          <p:cNvSpPr txBox="1"/>
          <p:nvPr/>
        </p:nvSpPr>
        <p:spPr>
          <a:xfrm>
            <a:off x="8087141" y="1875807"/>
            <a:ext cx="7968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6"/>
                </a:solidFill>
              </a:rPr>
              <a:t>Return to church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F1B8036-37F6-456C-94AA-B4FF2A1645E6}"/>
              </a:ext>
            </a:extLst>
          </p:cNvPr>
          <p:cNvSpPr txBox="1"/>
          <p:nvPr/>
        </p:nvSpPr>
        <p:spPr>
          <a:xfrm>
            <a:off x="8091104" y="2580792"/>
            <a:ext cx="10178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6"/>
                </a:solidFill>
              </a:rPr>
              <a:t>Keep going to A432 or go back to it</a:t>
            </a:r>
          </a:p>
        </p:txBody>
      </p:sp>
    </p:spTree>
    <p:extLst>
      <p:ext uri="{BB962C8B-B14F-4D97-AF65-F5344CB8AC3E}">
        <p14:creationId xmlns:p14="http://schemas.microsoft.com/office/powerpoint/2010/main" val="234462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9" grpId="0"/>
      <p:bldP spid="44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939334">
            <a:off x="1741405" y="686109"/>
            <a:ext cx="545534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Then </a:t>
            </a:r>
          </a:p>
          <a:p>
            <a:pPr algn="ctr"/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Lunch time !</a:t>
            </a:r>
            <a:endParaRPr lang="en-U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3859302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Signs on the lab doors will tell you where to be for the afternoon</a:t>
            </a:r>
          </a:p>
        </p:txBody>
      </p:sp>
    </p:spTree>
    <p:extLst>
      <p:ext uri="{BB962C8B-B14F-4D97-AF65-F5344CB8AC3E}">
        <p14:creationId xmlns:p14="http://schemas.microsoft.com/office/powerpoint/2010/main" val="2150536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17C963-5DC3-4DBD-9D78-C5B391AED233}"/>
              </a:ext>
            </a:extLst>
          </p:cNvPr>
          <p:cNvGraphicFramePr>
            <a:graphicFrameLocks noGrp="1"/>
          </p:cNvGraphicFramePr>
          <p:nvPr/>
        </p:nvGraphicFramePr>
        <p:xfrm>
          <a:off x="107504" y="116632"/>
          <a:ext cx="8928992" cy="1230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191592345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16068463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22715465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72959474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89575517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741078385"/>
                    </a:ext>
                  </a:extLst>
                </a:gridCol>
              </a:tblGrid>
              <a:tr h="288032">
                <a:tc gridSpan="6">
                  <a:txBody>
                    <a:bodyPr/>
                    <a:lstStyle/>
                    <a:p>
                      <a:r>
                        <a:rPr lang="en-GB" sz="1050" dirty="0"/>
                        <a:t>Bronze Practice Written Route Card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0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50" dirty="0"/>
                        <a:t>Expedition level: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Day: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Day number: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Speed in km/h: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Names of team members:</a:t>
                      </a:r>
                    </a:p>
                    <a:p>
                      <a:endParaRPr lang="en-GB" sz="1050" dirty="0"/>
                    </a:p>
                    <a:p>
                      <a:endParaRPr lang="en-GB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13041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GB" sz="1050" dirty="0"/>
                        <a:t>Group number and contact details:                                                        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Setting out time: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63612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15B5F25-25F2-427B-9040-D0C3E1C3F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202788"/>
              </p:ext>
            </p:extLst>
          </p:nvPr>
        </p:nvGraphicFramePr>
        <p:xfrm>
          <a:off x="107504" y="1328659"/>
          <a:ext cx="8928990" cy="54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600881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90700048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57225656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3779619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91672858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72641423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93089629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5500466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174213424"/>
                    </a:ext>
                  </a:extLst>
                </a:gridCol>
                <a:gridCol w="1008110">
                  <a:extLst>
                    <a:ext uri="{9D8B030D-6E8A-4147-A177-3AD203B41FA5}">
                      <a16:colId xmlns:a16="http://schemas.microsoft.com/office/drawing/2014/main" val="669143298"/>
                    </a:ext>
                  </a:extLst>
                </a:gridCol>
              </a:tblGrid>
              <a:tr h="800769">
                <a:tc>
                  <a:txBody>
                    <a:bodyPr/>
                    <a:lstStyle/>
                    <a:p>
                      <a:r>
                        <a:rPr lang="en-GB" sz="1050" dirty="0"/>
                        <a:t>Leg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Grid reference</a:t>
                      </a:r>
                    </a:p>
                    <a:p>
                      <a:endParaRPr lang="en-GB" sz="1050" dirty="0"/>
                    </a:p>
                    <a:p>
                      <a:r>
                        <a:rPr lang="en-GB" sz="1050" dirty="0"/>
                        <a:t>Start: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Bearing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Distance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Journey time (mins)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Project work/rests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Total leg time (mins)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Leg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Escape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297765"/>
                  </a:ext>
                </a:extLst>
              </a:tr>
              <a:tr h="723427">
                <a:tc>
                  <a:txBody>
                    <a:bodyPr/>
                    <a:lstStyle/>
                    <a:p>
                      <a:r>
                        <a:rPr lang="en-GB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324910"/>
                  </a:ext>
                </a:extLst>
              </a:tr>
              <a:tr h="723427">
                <a:tc>
                  <a:txBody>
                    <a:bodyPr/>
                    <a:lstStyle/>
                    <a:p>
                      <a:r>
                        <a:rPr lang="en-GB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421692"/>
                  </a:ext>
                </a:extLst>
              </a:tr>
              <a:tr h="723427">
                <a:tc>
                  <a:txBody>
                    <a:bodyPr/>
                    <a:lstStyle/>
                    <a:p>
                      <a:r>
                        <a:rPr lang="en-GB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941085"/>
                  </a:ext>
                </a:extLst>
              </a:tr>
              <a:tr h="723427">
                <a:tc>
                  <a:txBody>
                    <a:bodyPr/>
                    <a:lstStyle/>
                    <a:p>
                      <a:r>
                        <a:rPr lang="en-GB" sz="105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538091"/>
                  </a:ext>
                </a:extLst>
              </a:tr>
              <a:tr h="723427">
                <a:tc>
                  <a:txBody>
                    <a:bodyPr/>
                    <a:lstStyle/>
                    <a:p>
                      <a:r>
                        <a:rPr lang="en-GB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82975"/>
                  </a:ext>
                </a:extLst>
              </a:tr>
              <a:tr h="723427">
                <a:tc>
                  <a:txBody>
                    <a:bodyPr/>
                    <a:lstStyle/>
                    <a:p>
                      <a:r>
                        <a:rPr lang="en-GB" sz="105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698771"/>
                  </a:ext>
                </a:extLst>
              </a:tr>
              <a:tr h="259269">
                <a:tc gridSpan="3">
                  <a:txBody>
                    <a:bodyPr/>
                    <a:lstStyle/>
                    <a:p>
                      <a:pPr algn="r"/>
                      <a:r>
                        <a:rPr lang="en-GB" sz="1050" dirty="0"/>
                        <a:t>Totals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628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56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314303"/>
              </p:ext>
            </p:extLst>
          </p:nvPr>
        </p:nvGraphicFramePr>
        <p:xfrm>
          <a:off x="251520" y="116632"/>
          <a:ext cx="8640960" cy="63366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7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72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51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22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88151">
                <a:tc>
                  <a:txBody>
                    <a:bodyPr/>
                    <a:lstStyle/>
                    <a:p>
                      <a:r>
                        <a:rPr lang="en-GB" sz="1200" dirty="0"/>
                        <a:t>Group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Walking with group on Saturday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Arrival time at car</a:t>
                      </a:r>
                      <a:r>
                        <a:rPr lang="en-GB" sz="1600" baseline="0" dirty="0"/>
                        <a:t> park 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Group</a:t>
                      </a:r>
                      <a:r>
                        <a:rPr lang="en-GB" sz="1600" baseline="0" dirty="0"/>
                        <a:t> start time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SATURDAY</a:t>
                      </a:r>
                    </a:p>
                    <a:p>
                      <a:r>
                        <a:rPr lang="en-GB" sz="1400" dirty="0"/>
                        <a:t>ROUTE</a:t>
                      </a:r>
                    </a:p>
                    <a:p>
                      <a:r>
                        <a:rPr lang="en-GB" sz="1400" dirty="0"/>
                        <a:t>(Day 1)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Arrival Time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SUNDAY</a:t>
                      </a:r>
                    </a:p>
                    <a:p>
                      <a:r>
                        <a:rPr lang="en-GB" sz="1400" dirty="0"/>
                        <a:t>ROUTE</a:t>
                      </a:r>
                    </a:p>
                    <a:p>
                      <a:r>
                        <a:rPr lang="en-GB" sz="1400" dirty="0"/>
                        <a:t>(Day 2)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Departure</a:t>
                      </a:r>
                      <a:r>
                        <a:rPr lang="en-GB" sz="1400" b="1" baseline="0" dirty="0"/>
                        <a:t> time 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Finish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441"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  <a:endParaRPr lang="en-GB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9:00am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9:30am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BLUE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PINK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441"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  <a:endParaRPr lang="en-GB" sz="1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9:30am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10:00am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BLUE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PINK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441"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  <a:endParaRPr lang="en-GB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10:00am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10:30am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BLUE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PINK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696"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  <a:endParaRPr lang="en-GB" sz="1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10:15am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10:45am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BLUE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PINK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441"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  <a:endParaRPr lang="en-GB" sz="14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10:30am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11:00am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BLUE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PINK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441">
                <a:tc>
                  <a:txBody>
                    <a:bodyPr/>
                    <a:lstStyle/>
                    <a:p>
                      <a:r>
                        <a:rPr lang="en-GB" sz="1400" dirty="0"/>
                        <a:t>6</a:t>
                      </a:r>
                      <a:endParaRPr lang="en-GB" sz="14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11:00am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11:30am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BLUE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PINK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441">
                <a:tc>
                  <a:txBody>
                    <a:bodyPr/>
                    <a:lstStyle/>
                    <a:p>
                      <a:r>
                        <a:rPr lang="en-GB" sz="1400" b="1" dirty="0"/>
                        <a:t>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9:00am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9:30am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ORANGE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GREEN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441">
                <a:tc>
                  <a:txBody>
                    <a:bodyPr/>
                    <a:lstStyle/>
                    <a:p>
                      <a:r>
                        <a:rPr lang="en-GB" sz="1400" b="1" dirty="0"/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9:30am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10:00am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ORANGE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GREEN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441">
                <a:tc>
                  <a:txBody>
                    <a:bodyPr/>
                    <a:lstStyle/>
                    <a:p>
                      <a:r>
                        <a:rPr lang="en-GB" sz="1400" b="1" dirty="0"/>
                        <a:t>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10:00am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10:30am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ORANGE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GREEN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441">
                <a:tc>
                  <a:txBody>
                    <a:bodyPr/>
                    <a:lstStyle/>
                    <a:p>
                      <a:r>
                        <a:rPr lang="en-GB" sz="1400" b="1" dirty="0"/>
                        <a:t>10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10:15am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10:45am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ORANGE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GREEN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0441">
                <a:tc>
                  <a:txBody>
                    <a:bodyPr/>
                    <a:lstStyle/>
                    <a:p>
                      <a:r>
                        <a:rPr lang="en-GB" sz="1400" b="1" dirty="0"/>
                        <a:t>11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10:30am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11:00am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ORANGE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GREEN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0441">
                <a:tc>
                  <a:txBody>
                    <a:bodyPr/>
                    <a:lstStyle/>
                    <a:p>
                      <a:r>
                        <a:rPr lang="en-GB" sz="1400" b="1" dirty="0"/>
                        <a:t>12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11:00am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11:30am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ORANGE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GREEN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12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10" y="116632"/>
            <a:ext cx="8229600" cy="1728192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There are 20 conditions for expeditions that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DofE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says you have to do…here are the ones you can control (we sort out the rest!)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4228" y="1853458"/>
            <a:ext cx="8363272" cy="4525963"/>
          </a:xfrm>
        </p:spPr>
        <p:txBody>
          <a:bodyPr>
            <a:noAutofit/>
          </a:bodyPr>
          <a:lstStyle/>
          <a:p>
            <a:r>
              <a:rPr lang="en-GB" sz="1800" dirty="0"/>
              <a:t>Your own physical effort, without any motorised or outside assistance.</a:t>
            </a:r>
          </a:p>
          <a:p>
            <a:r>
              <a:rPr lang="en-GB" sz="1800" dirty="0"/>
              <a:t>Must be unaccompanied and self-sufficient (no hitchhiking, no shop use, no phones </a:t>
            </a:r>
            <a:r>
              <a:rPr lang="en-GB" sz="1800" dirty="0" err="1"/>
              <a:t>etc</a:t>
            </a:r>
            <a:r>
              <a:rPr lang="en-GB" sz="1800" dirty="0"/>
              <a:t>).</a:t>
            </a:r>
          </a:p>
          <a:p>
            <a:r>
              <a:rPr lang="en-GB" sz="1800" dirty="0"/>
              <a:t>Must have an aim/purpose (decide based on your route for assessed expeditions)</a:t>
            </a:r>
          </a:p>
          <a:p>
            <a:r>
              <a:rPr lang="en-GB" sz="1800" dirty="0"/>
              <a:t>Must be properly equipped for your expedition – correct kit, food etc.</a:t>
            </a:r>
          </a:p>
          <a:p>
            <a:r>
              <a:rPr lang="en-GB" sz="1800" dirty="0"/>
              <a:t>Completed the required training – today and other sessions are compulsory</a:t>
            </a:r>
          </a:p>
          <a:p>
            <a:r>
              <a:rPr lang="en-GB" sz="1800" dirty="0"/>
              <a:t>Undertaken at least one practice expedition (miss it or don’t complete it, you can’t complete).</a:t>
            </a:r>
          </a:p>
          <a:p>
            <a:r>
              <a:rPr lang="en-GB" sz="1800" dirty="0"/>
              <a:t>You and your team must plan and organise your expedition. </a:t>
            </a:r>
          </a:p>
          <a:p>
            <a:r>
              <a:rPr lang="en-GB" sz="1800" dirty="0"/>
              <a:t>You must do the minimum hours of planned daily activity for your DofE level (for Bronze it is SIX hours, not including time a the campsite).</a:t>
            </a:r>
          </a:p>
          <a:p>
            <a:r>
              <a:rPr lang="en-GB" sz="1800" dirty="0"/>
              <a:t>You should cook and eat a </a:t>
            </a:r>
            <a:r>
              <a:rPr lang="en-GB" sz="1800" u="sng" dirty="0"/>
              <a:t>substantial </a:t>
            </a:r>
            <a:r>
              <a:rPr lang="en-GB" sz="1800" dirty="0"/>
              <a:t>meal each day. (Pot Noodle is NOT substantial!)</a:t>
            </a:r>
          </a:p>
          <a:p>
            <a:r>
              <a:rPr lang="en-GB" sz="1800" dirty="0"/>
              <a:t>You must deliver a presentation after your expedition to complete the section (we do this at the finish line on the assessment).</a:t>
            </a:r>
          </a:p>
        </p:txBody>
      </p:sp>
    </p:spTree>
    <p:extLst>
      <p:ext uri="{BB962C8B-B14F-4D97-AF65-F5344CB8AC3E}">
        <p14:creationId xmlns:p14="http://schemas.microsoft.com/office/powerpoint/2010/main" val="310158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057878"/>
              </p:ext>
            </p:extLst>
          </p:nvPr>
        </p:nvGraphicFramePr>
        <p:xfrm>
          <a:off x="4499992" y="188640"/>
          <a:ext cx="230425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Circle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 figure grid 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76256" y="806058"/>
            <a:ext cx="20882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888685" y="1191072"/>
            <a:ext cx="20882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888685" y="1556792"/>
            <a:ext cx="20882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140713" y="43672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Directions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2132856"/>
            <a:ext cx="1408784" cy="11450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479509"/>
            <a:ext cx="1408784" cy="15706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32" y="5235405"/>
            <a:ext cx="1436845" cy="13724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91" y="3256781"/>
            <a:ext cx="1725453" cy="14356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294" y="4864821"/>
            <a:ext cx="1428750" cy="1743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91" y="2132857"/>
            <a:ext cx="1725454" cy="10131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413164EF-977C-476D-BBF3-98A385A557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982341"/>
              </p:ext>
            </p:extLst>
          </p:nvPr>
        </p:nvGraphicFramePr>
        <p:xfrm>
          <a:off x="251520" y="188640"/>
          <a:ext cx="4135975" cy="6419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2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637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1:50,000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accent6"/>
                          </a:solidFill>
                        </a:rPr>
                        <a:t>1:25,000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599">
                <a:tc>
                  <a:txBody>
                    <a:bodyPr/>
                    <a:lstStyle/>
                    <a:p>
                      <a:r>
                        <a:rPr lang="en-GB" sz="1100" dirty="0"/>
                        <a:t>Footpath, bridleway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360">
                <a:tc>
                  <a:txBody>
                    <a:bodyPr/>
                    <a:lstStyle/>
                    <a:p>
                      <a:r>
                        <a:rPr lang="en-GB" sz="1100" dirty="0"/>
                        <a:t>Roads (A, B, Minor roads)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283">
                <a:tc>
                  <a:txBody>
                    <a:bodyPr/>
                    <a:lstStyle/>
                    <a:p>
                      <a:r>
                        <a:rPr lang="en-GB" sz="1100" dirty="0"/>
                        <a:t>Stream/river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283">
                <a:tc>
                  <a:txBody>
                    <a:bodyPr/>
                    <a:lstStyle/>
                    <a:p>
                      <a:r>
                        <a:rPr lang="en-GB" sz="1100" dirty="0" err="1"/>
                        <a:t>Phonebox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283">
                <a:tc>
                  <a:txBody>
                    <a:bodyPr/>
                    <a:lstStyle/>
                    <a:p>
                      <a:r>
                        <a:rPr lang="en-GB" sz="1100" dirty="0"/>
                        <a:t>Pub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283">
                <a:tc>
                  <a:txBody>
                    <a:bodyPr/>
                    <a:lstStyle/>
                    <a:p>
                      <a:r>
                        <a:rPr lang="en-GB" sz="1100" dirty="0"/>
                        <a:t>Woodland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283">
                <a:tc>
                  <a:txBody>
                    <a:bodyPr/>
                    <a:lstStyle/>
                    <a:p>
                      <a:r>
                        <a:rPr lang="en-GB" sz="1100" dirty="0"/>
                        <a:t>Church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5870">
                <a:tc>
                  <a:txBody>
                    <a:bodyPr/>
                    <a:lstStyle/>
                    <a:p>
                      <a:r>
                        <a:rPr lang="en-GB" sz="1100" dirty="0"/>
                        <a:t>Tracks (untarmacked roads)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03091">
                <a:tc>
                  <a:txBody>
                    <a:bodyPr/>
                    <a:lstStyle/>
                    <a:p>
                      <a:r>
                        <a:rPr lang="en-GB" sz="1100" dirty="0"/>
                        <a:t>Railways (cuttings and embankments)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5283">
                <a:tc>
                  <a:txBody>
                    <a:bodyPr/>
                    <a:lstStyle/>
                    <a:p>
                      <a:r>
                        <a:rPr lang="en-GB" sz="1100" dirty="0"/>
                        <a:t>Bridges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46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>
                <a:solidFill>
                  <a:schemeClr val="accent1"/>
                </a:solidFill>
              </a:rPr>
              <a:t>Grid Reference and Direction check</a:t>
            </a:r>
          </a:p>
        </p:txBody>
      </p:sp>
      <p:pic>
        <p:nvPicPr>
          <p:cNvPr id="4" name="Picture 2" descr="C:\Users\User\Pictures\My Scans\2011-09 (Sep)\scan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6" t="48286" r="35952" b="4165"/>
          <a:stretch/>
        </p:blipFill>
        <p:spPr bwMode="auto">
          <a:xfrm>
            <a:off x="1259632" y="764704"/>
            <a:ext cx="646249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620688"/>
            <a:ext cx="338437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105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1925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 and Distance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03719"/>
            <a:ext cx="4176464" cy="5760641"/>
          </a:xfrm>
        </p:spPr>
        <p:txBody>
          <a:bodyPr>
            <a:normAutofit/>
          </a:bodyPr>
          <a:lstStyle/>
          <a:p>
            <a:r>
              <a:rPr lang="en-GB" sz="1600" dirty="0"/>
              <a:t>Where is the big hill ?</a:t>
            </a:r>
          </a:p>
          <a:p>
            <a:r>
              <a:rPr lang="en-GB" sz="1600" dirty="0"/>
              <a:t>Where is there a long steep ridge or valley?</a:t>
            </a:r>
          </a:p>
          <a:p>
            <a:r>
              <a:rPr lang="en-GB" sz="1600" dirty="0"/>
              <a:t>How do you know if it’s a ridge of a valley?</a:t>
            </a:r>
          </a:p>
          <a:p>
            <a:r>
              <a:rPr lang="en-GB" sz="1600" dirty="0"/>
              <a:t>Find…</a:t>
            </a:r>
          </a:p>
          <a:p>
            <a:pPr lvl="1"/>
            <a:r>
              <a:rPr lang="en-GB" sz="1200" dirty="0"/>
              <a:t>A pub</a:t>
            </a:r>
          </a:p>
          <a:p>
            <a:pPr lvl="1"/>
            <a:r>
              <a:rPr lang="en-GB" sz="1200" dirty="0"/>
              <a:t>A campsite</a:t>
            </a:r>
          </a:p>
          <a:p>
            <a:pPr lvl="1"/>
            <a:r>
              <a:rPr lang="en-GB" sz="1200" dirty="0"/>
              <a:t>A car park</a:t>
            </a:r>
          </a:p>
          <a:p>
            <a:pPr lvl="1"/>
            <a:r>
              <a:rPr lang="en-GB" sz="1200" dirty="0"/>
              <a:t>An area of woodland</a:t>
            </a:r>
          </a:p>
          <a:p>
            <a:pPr lvl="1"/>
            <a:r>
              <a:rPr lang="en-GB" sz="1200" dirty="0"/>
              <a:t>A </a:t>
            </a:r>
            <a:r>
              <a:rPr lang="en-GB" sz="1200" dirty="0" err="1"/>
              <a:t>phonebox</a:t>
            </a:r>
            <a:endParaRPr lang="en-GB" sz="1200" dirty="0"/>
          </a:p>
          <a:p>
            <a:pPr lvl="1"/>
            <a:r>
              <a:rPr lang="en-GB" sz="1200" dirty="0"/>
              <a:t>A railway</a:t>
            </a:r>
          </a:p>
          <a:p>
            <a:pPr lvl="1"/>
            <a:r>
              <a:rPr lang="en-GB" sz="1200" dirty="0"/>
              <a:t>A cutting </a:t>
            </a:r>
          </a:p>
          <a:p>
            <a:pPr lvl="1"/>
            <a:r>
              <a:rPr lang="en-GB" sz="1200" dirty="0"/>
              <a:t>An embankment </a:t>
            </a:r>
          </a:p>
          <a:p>
            <a:pPr lvl="1"/>
            <a:r>
              <a:rPr lang="en-GB" sz="1200" dirty="0"/>
              <a:t>A bridge</a:t>
            </a:r>
          </a:p>
          <a:p>
            <a:pPr lvl="1"/>
            <a:r>
              <a:rPr lang="en-GB" sz="1200" dirty="0"/>
              <a:t>An A-road</a:t>
            </a:r>
          </a:p>
          <a:p>
            <a:pPr lvl="1"/>
            <a:r>
              <a:rPr lang="en-GB" sz="1200" dirty="0"/>
              <a:t>A stream</a:t>
            </a:r>
          </a:p>
          <a:p>
            <a:pPr lvl="1"/>
            <a:r>
              <a:rPr lang="en-GB" sz="1200" dirty="0"/>
              <a:t>A river</a:t>
            </a:r>
          </a:p>
        </p:txBody>
      </p:sp>
      <p:pic>
        <p:nvPicPr>
          <p:cNvPr id="6" name="Picture 2" descr="C:\Users\User\Pictures\My Scans\2011-09 (Sep)\scan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5" b="38178"/>
          <a:stretch/>
        </p:blipFill>
        <p:spPr bwMode="auto">
          <a:xfrm rot="245667">
            <a:off x="4321447" y="197994"/>
            <a:ext cx="4343224" cy="61586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5813946" y="3070746"/>
            <a:ext cx="2538675" cy="1842448"/>
          </a:xfrm>
          <a:custGeom>
            <a:avLst/>
            <a:gdLst>
              <a:gd name="connsiteX0" fmla="*/ 0 w 2538675"/>
              <a:gd name="connsiteY0" fmla="*/ 1842448 h 1842448"/>
              <a:gd name="connsiteX1" fmla="*/ 177421 w 2538675"/>
              <a:gd name="connsiteY1" fmla="*/ 1787857 h 1842448"/>
              <a:gd name="connsiteX2" fmla="*/ 232012 w 2538675"/>
              <a:gd name="connsiteY2" fmla="*/ 1774209 h 1842448"/>
              <a:gd name="connsiteX3" fmla="*/ 272955 w 2538675"/>
              <a:gd name="connsiteY3" fmla="*/ 1760561 h 1842448"/>
              <a:gd name="connsiteX4" fmla="*/ 532263 w 2538675"/>
              <a:gd name="connsiteY4" fmla="*/ 1733266 h 1842448"/>
              <a:gd name="connsiteX5" fmla="*/ 764275 w 2538675"/>
              <a:gd name="connsiteY5" fmla="*/ 1774209 h 1842448"/>
              <a:gd name="connsiteX6" fmla="*/ 846161 w 2538675"/>
              <a:gd name="connsiteY6" fmla="*/ 1801505 h 1842448"/>
              <a:gd name="connsiteX7" fmla="*/ 887105 w 2538675"/>
              <a:gd name="connsiteY7" fmla="*/ 1815153 h 1842448"/>
              <a:gd name="connsiteX8" fmla="*/ 996287 w 2538675"/>
              <a:gd name="connsiteY8" fmla="*/ 1801505 h 1842448"/>
              <a:gd name="connsiteX9" fmla="*/ 1078173 w 2538675"/>
              <a:gd name="connsiteY9" fmla="*/ 1774209 h 1842448"/>
              <a:gd name="connsiteX10" fmla="*/ 1160060 w 2538675"/>
              <a:gd name="connsiteY10" fmla="*/ 1760561 h 1842448"/>
              <a:gd name="connsiteX11" fmla="*/ 1160060 w 2538675"/>
              <a:gd name="connsiteY11" fmla="*/ 1542197 h 1842448"/>
              <a:gd name="connsiteX12" fmla="*/ 1228299 w 2538675"/>
              <a:gd name="connsiteY12" fmla="*/ 1446663 h 1842448"/>
              <a:gd name="connsiteX13" fmla="*/ 1241947 w 2538675"/>
              <a:gd name="connsiteY13" fmla="*/ 1405720 h 1842448"/>
              <a:gd name="connsiteX14" fmla="*/ 1310185 w 2538675"/>
              <a:gd name="connsiteY14" fmla="*/ 1323833 h 1842448"/>
              <a:gd name="connsiteX15" fmla="*/ 1351129 w 2538675"/>
              <a:gd name="connsiteY15" fmla="*/ 1310185 h 1842448"/>
              <a:gd name="connsiteX16" fmla="*/ 1433015 w 2538675"/>
              <a:gd name="connsiteY16" fmla="*/ 1255594 h 1842448"/>
              <a:gd name="connsiteX17" fmla="*/ 1473958 w 2538675"/>
              <a:gd name="connsiteY17" fmla="*/ 1228299 h 1842448"/>
              <a:gd name="connsiteX18" fmla="*/ 1555845 w 2538675"/>
              <a:gd name="connsiteY18" fmla="*/ 1201003 h 1842448"/>
              <a:gd name="connsiteX19" fmla="*/ 1637732 w 2538675"/>
              <a:gd name="connsiteY19" fmla="*/ 1146412 h 1842448"/>
              <a:gd name="connsiteX20" fmla="*/ 1678675 w 2538675"/>
              <a:gd name="connsiteY20" fmla="*/ 1119117 h 1842448"/>
              <a:gd name="connsiteX21" fmla="*/ 1760561 w 2538675"/>
              <a:gd name="connsiteY21" fmla="*/ 1078173 h 1842448"/>
              <a:gd name="connsiteX22" fmla="*/ 1787857 w 2538675"/>
              <a:gd name="connsiteY22" fmla="*/ 1037230 h 1842448"/>
              <a:gd name="connsiteX23" fmla="*/ 1733266 w 2538675"/>
              <a:gd name="connsiteY23" fmla="*/ 982639 h 1842448"/>
              <a:gd name="connsiteX24" fmla="*/ 1692323 w 2538675"/>
              <a:gd name="connsiteY24" fmla="*/ 955344 h 1842448"/>
              <a:gd name="connsiteX25" fmla="*/ 1610436 w 2538675"/>
              <a:gd name="connsiteY25" fmla="*/ 928048 h 1842448"/>
              <a:gd name="connsiteX26" fmla="*/ 1528550 w 2538675"/>
              <a:gd name="connsiteY26" fmla="*/ 873457 h 1842448"/>
              <a:gd name="connsiteX27" fmla="*/ 1364776 w 2538675"/>
              <a:gd name="connsiteY27" fmla="*/ 846161 h 1842448"/>
              <a:gd name="connsiteX28" fmla="*/ 1323833 w 2538675"/>
              <a:gd name="connsiteY28" fmla="*/ 832514 h 1842448"/>
              <a:gd name="connsiteX29" fmla="*/ 1296538 w 2538675"/>
              <a:gd name="connsiteY29" fmla="*/ 791570 h 1842448"/>
              <a:gd name="connsiteX30" fmla="*/ 1282890 w 2538675"/>
              <a:gd name="connsiteY30" fmla="*/ 750627 h 1842448"/>
              <a:gd name="connsiteX31" fmla="*/ 1241947 w 2538675"/>
              <a:gd name="connsiteY31" fmla="*/ 723332 h 1842448"/>
              <a:gd name="connsiteX32" fmla="*/ 1201003 w 2538675"/>
              <a:gd name="connsiteY32" fmla="*/ 668741 h 1842448"/>
              <a:gd name="connsiteX33" fmla="*/ 1173708 w 2538675"/>
              <a:gd name="connsiteY33" fmla="*/ 627797 h 1842448"/>
              <a:gd name="connsiteX34" fmla="*/ 1091821 w 2538675"/>
              <a:gd name="connsiteY34" fmla="*/ 586854 h 1842448"/>
              <a:gd name="connsiteX35" fmla="*/ 1009935 w 2538675"/>
              <a:gd name="connsiteY35" fmla="*/ 532263 h 1842448"/>
              <a:gd name="connsiteX36" fmla="*/ 996287 w 2538675"/>
              <a:gd name="connsiteY36" fmla="*/ 491320 h 1842448"/>
              <a:gd name="connsiteX37" fmla="*/ 968991 w 2538675"/>
              <a:gd name="connsiteY37" fmla="*/ 450376 h 1842448"/>
              <a:gd name="connsiteX38" fmla="*/ 928048 w 2538675"/>
              <a:gd name="connsiteY38" fmla="*/ 382138 h 1842448"/>
              <a:gd name="connsiteX39" fmla="*/ 873457 w 2538675"/>
              <a:gd name="connsiteY39" fmla="*/ 313899 h 1842448"/>
              <a:gd name="connsiteX40" fmla="*/ 818866 w 2538675"/>
              <a:gd name="connsiteY40" fmla="*/ 232012 h 1842448"/>
              <a:gd name="connsiteX41" fmla="*/ 791570 w 2538675"/>
              <a:gd name="connsiteY41" fmla="*/ 150126 h 1842448"/>
              <a:gd name="connsiteX42" fmla="*/ 832514 w 2538675"/>
              <a:gd name="connsiteY42" fmla="*/ 122830 h 1842448"/>
              <a:gd name="connsiteX43" fmla="*/ 873457 w 2538675"/>
              <a:gd name="connsiteY43" fmla="*/ 109182 h 1842448"/>
              <a:gd name="connsiteX44" fmla="*/ 955344 w 2538675"/>
              <a:gd name="connsiteY44" fmla="*/ 54591 h 1842448"/>
              <a:gd name="connsiteX45" fmla="*/ 996287 w 2538675"/>
              <a:gd name="connsiteY45" fmla="*/ 27296 h 1842448"/>
              <a:gd name="connsiteX46" fmla="*/ 1037230 w 2538675"/>
              <a:gd name="connsiteY46" fmla="*/ 0 h 1842448"/>
              <a:gd name="connsiteX47" fmla="*/ 1173708 w 2538675"/>
              <a:gd name="connsiteY47" fmla="*/ 13648 h 1842448"/>
              <a:gd name="connsiteX48" fmla="*/ 1255594 w 2538675"/>
              <a:gd name="connsiteY48" fmla="*/ 54591 h 1842448"/>
              <a:gd name="connsiteX49" fmla="*/ 1296538 w 2538675"/>
              <a:gd name="connsiteY49" fmla="*/ 68239 h 1842448"/>
              <a:gd name="connsiteX50" fmla="*/ 1378424 w 2538675"/>
              <a:gd name="connsiteY50" fmla="*/ 122830 h 1842448"/>
              <a:gd name="connsiteX51" fmla="*/ 1419367 w 2538675"/>
              <a:gd name="connsiteY51" fmla="*/ 150126 h 1842448"/>
              <a:gd name="connsiteX52" fmla="*/ 1446663 w 2538675"/>
              <a:gd name="connsiteY52" fmla="*/ 191069 h 1842448"/>
              <a:gd name="connsiteX53" fmla="*/ 1624084 w 2538675"/>
              <a:gd name="connsiteY53" fmla="*/ 232012 h 1842448"/>
              <a:gd name="connsiteX54" fmla="*/ 1705970 w 2538675"/>
              <a:gd name="connsiteY54" fmla="*/ 286603 h 1842448"/>
              <a:gd name="connsiteX55" fmla="*/ 1760561 w 2538675"/>
              <a:gd name="connsiteY55" fmla="*/ 368490 h 1842448"/>
              <a:gd name="connsiteX56" fmla="*/ 1801505 w 2538675"/>
              <a:gd name="connsiteY56" fmla="*/ 395785 h 1842448"/>
              <a:gd name="connsiteX57" fmla="*/ 1869744 w 2538675"/>
              <a:gd name="connsiteY57" fmla="*/ 477672 h 1842448"/>
              <a:gd name="connsiteX58" fmla="*/ 1924335 w 2538675"/>
              <a:gd name="connsiteY58" fmla="*/ 409433 h 1842448"/>
              <a:gd name="connsiteX59" fmla="*/ 1937982 w 2538675"/>
              <a:gd name="connsiteY59" fmla="*/ 368490 h 1842448"/>
              <a:gd name="connsiteX60" fmla="*/ 1978926 w 2538675"/>
              <a:gd name="connsiteY60" fmla="*/ 327547 h 1842448"/>
              <a:gd name="connsiteX61" fmla="*/ 2047164 w 2538675"/>
              <a:gd name="connsiteY61" fmla="*/ 259308 h 1842448"/>
              <a:gd name="connsiteX62" fmla="*/ 2060812 w 2538675"/>
              <a:gd name="connsiteY62" fmla="*/ 218364 h 1842448"/>
              <a:gd name="connsiteX63" fmla="*/ 2101755 w 2538675"/>
              <a:gd name="connsiteY63" fmla="*/ 191069 h 1842448"/>
              <a:gd name="connsiteX64" fmla="*/ 2183642 w 2538675"/>
              <a:gd name="connsiteY64" fmla="*/ 136478 h 1842448"/>
              <a:gd name="connsiteX65" fmla="*/ 2210938 w 2538675"/>
              <a:gd name="connsiteY65" fmla="*/ 95535 h 1842448"/>
              <a:gd name="connsiteX66" fmla="*/ 2292824 w 2538675"/>
              <a:gd name="connsiteY66" fmla="*/ 54591 h 1842448"/>
              <a:gd name="connsiteX67" fmla="*/ 2333767 w 2538675"/>
              <a:gd name="connsiteY67" fmla="*/ 218364 h 1842448"/>
              <a:gd name="connsiteX68" fmla="*/ 2347415 w 2538675"/>
              <a:gd name="connsiteY68" fmla="*/ 259308 h 1842448"/>
              <a:gd name="connsiteX69" fmla="*/ 2361063 w 2538675"/>
              <a:gd name="connsiteY69" fmla="*/ 368490 h 1842448"/>
              <a:gd name="connsiteX70" fmla="*/ 2374711 w 2538675"/>
              <a:gd name="connsiteY70" fmla="*/ 409433 h 1842448"/>
              <a:gd name="connsiteX71" fmla="*/ 2415654 w 2538675"/>
              <a:gd name="connsiteY71" fmla="*/ 600502 h 1842448"/>
              <a:gd name="connsiteX72" fmla="*/ 2456597 w 2538675"/>
              <a:gd name="connsiteY72" fmla="*/ 627797 h 1842448"/>
              <a:gd name="connsiteX73" fmla="*/ 2497541 w 2538675"/>
              <a:gd name="connsiteY73" fmla="*/ 750627 h 1842448"/>
              <a:gd name="connsiteX74" fmla="*/ 2511188 w 2538675"/>
              <a:gd name="connsiteY74" fmla="*/ 791570 h 1842448"/>
              <a:gd name="connsiteX75" fmla="*/ 2524836 w 2538675"/>
              <a:gd name="connsiteY75" fmla="*/ 900753 h 1842448"/>
              <a:gd name="connsiteX76" fmla="*/ 2538484 w 2538675"/>
              <a:gd name="connsiteY76" fmla="*/ 968991 h 184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538675" h="1842448">
                <a:moveTo>
                  <a:pt x="0" y="1842448"/>
                </a:moveTo>
                <a:cubicBezTo>
                  <a:pt x="103070" y="1801221"/>
                  <a:pt x="44472" y="1821095"/>
                  <a:pt x="177421" y="1787857"/>
                </a:cubicBezTo>
                <a:cubicBezTo>
                  <a:pt x="195618" y="1783308"/>
                  <a:pt x="214218" y="1780141"/>
                  <a:pt x="232012" y="1774209"/>
                </a:cubicBezTo>
                <a:cubicBezTo>
                  <a:pt x="245660" y="1769660"/>
                  <a:pt x="258701" y="1762505"/>
                  <a:pt x="272955" y="1760561"/>
                </a:cubicBezTo>
                <a:cubicBezTo>
                  <a:pt x="359072" y="1748818"/>
                  <a:pt x="532263" y="1733266"/>
                  <a:pt x="532263" y="1733266"/>
                </a:cubicBezTo>
                <a:cubicBezTo>
                  <a:pt x="711037" y="1749518"/>
                  <a:pt x="634721" y="1731025"/>
                  <a:pt x="764275" y="1774209"/>
                </a:cubicBezTo>
                <a:lnTo>
                  <a:pt x="846161" y="1801505"/>
                </a:lnTo>
                <a:lnTo>
                  <a:pt x="887105" y="1815153"/>
                </a:lnTo>
                <a:cubicBezTo>
                  <a:pt x="923499" y="1810604"/>
                  <a:pt x="960424" y="1809190"/>
                  <a:pt x="996287" y="1801505"/>
                </a:cubicBezTo>
                <a:cubicBezTo>
                  <a:pt x="1024420" y="1795476"/>
                  <a:pt x="1049793" y="1778939"/>
                  <a:pt x="1078173" y="1774209"/>
                </a:cubicBezTo>
                <a:lnTo>
                  <a:pt x="1160060" y="1760561"/>
                </a:lnTo>
                <a:cubicBezTo>
                  <a:pt x="1130210" y="1671013"/>
                  <a:pt x="1134772" y="1702353"/>
                  <a:pt x="1160060" y="1542197"/>
                </a:cubicBezTo>
                <a:cubicBezTo>
                  <a:pt x="1174213" y="1452560"/>
                  <a:pt x="1168906" y="1466461"/>
                  <a:pt x="1228299" y="1446663"/>
                </a:cubicBezTo>
                <a:cubicBezTo>
                  <a:pt x="1232848" y="1433015"/>
                  <a:pt x="1235513" y="1418587"/>
                  <a:pt x="1241947" y="1405720"/>
                </a:cubicBezTo>
                <a:cubicBezTo>
                  <a:pt x="1254536" y="1380542"/>
                  <a:pt x="1287545" y="1338926"/>
                  <a:pt x="1310185" y="1323833"/>
                </a:cubicBezTo>
                <a:cubicBezTo>
                  <a:pt x="1322155" y="1315853"/>
                  <a:pt x="1338553" y="1317172"/>
                  <a:pt x="1351129" y="1310185"/>
                </a:cubicBezTo>
                <a:cubicBezTo>
                  <a:pt x="1379806" y="1294253"/>
                  <a:pt x="1405720" y="1273791"/>
                  <a:pt x="1433015" y="1255594"/>
                </a:cubicBezTo>
                <a:cubicBezTo>
                  <a:pt x="1446663" y="1246496"/>
                  <a:pt x="1458397" y="1233486"/>
                  <a:pt x="1473958" y="1228299"/>
                </a:cubicBezTo>
                <a:cubicBezTo>
                  <a:pt x="1501254" y="1219200"/>
                  <a:pt x="1531905" y="1216963"/>
                  <a:pt x="1555845" y="1201003"/>
                </a:cubicBezTo>
                <a:lnTo>
                  <a:pt x="1637732" y="1146412"/>
                </a:lnTo>
                <a:cubicBezTo>
                  <a:pt x="1651380" y="1137314"/>
                  <a:pt x="1663114" y="1124304"/>
                  <a:pt x="1678675" y="1119117"/>
                </a:cubicBezTo>
                <a:cubicBezTo>
                  <a:pt x="1735179" y="1100282"/>
                  <a:pt x="1707648" y="1113449"/>
                  <a:pt x="1760561" y="1078173"/>
                </a:cubicBezTo>
                <a:cubicBezTo>
                  <a:pt x="1769660" y="1064525"/>
                  <a:pt x="1785160" y="1053409"/>
                  <a:pt x="1787857" y="1037230"/>
                </a:cubicBezTo>
                <a:cubicBezTo>
                  <a:pt x="1796256" y="986839"/>
                  <a:pt x="1761261" y="996636"/>
                  <a:pt x="1733266" y="982639"/>
                </a:cubicBezTo>
                <a:cubicBezTo>
                  <a:pt x="1718595" y="975304"/>
                  <a:pt x="1707312" y="962006"/>
                  <a:pt x="1692323" y="955344"/>
                </a:cubicBezTo>
                <a:cubicBezTo>
                  <a:pt x="1666031" y="943659"/>
                  <a:pt x="1634376" y="944008"/>
                  <a:pt x="1610436" y="928048"/>
                </a:cubicBezTo>
                <a:cubicBezTo>
                  <a:pt x="1583141" y="909851"/>
                  <a:pt x="1561025" y="878096"/>
                  <a:pt x="1528550" y="873457"/>
                </a:cubicBezTo>
                <a:cubicBezTo>
                  <a:pt x="1474620" y="865753"/>
                  <a:pt x="1417998" y="859466"/>
                  <a:pt x="1364776" y="846161"/>
                </a:cubicBezTo>
                <a:cubicBezTo>
                  <a:pt x="1350820" y="842672"/>
                  <a:pt x="1337481" y="837063"/>
                  <a:pt x="1323833" y="832514"/>
                </a:cubicBezTo>
                <a:cubicBezTo>
                  <a:pt x="1314735" y="818866"/>
                  <a:pt x="1303873" y="806241"/>
                  <a:pt x="1296538" y="791570"/>
                </a:cubicBezTo>
                <a:cubicBezTo>
                  <a:pt x="1290104" y="778703"/>
                  <a:pt x="1291877" y="761860"/>
                  <a:pt x="1282890" y="750627"/>
                </a:cubicBezTo>
                <a:cubicBezTo>
                  <a:pt x="1272643" y="737819"/>
                  <a:pt x="1253545" y="734930"/>
                  <a:pt x="1241947" y="723332"/>
                </a:cubicBezTo>
                <a:cubicBezTo>
                  <a:pt x="1225863" y="707248"/>
                  <a:pt x="1214224" y="687251"/>
                  <a:pt x="1201003" y="668741"/>
                </a:cubicBezTo>
                <a:cubicBezTo>
                  <a:pt x="1191469" y="655394"/>
                  <a:pt x="1185306" y="639395"/>
                  <a:pt x="1173708" y="627797"/>
                </a:cubicBezTo>
                <a:cubicBezTo>
                  <a:pt x="1147253" y="601342"/>
                  <a:pt x="1125119" y="597954"/>
                  <a:pt x="1091821" y="586854"/>
                </a:cubicBezTo>
                <a:cubicBezTo>
                  <a:pt x="1005682" y="457644"/>
                  <a:pt x="1135832" y="632980"/>
                  <a:pt x="1009935" y="532263"/>
                </a:cubicBezTo>
                <a:cubicBezTo>
                  <a:pt x="998701" y="523276"/>
                  <a:pt x="1002721" y="504187"/>
                  <a:pt x="996287" y="491320"/>
                </a:cubicBezTo>
                <a:cubicBezTo>
                  <a:pt x="988951" y="476649"/>
                  <a:pt x="977685" y="464286"/>
                  <a:pt x="968991" y="450376"/>
                </a:cubicBezTo>
                <a:cubicBezTo>
                  <a:pt x="954932" y="427882"/>
                  <a:pt x="939911" y="405864"/>
                  <a:pt x="928048" y="382138"/>
                </a:cubicBezTo>
                <a:cubicBezTo>
                  <a:pt x="895087" y="316216"/>
                  <a:pt x="942476" y="359911"/>
                  <a:pt x="873457" y="313899"/>
                </a:cubicBezTo>
                <a:cubicBezTo>
                  <a:pt x="855260" y="286603"/>
                  <a:pt x="829240" y="263134"/>
                  <a:pt x="818866" y="232012"/>
                </a:cubicBezTo>
                <a:lnTo>
                  <a:pt x="791570" y="150126"/>
                </a:lnTo>
                <a:cubicBezTo>
                  <a:pt x="805218" y="141027"/>
                  <a:pt x="817843" y="130166"/>
                  <a:pt x="832514" y="122830"/>
                </a:cubicBezTo>
                <a:cubicBezTo>
                  <a:pt x="845381" y="116396"/>
                  <a:pt x="860881" y="116168"/>
                  <a:pt x="873457" y="109182"/>
                </a:cubicBezTo>
                <a:cubicBezTo>
                  <a:pt x="902134" y="93250"/>
                  <a:pt x="928048" y="72788"/>
                  <a:pt x="955344" y="54591"/>
                </a:cubicBezTo>
                <a:lnTo>
                  <a:pt x="996287" y="27296"/>
                </a:lnTo>
                <a:lnTo>
                  <a:pt x="1037230" y="0"/>
                </a:lnTo>
                <a:cubicBezTo>
                  <a:pt x="1082723" y="4549"/>
                  <a:pt x="1128520" y="6696"/>
                  <a:pt x="1173708" y="13648"/>
                </a:cubicBezTo>
                <a:cubicBezTo>
                  <a:pt x="1223257" y="21271"/>
                  <a:pt x="1210611" y="32100"/>
                  <a:pt x="1255594" y="54591"/>
                </a:cubicBezTo>
                <a:cubicBezTo>
                  <a:pt x="1268461" y="61025"/>
                  <a:pt x="1282890" y="63690"/>
                  <a:pt x="1296538" y="68239"/>
                </a:cubicBezTo>
                <a:lnTo>
                  <a:pt x="1378424" y="122830"/>
                </a:lnTo>
                <a:lnTo>
                  <a:pt x="1419367" y="150126"/>
                </a:lnTo>
                <a:cubicBezTo>
                  <a:pt x="1428466" y="163774"/>
                  <a:pt x="1432754" y="182376"/>
                  <a:pt x="1446663" y="191069"/>
                </a:cubicBezTo>
                <a:cubicBezTo>
                  <a:pt x="1491068" y="218822"/>
                  <a:pt x="1576092" y="225156"/>
                  <a:pt x="1624084" y="232012"/>
                </a:cubicBezTo>
                <a:cubicBezTo>
                  <a:pt x="1651379" y="250209"/>
                  <a:pt x="1695596" y="255481"/>
                  <a:pt x="1705970" y="286603"/>
                </a:cubicBezTo>
                <a:cubicBezTo>
                  <a:pt x="1722790" y="337064"/>
                  <a:pt x="1713378" y="329171"/>
                  <a:pt x="1760561" y="368490"/>
                </a:cubicBezTo>
                <a:cubicBezTo>
                  <a:pt x="1773162" y="378991"/>
                  <a:pt x="1788904" y="385284"/>
                  <a:pt x="1801505" y="395785"/>
                </a:cubicBezTo>
                <a:cubicBezTo>
                  <a:pt x="1840908" y="428621"/>
                  <a:pt x="1842907" y="437417"/>
                  <a:pt x="1869744" y="477672"/>
                </a:cubicBezTo>
                <a:cubicBezTo>
                  <a:pt x="1904046" y="374762"/>
                  <a:pt x="1853785" y="497621"/>
                  <a:pt x="1924335" y="409433"/>
                </a:cubicBezTo>
                <a:cubicBezTo>
                  <a:pt x="1933322" y="398200"/>
                  <a:pt x="1930002" y="380460"/>
                  <a:pt x="1937982" y="368490"/>
                </a:cubicBezTo>
                <a:cubicBezTo>
                  <a:pt x="1948688" y="352431"/>
                  <a:pt x="1966570" y="342374"/>
                  <a:pt x="1978926" y="327547"/>
                </a:cubicBezTo>
                <a:cubicBezTo>
                  <a:pt x="2035793" y="259306"/>
                  <a:pt x="1972099" y="309351"/>
                  <a:pt x="2047164" y="259308"/>
                </a:cubicBezTo>
                <a:cubicBezTo>
                  <a:pt x="2051713" y="245660"/>
                  <a:pt x="2051825" y="229598"/>
                  <a:pt x="2060812" y="218364"/>
                </a:cubicBezTo>
                <a:cubicBezTo>
                  <a:pt x="2071058" y="205556"/>
                  <a:pt x="2089154" y="201569"/>
                  <a:pt x="2101755" y="191069"/>
                </a:cubicBezTo>
                <a:cubicBezTo>
                  <a:pt x="2169910" y="134274"/>
                  <a:pt x="2111689" y="160463"/>
                  <a:pt x="2183642" y="136478"/>
                </a:cubicBezTo>
                <a:cubicBezTo>
                  <a:pt x="2192741" y="122830"/>
                  <a:pt x="2199340" y="107133"/>
                  <a:pt x="2210938" y="95535"/>
                </a:cubicBezTo>
                <a:cubicBezTo>
                  <a:pt x="2237395" y="69078"/>
                  <a:pt x="2259523" y="65692"/>
                  <a:pt x="2292824" y="54591"/>
                </a:cubicBezTo>
                <a:cubicBezTo>
                  <a:pt x="2311202" y="164857"/>
                  <a:pt x="2297722" y="110227"/>
                  <a:pt x="2333767" y="218364"/>
                </a:cubicBezTo>
                <a:lnTo>
                  <a:pt x="2347415" y="259308"/>
                </a:lnTo>
                <a:cubicBezTo>
                  <a:pt x="2351964" y="295702"/>
                  <a:pt x="2354502" y="332404"/>
                  <a:pt x="2361063" y="368490"/>
                </a:cubicBezTo>
                <a:cubicBezTo>
                  <a:pt x="2363636" y="382644"/>
                  <a:pt x="2372138" y="395279"/>
                  <a:pt x="2374711" y="409433"/>
                </a:cubicBezTo>
                <a:cubicBezTo>
                  <a:pt x="2376898" y="421459"/>
                  <a:pt x="2388549" y="582432"/>
                  <a:pt x="2415654" y="600502"/>
                </a:cubicBezTo>
                <a:lnTo>
                  <a:pt x="2456597" y="627797"/>
                </a:lnTo>
                <a:lnTo>
                  <a:pt x="2497541" y="750627"/>
                </a:lnTo>
                <a:lnTo>
                  <a:pt x="2511188" y="791570"/>
                </a:lnTo>
                <a:cubicBezTo>
                  <a:pt x="2515737" y="827964"/>
                  <a:pt x="2518275" y="864667"/>
                  <a:pt x="2524836" y="900753"/>
                </a:cubicBezTo>
                <a:cubicBezTo>
                  <a:pt x="2541361" y="991640"/>
                  <a:pt x="2538484" y="901182"/>
                  <a:pt x="2538484" y="96899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9512" y="5013176"/>
            <a:ext cx="36724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FF0000"/>
                </a:solidFill>
              </a:rPr>
              <a:t>How far is the route shown in red?</a:t>
            </a: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Estimate with your fingers on your map</a:t>
            </a:r>
          </a:p>
          <a:p>
            <a:pPr lvl="1"/>
            <a:endParaRPr lang="en-GB" sz="1600" dirty="0">
              <a:solidFill>
                <a:srgbClr val="FF0000"/>
              </a:solidFill>
            </a:endParaRP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Then use the string to be more accurate</a:t>
            </a:r>
          </a:p>
        </p:txBody>
      </p:sp>
    </p:spTree>
    <p:extLst>
      <p:ext uri="{BB962C8B-B14F-4D97-AF65-F5344CB8AC3E}">
        <p14:creationId xmlns:p14="http://schemas.microsoft.com/office/powerpoint/2010/main" val="222256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5836" y="1028015"/>
            <a:ext cx="5472608" cy="648071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Navigation and Map Skills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184627">
            <a:off x="457756" y="2196853"/>
            <a:ext cx="5264133" cy="394002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600" u="sng" dirty="0">
                <a:solidFill>
                  <a:schemeClr val="tx1"/>
                </a:solidFill>
              </a:rPr>
              <a:t>Map and compass skills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Types of maps and when to use them (1:25,000 and 1:50,000)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Map features and grid references, direction and contours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Scale and distance, measuring distance</a:t>
            </a:r>
            <a:endParaRPr lang="en-GB" sz="1600" u="sng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       Setting a map and using a compass</a:t>
            </a:r>
          </a:p>
          <a:p>
            <a:pPr algn="l"/>
            <a:r>
              <a:rPr lang="en-GB" sz="1600" u="sng" dirty="0">
                <a:solidFill>
                  <a:schemeClr val="tx1"/>
                </a:solidFill>
              </a:rPr>
              <a:t>Route planning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Direction, Distance and time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Description of route legs linking two places from the map.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How to write a route card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Producing route cards for your practice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7824" y="198161"/>
            <a:ext cx="56886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Bronze Award Training </a:t>
            </a:r>
          </a:p>
        </p:txBody>
      </p:sp>
      <p:pic>
        <p:nvPicPr>
          <p:cNvPr id="6" name="Picture 2" descr="C:\Users\User\Pictures\My Scans\2011-09 (Sep)\scan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5" b="38178"/>
          <a:stretch/>
        </p:blipFill>
        <p:spPr bwMode="auto">
          <a:xfrm rot="245667">
            <a:off x="5832140" y="2348880"/>
            <a:ext cx="2974042" cy="42171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E56581-0AF9-4B18-8967-DE93D71324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6" y="171902"/>
            <a:ext cx="2412965" cy="14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9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TWO types of map you will use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GB" u="sng" dirty="0">
                <a:solidFill>
                  <a:srgbClr val="FF99FF"/>
                </a:solidFill>
              </a:rPr>
              <a:t>1:50,000</a:t>
            </a:r>
          </a:p>
          <a:p>
            <a:r>
              <a:rPr lang="en-GB" dirty="0"/>
              <a:t>Used to plan routes</a:t>
            </a:r>
          </a:p>
          <a:p>
            <a:r>
              <a:rPr lang="en-GB" dirty="0"/>
              <a:t>Shows a large area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GB" u="sng" dirty="0">
                <a:solidFill>
                  <a:schemeClr val="accent6"/>
                </a:solidFill>
              </a:rPr>
              <a:t>1:25,000</a:t>
            </a:r>
          </a:p>
          <a:p>
            <a:r>
              <a:rPr lang="en-GB" dirty="0"/>
              <a:t>Used while walking</a:t>
            </a:r>
          </a:p>
          <a:p>
            <a:r>
              <a:rPr lang="en-GB" dirty="0"/>
              <a:t>Much more detailed (</a:t>
            </a:r>
            <a:r>
              <a:rPr lang="en-GB" dirty="0" err="1"/>
              <a:t>eg</a:t>
            </a:r>
            <a:r>
              <a:rPr lang="en-GB" dirty="0"/>
              <a:t>. field boundaries)</a:t>
            </a:r>
          </a:p>
        </p:txBody>
      </p:sp>
      <p:pic>
        <p:nvPicPr>
          <p:cNvPr id="7" name="Picture 2" descr="C:\Users\User\Pictures\My Scans\2011-09 (Sep)\scan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5" b="38178"/>
          <a:stretch/>
        </p:blipFill>
        <p:spPr bwMode="auto">
          <a:xfrm rot="245667">
            <a:off x="946643" y="2976650"/>
            <a:ext cx="2412694" cy="34211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Pictures\My Scans\2011-09 (Sep)\scan0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4" t="34614" r="23982" b="32647"/>
          <a:stretch/>
        </p:blipFill>
        <p:spPr bwMode="auto">
          <a:xfrm rot="292546">
            <a:off x="4644008" y="3573016"/>
            <a:ext cx="3380090" cy="27050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96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n-GB" sz="2400" dirty="0"/>
              <a:t>Features on OS Maps you need to know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316804"/>
              </p:ext>
            </p:extLst>
          </p:nvPr>
        </p:nvGraphicFramePr>
        <p:xfrm>
          <a:off x="251520" y="692697"/>
          <a:ext cx="8568951" cy="5269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958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1:50,000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accent6"/>
                          </a:solidFill>
                        </a:rPr>
                        <a:t>1:25,000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410">
                <a:tc>
                  <a:txBody>
                    <a:bodyPr/>
                    <a:lstStyle/>
                    <a:p>
                      <a:r>
                        <a:rPr lang="en-GB" sz="1400" dirty="0"/>
                        <a:t>Footpath, bridleway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409">
                <a:tc>
                  <a:txBody>
                    <a:bodyPr/>
                    <a:lstStyle/>
                    <a:p>
                      <a:r>
                        <a:rPr lang="en-GB" sz="1400" dirty="0"/>
                        <a:t>Roads (A, B, Minor roads)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410">
                <a:tc>
                  <a:txBody>
                    <a:bodyPr/>
                    <a:lstStyle/>
                    <a:p>
                      <a:r>
                        <a:rPr lang="en-GB" sz="1400" dirty="0"/>
                        <a:t>Stream/river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410">
                <a:tc>
                  <a:txBody>
                    <a:bodyPr/>
                    <a:lstStyle/>
                    <a:p>
                      <a:r>
                        <a:rPr lang="en-GB" sz="1400" dirty="0" err="1"/>
                        <a:t>Phonebox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410">
                <a:tc>
                  <a:txBody>
                    <a:bodyPr/>
                    <a:lstStyle/>
                    <a:p>
                      <a:r>
                        <a:rPr lang="en-GB" sz="1400" dirty="0"/>
                        <a:t>Pub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410">
                <a:tc>
                  <a:txBody>
                    <a:bodyPr/>
                    <a:lstStyle/>
                    <a:p>
                      <a:r>
                        <a:rPr lang="en-GB" sz="1400" dirty="0"/>
                        <a:t>Woodland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410">
                <a:tc>
                  <a:txBody>
                    <a:bodyPr/>
                    <a:lstStyle/>
                    <a:p>
                      <a:r>
                        <a:rPr lang="en-GB" sz="1400" dirty="0"/>
                        <a:t>Church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410">
                <a:tc>
                  <a:txBody>
                    <a:bodyPr/>
                    <a:lstStyle/>
                    <a:p>
                      <a:r>
                        <a:rPr lang="en-GB" sz="1400" dirty="0"/>
                        <a:t>Tracks (untarmacked roads)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940">
                <a:tc>
                  <a:txBody>
                    <a:bodyPr/>
                    <a:lstStyle/>
                    <a:p>
                      <a:r>
                        <a:rPr lang="en-GB" sz="1400" dirty="0"/>
                        <a:t>Railways (cuttings and embankments)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410">
                <a:tc>
                  <a:txBody>
                    <a:bodyPr/>
                    <a:lstStyle/>
                    <a:p>
                      <a:r>
                        <a:rPr lang="en-GB" sz="1400" dirty="0"/>
                        <a:t>Bridges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251520" y="6165304"/>
            <a:ext cx="8712968" cy="374104"/>
          </a:xfrm>
          <a:prstGeom prst="wedgeRoundRectCallout">
            <a:avLst>
              <a:gd name="adj1" fmla="val -42946"/>
              <a:gd name="adj2" fmla="val 108584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Use the two maps on your table to identify the symbols for each feature above (they aren’t always the same on both types of map !!)</a:t>
            </a:r>
          </a:p>
        </p:txBody>
      </p:sp>
    </p:spTree>
    <p:extLst>
      <p:ext uri="{BB962C8B-B14F-4D97-AF65-F5344CB8AC3E}">
        <p14:creationId xmlns:p14="http://schemas.microsoft.com/office/powerpoint/2010/main" val="84156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1925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spot….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03719"/>
            <a:ext cx="4176464" cy="5760641"/>
          </a:xfrm>
        </p:spPr>
        <p:txBody>
          <a:bodyPr>
            <a:normAutofit/>
          </a:bodyPr>
          <a:lstStyle/>
          <a:p>
            <a:r>
              <a:rPr lang="en-GB" sz="2000" dirty="0"/>
              <a:t>Where is the big hill ?</a:t>
            </a:r>
          </a:p>
          <a:p>
            <a:r>
              <a:rPr lang="en-GB" sz="2000" dirty="0"/>
              <a:t>Where is there a long steep ridge or valley?</a:t>
            </a:r>
          </a:p>
          <a:p>
            <a:r>
              <a:rPr lang="en-GB" sz="2000" dirty="0"/>
              <a:t>How do you know if it’s a ridge of a valley?</a:t>
            </a:r>
          </a:p>
          <a:p>
            <a:r>
              <a:rPr lang="en-GB" sz="2000" dirty="0"/>
              <a:t>Find…</a:t>
            </a:r>
          </a:p>
          <a:p>
            <a:pPr lvl="1"/>
            <a:r>
              <a:rPr lang="en-GB" sz="1600" dirty="0"/>
              <a:t>A pub</a:t>
            </a:r>
          </a:p>
          <a:p>
            <a:pPr lvl="1"/>
            <a:r>
              <a:rPr lang="en-GB" sz="1600" dirty="0"/>
              <a:t>A campsite</a:t>
            </a:r>
          </a:p>
          <a:p>
            <a:pPr lvl="1"/>
            <a:r>
              <a:rPr lang="en-GB" sz="1600" dirty="0"/>
              <a:t>A car park</a:t>
            </a:r>
          </a:p>
          <a:p>
            <a:pPr lvl="1"/>
            <a:r>
              <a:rPr lang="en-GB" sz="1600" dirty="0"/>
              <a:t>An area of woodland</a:t>
            </a:r>
          </a:p>
          <a:p>
            <a:pPr lvl="1"/>
            <a:r>
              <a:rPr lang="en-GB" sz="1600" dirty="0"/>
              <a:t>A </a:t>
            </a:r>
            <a:r>
              <a:rPr lang="en-GB" sz="1600" dirty="0" err="1"/>
              <a:t>phonebox</a:t>
            </a:r>
            <a:endParaRPr lang="en-GB" sz="1600" dirty="0"/>
          </a:p>
          <a:p>
            <a:pPr lvl="1"/>
            <a:r>
              <a:rPr lang="en-GB" sz="1600" dirty="0"/>
              <a:t>A railway</a:t>
            </a:r>
          </a:p>
          <a:p>
            <a:pPr lvl="1"/>
            <a:r>
              <a:rPr lang="en-GB" sz="1600" dirty="0"/>
              <a:t>A cutting </a:t>
            </a:r>
          </a:p>
          <a:p>
            <a:pPr lvl="1"/>
            <a:r>
              <a:rPr lang="en-GB" sz="1600" dirty="0"/>
              <a:t>An embankment </a:t>
            </a:r>
          </a:p>
          <a:p>
            <a:pPr lvl="1"/>
            <a:r>
              <a:rPr lang="en-GB" sz="1600" dirty="0"/>
              <a:t>A bridge</a:t>
            </a:r>
          </a:p>
          <a:p>
            <a:pPr lvl="1"/>
            <a:r>
              <a:rPr lang="en-GB" sz="1600" dirty="0"/>
              <a:t>An A-road</a:t>
            </a:r>
          </a:p>
          <a:p>
            <a:pPr lvl="1"/>
            <a:r>
              <a:rPr lang="en-GB" sz="1600" dirty="0"/>
              <a:t>A stream</a:t>
            </a:r>
          </a:p>
          <a:p>
            <a:pPr lvl="1"/>
            <a:r>
              <a:rPr lang="en-GB" sz="1600" dirty="0"/>
              <a:t>A river</a:t>
            </a:r>
          </a:p>
        </p:txBody>
      </p:sp>
      <p:pic>
        <p:nvPicPr>
          <p:cNvPr id="4" name="Picture 2" descr="C:\Users\User\Pictures\My Scans\2011-09 (Sep)\scan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5" b="38178"/>
          <a:stretch/>
        </p:blipFill>
        <p:spPr bwMode="auto">
          <a:xfrm rot="245667">
            <a:off x="4164234" y="1203982"/>
            <a:ext cx="4506856" cy="53437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 rot="271310">
            <a:off x="3498362" y="578194"/>
            <a:ext cx="5551821" cy="383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Use your copy of this map to identify the features then show us</a:t>
            </a:r>
          </a:p>
        </p:txBody>
      </p:sp>
    </p:spTree>
    <p:extLst>
      <p:ext uri="{BB962C8B-B14F-4D97-AF65-F5344CB8AC3E}">
        <p14:creationId xmlns:p14="http://schemas.microsoft.com/office/powerpoint/2010/main" val="4097349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0945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Contour lines 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00" y="832916"/>
            <a:ext cx="8640960" cy="5760641"/>
          </a:xfrm>
        </p:spPr>
        <p:txBody>
          <a:bodyPr>
            <a:normAutofit/>
          </a:bodyPr>
          <a:lstStyle/>
          <a:p>
            <a:r>
              <a:rPr lang="en-GB" sz="1800" dirty="0"/>
              <a:t>The closer together the steeper it is (up or down) !!</a:t>
            </a:r>
          </a:p>
          <a:p>
            <a:r>
              <a:rPr lang="en-GB" sz="1800" dirty="0"/>
              <a:t>Numbers on contour lines show height above sea level (that’s how you know if its up or down)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652" y="2136496"/>
            <a:ext cx="5648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626"/>
            <a:ext cx="32289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15" y="5756796"/>
            <a:ext cx="1125501" cy="9147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15" y="4408670"/>
            <a:ext cx="1125501" cy="12547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89" y="4405574"/>
            <a:ext cx="2372238" cy="22659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4044269" y="5318945"/>
            <a:ext cx="792088" cy="597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18945"/>
            <a:ext cx="1728942" cy="14385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90" y="4455692"/>
            <a:ext cx="1644204" cy="20059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04" y="3898990"/>
            <a:ext cx="2250956" cy="13217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779" y="5800677"/>
            <a:ext cx="29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0778" y="4851394"/>
            <a:ext cx="29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3776" y="4485824"/>
            <a:ext cx="29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0891" y="3957326"/>
            <a:ext cx="3048011" cy="362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Match them up !</a:t>
            </a:r>
          </a:p>
        </p:txBody>
      </p:sp>
    </p:spTree>
    <p:extLst>
      <p:ext uri="{BB962C8B-B14F-4D97-AF65-F5344CB8AC3E}">
        <p14:creationId xmlns:p14="http://schemas.microsoft.com/office/powerpoint/2010/main" val="11448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 and Distance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052736"/>
            <a:ext cx="3456384" cy="5328592"/>
          </a:xfrm>
        </p:spPr>
        <p:txBody>
          <a:bodyPr>
            <a:normAutofit/>
          </a:bodyPr>
          <a:lstStyle/>
          <a:p>
            <a:r>
              <a:rPr lang="en-GB" sz="2400" dirty="0"/>
              <a:t>A square on both kinds of map is 1km</a:t>
            </a:r>
          </a:p>
          <a:p>
            <a:r>
              <a:rPr lang="en-GB" sz="2400" dirty="0"/>
              <a:t>String is excellent for measuring distance</a:t>
            </a:r>
          </a:p>
          <a:p>
            <a:r>
              <a:rPr lang="en-GB" sz="2400" dirty="0">
                <a:solidFill>
                  <a:srgbClr val="FF0000"/>
                </a:solidFill>
              </a:rPr>
              <a:t>How far is the route shown in red?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Estimate with your fingers on your map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Then use the string to be more accurate</a:t>
            </a:r>
          </a:p>
        </p:txBody>
      </p:sp>
      <p:pic>
        <p:nvPicPr>
          <p:cNvPr id="4" name="Picture 2" descr="C:\Users\User\Pictures\My Scans\2011-09 (Sep)\scan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5" b="38178"/>
          <a:stretch/>
        </p:blipFill>
        <p:spPr bwMode="auto">
          <a:xfrm rot="245667">
            <a:off x="4321447" y="197994"/>
            <a:ext cx="4343224" cy="61586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5813946" y="3070746"/>
            <a:ext cx="2538675" cy="1842448"/>
          </a:xfrm>
          <a:custGeom>
            <a:avLst/>
            <a:gdLst>
              <a:gd name="connsiteX0" fmla="*/ 0 w 2538675"/>
              <a:gd name="connsiteY0" fmla="*/ 1842448 h 1842448"/>
              <a:gd name="connsiteX1" fmla="*/ 177421 w 2538675"/>
              <a:gd name="connsiteY1" fmla="*/ 1787857 h 1842448"/>
              <a:gd name="connsiteX2" fmla="*/ 232012 w 2538675"/>
              <a:gd name="connsiteY2" fmla="*/ 1774209 h 1842448"/>
              <a:gd name="connsiteX3" fmla="*/ 272955 w 2538675"/>
              <a:gd name="connsiteY3" fmla="*/ 1760561 h 1842448"/>
              <a:gd name="connsiteX4" fmla="*/ 532263 w 2538675"/>
              <a:gd name="connsiteY4" fmla="*/ 1733266 h 1842448"/>
              <a:gd name="connsiteX5" fmla="*/ 764275 w 2538675"/>
              <a:gd name="connsiteY5" fmla="*/ 1774209 h 1842448"/>
              <a:gd name="connsiteX6" fmla="*/ 846161 w 2538675"/>
              <a:gd name="connsiteY6" fmla="*/ 1801505 h 1842448"/>
              <a:gd name="connsiteX7" fmla="*/ 887105 w 2538675"/>
              <a:gd name="connsiteY7" fmla="*/ 1815153 h 1842448"/>
              <a:gd name="connsiteX8" fmla="*/ 996287 w 2538675"/>
              <a:gd name="connsiteY8" fmla="*/ 1801505 h 1842448"/>
              <a:gd name="connsiteX9" fmla="*/ 1078173 w 2538675"/>
              <a:gd name="connsiteY9" fmla="*/ 1774209 h 1842448"/>
              <a:gd name="connsiteX10" fmla="*/ 1160060 w 2538675"/>
              <a:gd name="connsiteY10" fmla="*/ 1760561 h 1842448"/>
              <a:gd name="connsiteX11" fmla="*/ 1160060 w 2538675"/>
              <a:gd name="connsiteY11" fmla="*/ 1542197 h 1842448"/>
              <a:gd name="connsiteX12" fmla="*/ 1228299 w 2538675"/>
              <a:gd name="connsiteY12" fmla="*/ 1446663 h 1842448"/>
              <a:gd name="connsiteX13" fmla="*/ 1241947 w 2538675"/>
              <a:gd name="connsiteY13" fmla="*/ 1405720 h 1842448"/>
              <a:gd name="connsiteX14" fmla="*/ 1310185 w 2538675"/>
              <a:gd name="connsiteY14" fmla="*/ 1323833 h 1842448"/>
              <a:gd name="connsiteX15" fmla="*/ 1351129 w 2538675"/>
              <a:gd name="connsiteY15" fmla="*/ 1310185 h 1842448"/>
              <a:gd name="connsiteX16" fmla="*/ 1433015 w 2538675"/>
              <a:gd name="connsiteY16" fmla="*/ 1255594 h 1842448"/>
              <a:gd name="connsiteX17" fmla="*/ 1473958 w 2538675"/>
              <a:gd name="connsiteY17" fmla="*/ 1228299 h 1842448"/>
              <a:gd name="connsiteX18" fmla="*/ 1555845 w 2538675"/>
              <a:gd name="connsiteY18" fmla="*/ 1201003 h 1842448"/>
              <a:gd name="connsiteX19" fmla="*/ 1637732 w 2538675"/>
              <a:gd name="connsiteY19" fmla="*/ 1146412 h 1842448"/>
              <a:gd name="connsiteX20" fmla="*/ 1678675 w 2538675"/>
              <a:gd name="connsiteY20" fmla="*/ 1119117 h 1842448"/>
              <a:gd name="connsiteX21" fmla="*/ 1760561 w 2538675"/>
              <a:gd name="connsiteY21" fmla="*/ 1078173 h 1842448"/>
              <a:gd name="connsiteX22" fmla="*/ 1787857 w 2538675"/>
              <a:gd name="connsiteY22" fmla="*/ 1037230 h 1842448"/>
              <a:gd name="connsiteX23" fmla="*/ 1733266 w 2538675"/>
              <a:gd name="connsiteY23" fmla="*/ 982639 h 1842448"/>
              <a:gd name="connsiteX24" fmla="*/ 1692323 w 2538675"/>
              <a:gd name="connsiteY24" fmla="*/ 955344 h 1842448"/>
              <a:gd name="connsiteX25" fmla="*/ 1610436 w 2538675"/>
              <a:gd name="connsiteY25" fmla="*/ 928048 h 1842448"/>
              <a:gd name="connsiteX26" fmla="*/ 1528550 w 2538675"/>
              <a:gd name="connsiteY26" fmla="*/ 873457 h 1842448"/>
              <a:gd name="connsiteX27" fmla="*/ 1364776 w 2538675"/>
              <a:gd name="connsiteY27" fmla="*/ 846161 h 1842448"/>
              <a:gd name="connsiteX28" fmla="*/ 1323833 w 2538675"/>
              <a:gd name="connsiteY28" fmla="*/ 832514 h 1842448"/>
              <a:gd name="connsiteX29" fmla="*/ 1296538 w 2538675"/>
              <a:gd name="connsiteY29" fmla="*/ 791570 h 1842448"/>
              <a:gd name="connsiteX30" fmla="*/ 1282890 w 2538675"/>
              <a:gd name="connsiteY30" fmla="*/ 750627 h 1842448"/>
              <a:gd name="connsiteX31" fmla="*/ 1241947 w 2538675"/>
              <a:gd name="connsiteY31" fmla="*/ 723332 h 1842448"/>
              <a:gd name="connsiteX32" fmla="*/ 1201003 w 2538675"/>
              <a:gd name="connsiteY32" fmla="*/ 668741 h 1842448"/>
              <a:gd name="connsiteX33" fmla="*/ 1173708 w 2538675"/>
              <a:gd name="connsiteY33" fmla="*/ 627797 h 1842448"/>
              <a:gd name="connsiteX34" fmla="*/ 1091821 w 2538675"/>
              <a:gd name="connsiteY34" fmla="*/ 586854 h 1842448"/>
              <a:gd name="connsiteX35" fmla="*/ 1009935 w 2538675"/>
              <a:gd name="connsiteY35" fmla="*/ 532263 h 1842448"/>
              <a:gd name="connsiteX36" fmla="*/ 996287 w 2538675"/>
              <a:gd name="connsiteY36" fmla="*/ 491320 h 1842448"/>
              <a:gd name="connsiteX37" fmla="*/ 968991 w 2538675"/>
              <a:gd name="connsiteY37" fmla="*/ 450376 h 1842448"/>
              <a:gd name="connsiteX38" fmla="*/ 928048 w 2538675"/>
              <a:gd name="connsiteY38" fmla="*/ 382138 h 1842448"/>
              <a:gd name="connsiteX39" fmla="*/ 873457 w 2538675"/>
              <a:gd name="connsiteY39" fmla="*/ 313899 h 1842448"/>
              <a:gd name="connsiteX40" fmla="*/ 818866 w 2538675"/>
              <a:gd name="connsiteY40" fmla="*/ 232012 h 1842448"/>
              <a:gd name="connsiteX41" fmla="*/ 791570 w 2538675"/>
              <a:gd name="connsiteY41" fmla="*/ 150126 h 1842448"/>
              <a:gd name="connsiteX42" fmla="*/ 832514 w 2538675"/>
              <a:gd name="connsiteY42" fmla="*/ 122830 h 1842448"/>
              <a:gd name="connsiteX43" fmla="*/ 873457 w 2538675"/>
              <a:gd name="connsiteY43" fmla="*/ 109182 h 1842448"/>
              <a:gd name="connsiteX44" fmla="*/ 955344 w 2538675"/>
              <a:gd name="connsiteY44" fmla="*/ 54591 h 1842448"/>
              <a:gd name="connsiteX45" fmla="*/ 996287 w 2538675"/>
              <a:gd name="connsiteY45" fmla="*/ 27296 h 1842448"/>
              <a:gd name="connsiteX46" fmla="*/ 1037230 w 2538675"/>
              <a:gd name="connsiteY46" fmla="*/ 0 h 1842448"/>
              <a:gd name="connsiteX47" fmla="*/ 1173708 w 2538675"/>
              <a:gd name="connsiteY47" fmla="*/ 13648 h 1842448"/>
              <a:gd name="connsiteX48" fmla="*/ 1255594 w 2538675"/>
              <a:gd name="connsiteY48" fmla="*/ 54591 h 1842448"/>
              <a:gd name="connsiteX49" fmla="*/ 1296538 w 2538675"/>
              <a:gd name="connsiteY49" fmla="*/ 68239 h 1842448"/>
              <a:gd name="connsiteX50" fmla="*/ 1378424 w 2538675"/>
              <a:gd name="connsiteY50" fmla="*/ 122830 h 1842448"/>
              <a:gd name="connsiteX51" fmla="*/ 1419367 w 2538675"/>
              <a:gd name="connsiteY51" fmla="*/ 150126 h 1842448"/>
              <a:gd name="connsiteX52" fmla="*/ 1446663 w 2538675"/>
              <a:gd name="connsiteY52" fmla="*/ 191069 h 1842448"/>
              <a:gd name="connsiteX53" fmla="*/ 1624084 w 2538675"/>
              <a:gd name="connsiteY53" fmla="*/ 232012 h 1842448"/>
              <a:gd name="connsiteX54" fmla="*/ 1705970 w 2538675"/>
              <a:gd name="connsiteY54" fmla="*/ 286603 h 1842448"/>
              <a:gd name="connsiteX55" fmla="*/ 1760561 w 2538675"/>
              <a:gd name="connsiteY55" fmla="*/ 368490 h 1842448"/>
              <a:gd name="connsiteX56" fmla="*/ 1801505 w 2538675"/>
              <a:gd name="connsiteY56" fmla="*/ 395785 h 1842448"/>
              <a:gd name="connsiteX57" fmla="*/ 1869744 w 2538675"/>
              <a:gd name="connsiteY57" fmla="*/ 477672 h 1842448"/>
              <a:gd name="connsiteX58" fmla="*/ 1924335 w 2538675"/>
              <a:gd name="connsiteY58" fmla="*/ 409433 h 1842448"/>
              <a:gd name="connsiteX59" fmla="*/ 1937982 w 2538675"/>
              <a:gd name="connsiteY59" fmla="*/ 368490 h 1842448"/>
              <a:gd name="connsiteX60" fmla="*/ 1978926 w 2538675"/>
              <a:gd name="connsiteY60" fmla="*/ 327547 h 1842448"/>
              <a:gd name="connsiteX61" fmla="*/ 2047164 w 2538675"/>
              <a:gd name="connsiteY61" fmla="*/ 259308 h 1842448"/>
              <a:gd name="connsiteX62" fmla="*/ 2060812 w 2538675"/>
              <a:gd name="connsiteY62" fmla="*/ 218364 h 1842448"/>
              <a:gd name="connsiteX63" fmla="*/ 2101755 w 2538675"/>
              <a:gd name="connsiteY63" fmla="*/ 191069 h 1842448"/>
              <a:gd name="connsiteX64" fmla="*/ 2183642 w 2538675"/>
              <a:gd name="connsiteY64" fmla="*/ 136478 h 1842448"/>
              <a:gd name="connsiteX65" fmla="*/ 2210938 w 2538675"/>
              <a:gd name="connsiteY65" fmla="*/ 95535 h 1842448"/>
              <a:gd name="connsiteX66" fmla="*/ 2292824 w 2538675"/>
              <a:gd name="connsiteY66" fmla="*/ 54591 h 1842448"/>
              <a:gd name="connsiteX67" fmla="*/ 2333767 w 2538675"/>
              <a:gd name="connsiteY67" fmla="*/ 218364 h 1842448"/>
              <a:gd name="connsiteX68" fmla="*/ 2347415 w 2538675"/>
              <a:gd name="connsiteY68" fmla="*/ 259308 h 1842448"/>
              <a:gd name="connsiteX69" fmla="*/ 2361063 w 2538675"/>
              <a:gd name="connsiteY69" fmla="*/ 368490 h 1842448"/>
              <a:gd name="connsiteX70" fmla="*/ 2374711 w 2538675"/>
              <a:gd name="connsiteY70" fmla="*/ 409433 h 1842448"/>
              <a:gd name="connsiteX71" fmla="*/ 2415654 w 2538675"/>
              <a:gd name="connsiteY71" fmla="*/ 600502 h 1842448"/>
              <a:gd name="connsiteX72" fmla="*/ 2456597 w 2538675"/>
              <a:gd name="connsiteY72" fmla="*/ 627797 h 1842448"/>
              <a:gd name="connsiteX73" fmla="*/ 2497541 w 2538675"/>
              <a:gd name="connsiteY73" fmla="*/ 750627 h 1842448"/>
              <a:gd name="connsiteX74" fmla="*/ 2511188 w 2538675"/>
              <a:gd name="connsiteY74" fmla="*/ 791570 h 1842448"/>
              <a:gd name="connsiteX75" fmla="*/ 2524836 w 2538675"/>
              <a:gd name="connsiteY75" fmla="*/ 900753 h 1842448"/>
              <a:gd name="connsiteX76" fmla="*/ 2538484 w 2538675"/>
              <a:gd name="connsiteY76" fmla="*/ 968991 h 184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538675" h="1842448">
                <a:moveTo>
                  <a:pt x="0" y="1842448"/>
                </a:moveTo>
                <a:cubicBezTo>
                  <a:pt x="103070" y="1801221"/>
                  <a:pt x="44472" y="1821095"/>
                  <a:pt x="177421" y="1787857"/>
                </a:cubicBezTo>
                <a:cubicBezTo>
                  <a:pt x="195618" y="1783308"/>
                  <a:pt x="214218" y="1780141"/>
                  <a:pt x="232012" y="1774209"/>
                </a:cubicBezTo>
                <a:cubicBezTo>
                  <a:pt x="245660" y="1769660"/>
                  <a:pt x="258701" y="1762505"/>
                  <a:pt x="272955" y="1760561"/>
                </a:cubicBezTo>
                <a:cubicBezTo>
                  <a:pt x="359072" y="1748818"/>
                  <a:pt x="532263" y="1733266"/>
                  <a:pt x="532263" y="1733266"/>
                </a:cubicBezTo>
                <a:cubicBezTo>
                  <a:pt x="711037" y="1749518"/>
                  <a:pt x="634721" y="1731025"/>
                  <a:pt x="764275" y="1774209"/>
                </a:cubicBezTo>
                <a:lnTo>
                  <a:pt x="846161" y="1801505"/>
                </a:lnTo>
                <a:lnTo>
                  <a:pt x="887105" y="1815153"/>
                </a:lnTo>
                <a:cubicBezTo>
                  <a:pt x="923499" y="1810604"/>
                  <a:pt x="960424" y="1809190"/>
                  <a:pt x="996287" y="1801505"/>
                </a:cubicBezTo>
                <a:cubicBezTo>
                  <a:pt x="1024420" y="1795476"/>
                  <a:pt x="1049793" y="1778939"/>
                  <a:pt x="1078173" y="1774209"/>
                </a:cubicBezTo>
                <a:lnTo>
                  <a:pt x="1160060" y="1760561"/>
                </a:lnTo>
                <a:cubicBezTo>
                  <a:pt x="1130210" y="1671013"/>
                  <a:pt x="1134772" y="1702353"/>
                  <a:pt x="1160060" y="1542197"/>
                </a:cubicBezTo>
                <a:cubicBezTo>
                  <a:pt x="1174213" y="1452560"/>
                  <a:pt x="1168906" y="1466461"/>
                  <a:pt x="1228299" y="1446663"/>
                </a:cubicBezTo>
                <a:cubicBezTo>
                  <a:pt x="1232848" y="1433015"/>
                  <a:pt x="1235513" y="1418587"/>
                  <a:pt x="1241947" y="1405720"/>
                </a:cubicBezTo>
                <a:cubicBezTo>
                  <a:pt x="1254536" y="1380542"/>
                  <a:pt x="1287545" y="1338926"/>
                  <a:pt x="1310185" y="1323833"/>
                </a:cubicBezTo>
                <a:cubicBezTo>
                  <a:pt x="1322155" y="1315853"/>
                  <a:pt x="1338553" y="1317172"/>
                  <a:pt x="1351129" y="1310185"/>
                </a:cubicBezTo>
                <a:cubicBezTo>
                  <a:pt x="1379806" y="1294253"/>
                  <a:pt x="1405720" y="1273791"/>
                  <a:pt x="1433015" y="1255594"/>
                </a:cubicBezTo>
                <a:cubicBezTo>
                  <a:pt x="1446663" y="1246496"/>
                  <a:pt x="1458397" y="1233486"/>
                  <a:pt x="1473958" y="1228299"/>
                </a:cubicBezTo>
                <a:cubicBezTo>
                  <a:pt x="1501254" y="1219200"/>
                  <a:pt x="1531905" y="1216963"/>
                  <a:pt x="1555845" y="1201003"/>
                </a:cubicBezTo>
                <a:lnTo>
                  <a:pt x="1637732" y="1146412"/>
                </a:lnTo>
                <a:cubicBezTo>
                  <a:pt x="1651380" y="1137314"/>
                  <a:pt x="1663114" y="1124304"/>
                  <a:pt x="1678675" y="1119117"/>
                </a:cubicBezTo>
                <a:cubicBezTo>
                  <a:pt x="1735179" y="1100282"/>
                  <a:pt x="1707648" y="1113449"/>
                  <a:pt x="1760561" y="1078173"/>
                </a:cubicBezTo>
                <a:cubicBezTo>
                  <a:pt x="1769660" y="1064525"/>
                  <a:pt x="1785160" y="1053409"/>
                  <a:pt x="1787857" y="1037230"/>
                </a:cubicBezTo>
                <a:cubicBezTo>
                  <a:pt x="1796256" y="986839"/>
                  <a:pt x="1761261" y="996636"/>
                  <a:pt x="1733266" y="982639"/>
                </a:cubicBezTo>
                <a:cubicBezTo>
                  <a:pt x="1718595" y="975304"/>
                  <a:pt x="1707312" y="962006"/>
                  <a:pt x="1692323" y="955344"/>
                </a:cubicBezTo>
                <a:cubicBezTo>
                  <a:pt x="1666031" y="943659"/>
                  <a:pt x="1634376" y="944008"/>
                  <a:pt x="1610436" y="928048"/>
                </a:cubicBezTo>
                <a:cubicBezTo>
                  <a:pt x="1583141" y="909851"/>
                  <a:pt x="1561025" y="878096"/>
                  <a:pt x="1528550" y="873457"/>
                </a:cubicBezTo>
                <a:cubicBezTo>
                  <a:pt x="1474620" y="865753"/>
                  <a:pt x="1417998" y="859466"/>
                  <a:pt x="1364776" y="846161"/>
                </a:cubicBezTo>
                <a:cubicBezTo>
                  <a:pt x="1350820" y="842672"/>
                  <a:pt x="1337481" y="837063"/>
                  <a:pt x="1323833" y="832514"/>
                </a:cubicBezTo>
                <a:cubicBezTo>
                  <a:pt x="1314735" y="818866"/>
                  <a:pt x="1303873" y="806241"/>
                  <a:pt x="1296538" y="791570"/>
                </a:cubicBezTo>
                <a:cubicBezTo>
                  <a:pt x="1290104" y="778703"/>
                  <a:pt x="1291877" y="761860"/>
                  <a:pt x="1282890" y="750627"/>
                </a:cubicBezTo>
                <a:cubicBezTo>
                  <a:pt x="1272643" y="737819"/>
                  <a:pt x="1253545" y="734930"/>
                  <a:pt x="1241947" y="723332"/>
                </a:cubicBezTo>
                <a:cubicBezTo>
                  <a:pt x="1225863" y="707248"/>
                  <a:pt x="1214224" y="687251"/>
                  <a:pt x="1201003" y="668741"/>
                </a:cubicBezTo>
                <a:cubicBezTo>
                  <a:pt x="1191469" y="655394"/>
                  <a:pt x="1185306" y="639395"/>
                  <a:pt x="1173708" y="627797"/>
                </a:cubicBezTo>
                <a:cubicBezTo>
                  <a:pt x="1147253" y="601342"/>
                  <a:pt x="1125119" y="597954"/>
                  <a:pt x="1091821" y="586854"/>
                </a:cubicBezTo>
                <a:cubicBezTo>
                  <a:pt x="1005682" y="457644"/>
                  <a:pt x="1135832" y="632980"/>
                  <a:pt x="1009935" y="532263"/>
                </a:cubicBezTo>
                <a:cubicBezTo>
                  <a:pt x="998701" y="523276"/>
                  <a:pt x="1002721" y="504187"/>
                  <a:pt x="996287" y="491320"/>
                </a:cubicBezTo>
                <a:cubicBezTo>
                  <a:pt x="988951" y="476649"/>
                  <a:pt x="977685" y="464286"/>
                  <a:pt x="968991" y="450376"/>
                </a:cubicBezTo>
                <a:cubicBezTo>
                  <a:pt x="954932" y="427882"/>
                  <a:pt x="939911" y="405864"/>
                  <a:pt x="928048" y="382138"/>
                </a:cubicBezTo>
                <a:cubicBezTo>
                  <a:pt x="895087" y="316216"/>
                  <a:pt x="942476" y="359911"/>
                  <a:pt x="873457" y="313899"/>
                </a:cubicBezTo>
                <a:cubicBezTo>
                  <a:pt x="855260" y="286603"/>
                  <a:pt x="829240" y="263134"/>
                  <a:pt x="818866" y="232012"/>
                </a:cubicBezTo>
                <a:lnTo>
                  <a:pt x="791570" y="150126"/>
                </a:lnTo>
                <a:cubicBezTo>
                  <a:pt x="805218" y="141027"/>
                  <a:pt x="817843" y="130166"/>
                  <a:pt x="832514" y="122830"/>
                </a:cubicBezTo>
                <a:cubicBezTo>
                  <a:pt x="845381" y="116396"/>
                  <a:pt x="860881" y="116168"/>
                  <a:pt x="873457" y="109182"/>
                </a:cubicBezTo>
                <a:cubicBezTo>
                  <a:pt x="902134" y="93250"/>
                  <a:pt x="928048" y="72788"/>
                  <a:pt x="955344" y="54591"/>
                </a:cubicBezTo>
                <a:lnTo>
                  <a:pt x="996287" y="27296"/>
                </a:lnTo>
                <a:lnTo>
                  <a:pt x="1037230" y="0"/>
                </a:lnTo>
                <a:cubicBezTo>
                  <a:pt x="1082723" y="4549"/>
                  <a:pt x="1128520" y="6696"/>
                  <a:pt x="1173708" y="13648"/>
                </a:cubicBezTo>
                <a:cubicBezTo>
                  <a:pt x="1223257" y="21271"/>
                  <a:pt x="1210611" y="32100"/>
                  <a:pt x="1255594" y="54591"/>
                </a:cubicBezTo>
                <a:cubicBezTo>
                  <a:pt x="1268461" y="61025"/>
                  <a:pt x="1282890" y="63690"/>
                  <a:pt x="1296538" y="68239"/>
                </a:cubicBezTo>
                <a:lnTo>
                  <a:pt x="1378424" y="122830"/>
                </a:lnTo>
                <a:lnTo>
                  <a:pt x="1419367" y="150126"/>
                </a:lnTo>
                <a:cubicBezTo>
                  <a:pt x="1428466" y="163774"/>
                  <a:pt x="1432754" y="182376"/>
                  <a:pt x="1446663" y="191069"/>
                </a:cubicBezTo>
                <a:cubicBezTo>
                  <a:pt x="1491068" y="218822"/>
                  <a:pt x="1576092" y="225156"/>
                  <a:pt x="1624084" y="232012"/>
                </a:cubicBezTo>
                <a:cubicBezTo>
                  <a:pt x="1651379" y="250209"/>
                  <a:pt x="1695596" y="255481"/>
                  <a:pt x="1705970" y="286603"/>
                </a:cubicBezTo>
                <a:cubicBezTo>
                  <a:pt x="1722790" y="337064"/>
                  <a:pt x="1713378" y="329171"/>
                  <a:pt x="1760561" y="368490"/>
                </a:cubicBezTo>
                <a:cubicBezTo>
                  <a:pt x="1773162" y="378991"/>
                  <a:pt x="1788904" y="385284"/>
                  <a:pt x="1801505" y="395785"/>
                </a:cubicBezTo>
                <a:cubicBezTo>
                  <a:pt x="1840908" y="428621"/>
                  <a:pt x="1842907" y="437417"/>
                  <a:pt x="1869744" y="477672"/>
                </a:cubicBezTo>
                <a:cubicBezTo>
                  <a:pt x="1904046" y="374762"/>
                  <a:pt x="1853785" y="497621"/>
                  <a:pt x="1924335" y="409433"/>
                </a:cubicBezTo>
                <a:cubicBezTo>
                  <a:pt x="1933322" y="398200"/>
                  <a:pt x="1930002" y="380460"/>
                  <a:pt x="1937982" y="368490"/>
                </a:cubicBezTo>
                <a:cubicBezTo>
                  <a:pt x="1948688" y="352431"/>
                  <a:pt x="1966570" y="342374"/>
                  <a:pt x="1978926" y="327547"/>
                </a:cubicBezTo>
                <a:cubicBezTo>
                  <a:pt x="2035793" y="259306"/>
                  <a:pt x="1972099" y="309351"/>
                  <a:pt x="2047164" y="259308"/>
                </a:cubicBezTo>
                <a:cubicBezTo>
                  <a:pt x="2051713" y="245660"/>
                  <a:pt x="2051825" y="229598"/>
                  <a:pt x="2060812" y="218364"/>
                </a:cubicBezTo>
                <a:cubicBezTo>
                  <a:pt x="2071058" y="205556"/>
                  <a:pt x="2089154" y="201569"/>
                  <a:pt x="2101755" y="191069"/>
                </a:cubicBezTo>
                <a:cubicBezTo>
                  <a:pt x="2169910" y="134274"/>
                  <a:pt x="2111689" y="160463"/>
                  <a:pt x="2183642" y="136478"/>
                </a:cubicBezTo>
                <a:cubicBezTo>
                  <a:pt x="2192741" y="122830"/>
                  <a:pt x="2199340" y="107133"/>
                  <a:pt x="2210938" y="95535"/>
                </a:cubicBezTo>
                <a:cubicBezTo>
                  <a:pt x="2237395" y="69078"/>
                  <a:pt x="2259523" y="65692"/>
                  <a:pt x="2292824" y="54591"/>
                </a:cubicBezTo>
                <a:cubicBezTo>
                  <a:pt x="2311202" y="164857"/>
                  <a:pt x="2297722" y="110227"/>
                  <a:pt x="2333767" y="218364"/>
                </a:cubicBezTo>
                <a:lnTo>
                  <a:pt x="2347415" y="259308"/>
                </a:lnTo>
                <a:cubicBezTo>
                  <a:pt x="2351964" y="295702"/>
                  <a:pt x="2354502" y="332404"/>
                  <a:pt x="2361063" y="368490"/>
                </a:cubicBezTo>
                <a:cubicBezTo>
                  <a:pt x="2363636" y="382644"/>
                  <a:pt x="2372138" y="395279"/>
                  <a:pt x="2374711" y="409433"/>
                </a:cubicBezTo>
                <a:cubicBezTo>
                  <a:pt x="2376898" y="421459"/>
                  <a:pt x="2388549" y="582432"/>
                  <a:pt x="2415654" y="600502"/>
                </a:cubicBezTo>
                <a:lnTo>
                  <a:pt x="2456597" y="627797"/>
                </a:lnTo>
                <a:lnTo>
                  <a:pt x="2497541" y="750627"/>
                </a:lnTo>
                <a:lnTo>
                  <a:pt x="2511188" y="791570"/>
                </a:lnTo>
                <a:cubicBezTo>
                  <a:pt x="2515737" y="827964"/>
                  <a:pt x="2518275" y="864667"/>
                  <a:pt x="2524836" y="900753"/>
                </a:cubicBezTo>
                <a:cubicBezTo>
                  <a:pt x="2541361" y="991640"/>
                  <a:pt x="2538484" y="901182"/>
                  <a:pt x="2538484" y="96899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8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en-GB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 References and 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01" y="829362"/>
            <a:ext cx="4480608" cy="5040560"/>
          </a:xfrm>
        </p:spPr>
        <p:txBody>
          <a:bodyPr>
            <a:normAutofit/>
          </a:bodyPr>
          <a:lstStyle/>
          <a:p>
            <a:r>
              <a:rPr lang="en-GB" sz="1600" dirty="0" err="1"/>
              <a:t>Eastings</a:t>
            </a:r>
            <a:r>
              <a:rPr lang="en-GB" sz="1600" dirty="0"/>
              <a:t> and Northings </a:t>
            </a:r>
          </a:p>
          <a:p>
            <a:r>
              <a:rPr lang="en-GB" sz="1600" dirty="0"/>
              <a:t>(E comes before N) </a:t>
            </a:r>
            <a:r>
              <a:rPr lang="en-GB" sz="1600" i="1" dirty="0">
                <a:solidFill>
                  <a:srgbClr val="FF0000"/>
                </a:solidFill>
              </a:rPr>
              <a:t>“Along the corridor and up the stairs”</a:t>
            </a:r>
          </a:p>
          <a:p>
            <a:r>
              <a:rPr lang="en-GB" sz="1600" dirty="0"/>
              <a:t>You must give </a:t>
            </a:r>
            <a:r>
              <a:rPr lang="en-GB" sz="1600" b="1" dirty="0"/>
              <a:t>SIX FIGURE </a:t>
            </a:r>
            <a:r>
              <a:rPr lang="en-GB" sz="1600" dirty="0"/>
              <a:t>references for checkpoints and know where you are by grid reference at all times !! (Compass roamers can help you)</a:t>
            </a:r>
          </a:p>
        </p:txBody>
      </p:sp>
      <p:pic>
        <p:nvPicPr>
          <p:cNvPr id="4" name="Picture 2" descr="C:\Users\User\Pictures\My Scans\2011-09 (Sep)\scan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6" t="48286" r="35952" b="4165"/>
          <a:stretch/>
        </p:blipFill>
        <p:spPr bwMode="auto">
          <a:xfrm>
            <a:off x="4732067" y="404664"/>
            <a:ext cx="419642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24328" y="136748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3104" y="1552146"/>
            <a:ext cx="32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219820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52840" y="3029450"/>
            <a:ext cx="55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363E8A-5B19-4DEE-A093-4C01F22623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34093" r="50000" b="26189"/>
          <a:stretch/>
        </p:blipFill>
        <p:spPr>
          <a:xfrm>
            <a:off x="262010" y="2780928"/>
            <a:ext cx="4237982" cy="38765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5A0BE9-6120-4D36-B58A-4C6DC737FC6E}"/>
              </a:ext>
            </a:extLst>
          </p:cNvPr>
          <p:cNvSpPr txBox="1"/>
          <p:nvPr/>
        </p:nvSpPr>
        <p:spPr>
          <a:xfrm>
            <a:off x="2186183" y="422108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625333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E1DB52A-484E-458A-99B7-B7F5980170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00" t="26058" r="41814" b="33193"/>
          <a:stretch/>
        </p:blipFill>
        <p:spPr>
          <a:xfrm>
            <a:off x="4704109" y="3963392"/>
            <a:ext cx="3324275" cy="28117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689EB30-3F96-41E5-B423-E20A98108EA4}"/>
              </a:ext>
            </a:extLst>
          </p:cNvPr>
          <p:cNvSpPr txBox="1"/>
          <p:nvPr/>
        </p:nvSpPr>
        <p:spPr>
          <a:xfrm>
            <a:off x="8053209" y="4221088"/>
            <a:ext cx="900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Lay these scales on your map</a:t>
            </a:r>
          </a:p>
        </p:txBody>
      </p:sp>
    </p:spTree>
    <p:extLst>
      <p:ext uri="{BB962C8B-B14F-4D97-AF65-F5344CB8AC3E}">
        <p14:creationId xmlns:p14="http://schemas.microsoft.com/office/powerpoint/2010/main" val="222891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2228</Words>
  <Application>Microsoft Office PowerPoint</Application>
  <PresentationFormat>On-screen Show (4:3)</PresentationFormat>
  <Paragraphs>471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Our Code of Conduct</vt:lpstr>
      <vt:lpstr>There are 20 conditions for expeditions that DofE says you have to do…here are the ones you can control (we sort out the rest!)</vt:lpstr>
      <vt:lpstr>Navigation and Map Skills </vt:lpstr>
      <vt:lpstr>There are TWO types of map you will use</vt:lpstr>
      <vt:lpstr>Features on OS Maps you need to know </vt:lpstr>
      <vt:lpstr>Can you spot…. </vt:lpstr>
      <vt:lpstr>Contour lines ! </vt:lpstr>
      <vt:lpstr>Scale and Distance </vt:lpstr>
      <vt:lpstr>Grid References and Direction</vt:lpstr>
      <vt:lpstr>PowerPoint Presentation</vt:lpstr>
      <vt:lpstr>Using a compass !</vt:lpstr>
      <vt:lpstr>PowerPoint Presentation</vt:lpstr>
      <vt:lpstr>Route Planning and Route cards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Grid Reference and Direction check</vt:lpstr>
      <vt:lpstr>Features and Distance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Navigation and Map Skills </dc:title>
  <dc:creator>User</dc:creator>
  <cp:lastModifiedBy>Paul Withey</cp:lastModifiedBy>
  <cp:revision>69</cp:revision>
  <cp:lastPrinted>2014-06-17T12:40:09Z</cp:lastPrinted>
  <dcterms:created xsi:type="dcterms:W3CDTF">2012-03-02T18:02:12Z</dcterms:created>
  <dcterms:modified xsi:type="dcterms:W3CDTF">2018-03-16T20:18:49Z</dcterms:modified>
</cp:coreProperties>
</file>