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6" r:id="rId4"/>
    <p:sldId id="259" r:id="rId5"/>
    <p:sldId id="280" r:id="rId6"/>
    <p:sldId id="281" r:id="rId7"/>
    <p:sldId id="260" r:id="rId8"/>
    <p:sldId id="261" r:id="rId9"/>
    <p:sldId id="279" r:id="rId10"/>
    <p:sldId id="278" r:id="rId11"/>
    <p:sldId id="265" r:id="rId12"/>
    <p:sldId id="267" r:id="rId13"/>
    <p:sldId id="268" r:id="rId14"/>
    <p:sldId id="274" r:id="rId15"/>
    <p:sldId id="284" r:id="rId16"/>
    <p:sldId id="282" r:id="rId17"/>
    <p:sldId id="283"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48"/>
      </p:cViewPr>
      <p:guideLst>
        <p:guide orient="horz" pos="2160"/>
        <p:guide pos="2880"/>
      </p:guideLst>
    </p:cSldViewPr>
  </p:slideViewPr>
  <p:notesTextViewPr>
    <p:cViewPr>
      <p:scale>
        <a:sx n="1" d="1"/>
        <a:sy n="1" d="1"/>
      </p:scale>
      <p:origin x="0" y="0"/>
    </p:cViewPr>
  </p:notesTextViewPr>
  <p:sorterViewPr>
    <p:cViewPr>
      <p:scale>
        <a:sx n="100" d="100"/>
        <a:sy n="100" d="100"/>
      </p:scale>
      <p:origin x="0" y="-23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A1ABCB3-AE94-4469-BAEE-EF82E4E90ED1}" type="datetimeFigureOut">
              <a:rPr lang="en-GB" smtClean="0"/>
              <a:t>13/03/2018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2E2FC-6575-42B4-A4D2-DFCC70821A47}" type="slidenum">
              <a:rPr lang="en-GB" smtClean="0"/>
              <a:t>‹#›</a:t>
            </a:fld>
            <a:endParaRPr lang="en-GB"/>
          </a:p>
        </p:txBody>
      </p:sp>
    </p:spTree>
    <p:extLst>
      <p:ext uri="{BB962C8B-B14F-4D97-AF65-F5344CB8AC3E}">
        <p14:creationId xmlns:p14="http://schemas.microsoft.com/office/powerpoint/2010/main" val="180774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1ABCB3-AE94-4469-BAEE-EF82E4E90ED1}" type="datetimeFigureOut">
              <a:rPr lang="en-GB" smtClean="0"/>
              <a:t>13/03/2018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2E2FC-6575-42B4-A4D2-DFCC70821A47}" type="slidenum">
              <a:rPr lang="en-GB" smtClean="0"/>
              <a:t>‹#›</a:t>
            </a:fld>
            <a:endParaRPr lang="en-GB"/>
          </a:p>
        </p:txBody>
      </p:sp>
    </p:spTree>
    <p:extLst>
      <p:ext uri="{BB962C8B-B14F-4D97-AF65-F5344CB8AC3E}">
        <p14:creationId xmlns:p14="http://schemas.microsoft.com/office/powerpoint/2010/main" val="4072471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1ABCB3-AE94-4469-BAEE-EF82E4E90ED1}" type="datetimeFigureOut">
              <a:rPr lang="en-GB" smtClean="0"/>
              <a:t>13/03/2018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2E2FC-6575-42B4-A4D2-DFCC70821A47}" type="slidenum">
              <a:rPr lang="en-GB" smtClean="0"/>
              <a:t>‹#›</a:t>
            </a:fld>
            <a:endParaRPr lang="en-GB"/>
          </a:p>
        </p:txBody>
      </p:sp>
    </p:spTree>
    <p:extLst>
      <p:ext uri="{BB962C8B-B14F-4D97-AF65-F5344CB8AC3E}">
        <p14:creationId xmlns:p14="http://schemas.microsoft.com/office/powerpoint/2010/main" val="337841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1ABCB3-AE94-4469-BAEE-EF82E4E90ED1}" type="datetimeFigureOut">
              <a:rPr lang="en-GB" smtClean="0"/>
              <a:t>13/03/2018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2E2FC-6575-42B4-A4D2-DFCC70821A47}" type="slidenum">
              <a:rPr lang="en-GB" smtClean="0"/>
              <a:t>‹#›</a:t>
            </a:fld>
            <a:endParaRPr lang="en-GB"/>
          </a:p>
        </p:txBody>
      </p:sp>
    </p:spTree>
    <p:extLst>
      <p:ext uri="{BB962C8B-B14F-4D97-AF65-F5344CB8AC3E}">
        <p14:creationId xmlns:p14="http://schemas.microsoft.com/office/powerpoint/2010/main" val="4100388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1ABCB3-AE94-4469-BAEE-EF82E4E90ED1}" type="datetimeFigureOut">
              <a:rPr lang="en-GB" smtClean="0"/>
              <a:t>13/03/2018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E2E2FC-6575-42B4-A4D2-DFCC70821A47}" type="slidenum">
              <a:rPr lang="en-GB" smtClean="0"/>
              <a:t>‹#›</a:t>
            </a:fld>
            <a:endParaRPr lang="en-GB"/>
          </a:p>
        </p:txBody>
      </p:sp>
    </p:spTree>
    <p:extLst>
      <p:ext uri="{BB962C8B-B14F-4D97-AF65-F5344CB8AC3E}">
        <p14:creationId xmlns:p14="http://schemas.microsoft.com/office/powerpoint/2010/main" val="261099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A1ABCB3-AE94-4469-BAEE-EF82E4E90ED1}" type="datetimeFigureOut">
              <a:rPr lang="en-GB" smtClean="0"/>
              <a:t>13/03/2018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E2E2FC-6575-42B4-A4D2-DFCC70821A47}" type="slidenum">
              <a:rPr lang="en-GB" smtClean="0"/>
              <a:t>‹#›</a:t>
            </a:fld>
            <a:endParaRPr lang="en-GB"/>
          </a:p>
        </p:txBody>
      </p:sp>
    </p:spTree>
    <p:extLst>
      <p:ext uri="{BB962C8B-B14F-4D97-AF65-F5344CB8AC3E}">
        <p14:creationId xmlns:p14="http://schemas.microsoft.com/office/powerpoint/2010/main" val="340429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A1ABCB3-AE94-4469-BAEE-EF82E4E90ED1}" type="datetimeFigureOut">
              <a:rPr lang="en-GB" smtClean="0"/>
              <a:t>13/03/2018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E2E2FC-6575-42B4-A4D2-DFCC70821A47}" type="slidenum">
              <a:rPr lang="en-GB" smtClean="0"/>
              <a:t>‹#›</a:t>
            </a:fld>
            <a:endParaRPr lang="en-GB"/>
          </a:p>
        </p:txBody>
      </p:sp>
    </p:spTree>
    <p:extLst>
      <p:ext uri="{BB962C8B-B14F-4D97-AF65-F5344CB8AC3E}">
        <p14:creationId xmlns:p14="http://schemas.microsoft.com/office/powerpoint/2010/main" val="239973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A1ABCB3-AE94-4469-BAEE-EF82E4E90ED1}" type="datetimeFigureOut">
              <a:rPr lang="en-GB" smtClean="0"/>
              <a:t>13/03/2018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E2E2FC-6575-42B4-A4D2-DFCC70821A47}" type="slidenum">
              <a:rPr lang="en-GB" smtClean="0"/>
              <a:t>‹#›</a:t>
            </a:fld>
            <a:endParaRPr lang="en-GB"/>
          </a:p>
        </p:txBody>
      </p:sp>
    </p:spTree>
    <p:extLst>
      <p:ext uri="{BB962C8B-B14F-4D97-AF65-F5344CB8AC3E}">
        <p14:creationId xmlns:p14="http://schemas.microsoft.com/office/powerpoint/2010/main" val="40905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ABCB3-AE94-4469-BAEE-EF82E4E90ED1}" type="datetimeFigureOut">
              <a:rPr lang="en-GB" smtClean="0"/>
              <a:t>13/03/2018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E2E2FC-6575-42B4-A4D2-DFCC70821A47}" type="slidenum">
              <a:rPr lang="en-GB" smtClean="0"/>
              <a:t>‹#›</a:t>
            </a:fld>
            <a:endParaRPr lang="en-GB"/>
          </a:p>
        </p:txBody>
      </p:sp>
    </p:spTree>
    <p:extLst>
      <p:ext uri="{BB962C8B-B14F-4D97-AF65-F5344CB8AC3E}">
        <p14:creationId xmlns:p14="http://schemas.microsoft.com/office/powerpoint/2010/main" val="139261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1ABCB3-AE94-4469-BAEE-EF82E4E90ED1}" type="datetimeFigureOut">
              <a:rPr lang="en-GB" smtClean="0"/>
              <a:t>13/03/2018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E2E2FC-6575-42B4-A4D2-DFCC70821A47}" type="slidenum">
              <a:rPr lang="en-GB" smtClean="0"/>
              <a:t>‹#›</a:t>
            </a:fld>
            <a:endParaRPr lang="en-GB"/>
          </a:p>
        </p:txBody>
      </p:sp>
    </p:spTree>
    <p:extLst>
      <p:ext uri="{BB962C8B-B14F-4D97-AF65-F5344CB8AC3E}">
        <p14:creationId xmlns:p14="http://schemas.microsoft.com/office/powerpoint/2010/main" val="1990741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1ABCB3-AE94-4469-BAEE-EF82E4E90ED1}" type="datetimeFigureOut">
              <a:rPr lang="en-GB" smtClean="0"/>
              <a:t>13/03/2018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E2E2FC-6575-42B4-A4D2-DFCC70821A47}" type="slidenum">
              <a:rPr lang="en-GB" smtClean="0"/>
              <a:t>‹#›</a:t>
            </a:fld>
            <a:endParaRPr lang="en-GB"/>
          </a:p>
        </p:txBody>
      </p:sp>
    </p:spTree>
    <p:extLst>
      <p:ext uri="{BB962C8B-B14F-4D97-AF65-F5344CB8AC3E}">
        <p14:creationId xmlns:p14="http://schemas.microsoft.com/office/powerpoint/2010/main" val="4271717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ABCB3-AE94-4469-BAEE-EF82E4E90ED1}" type="datetimeFigureOut">
              <a:rPr lang="en-GB" smtClean="0"/>
              <a:t>13/03/2018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2E2FC-6575-42B4-A4D2-DFCC70821A47}" type="slidenum">
              <a:rPr lang="en-GB" smtClean="0"/>
              <a:t>‹#›</a:t>
            </a:fld>
            <a:endParaRPr lang="en-GB"/>
          </a:p>
        </p:txBody>
      </p:sp>
    </p:spTree>
    <p:extLst>
      <p:ext uri="{BB962C8B-B14F-4D97-AF65-F5344CB8AC3E}">
        <p14:creationId xmlns:p14="http://schemas.microsoft.com/office/powerpoint/2010/main" val="1152019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dofeshopping.org/dofe-expedition-kit-lis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gi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blacks.co.uk/" TargetMode="External"/><Relationship Id="rId4" Type="http://schemas.openxmlformats.org/officeDocument/2006/relationships/image" Target="../media/image7.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7824" y="985346"/>
            <a:ext cx="5688632" cy="1118092"/>
          </a:xfrm>
          <a:solidFill>
            <a:schemeClr val="accent1">
              <a:lumMod val="20000"/>
              <a:lumOff val="80000"/>
            </a:schemeClr>
          </a:solidFill>
          <a:ln>
            <a:solidFill>
              <a:schemeClr val="tx1"/>
            </a:solidFill>
          </a:ln>
        </p:spPr>
        <p:txBody>
          <a:bodyPr>
            <a:normAutofit fontScale="90000"/>
          </a:bodyPr>
          <a:lstStyle/>
          <a:p>
            <a:r>
              <a:rPr lang="en-GB" sz="4000" b="1" dirty="0">
                <a:effectLst>
                  <a:outerShdw blurRad="38100" dist="38100" dir="2700000" algn="tl">
                    <a:srgbClr val="000000">
                      <a:alpha val="43137"/>
                    </a:srgbClr>
                  </a:outerShdw>
                </a:effectLst>
              </a:rPr>
              <a:t>Campcraft – Packing, Kit, Cooking &amp; Food </a:t>
            </a:r>
          </a:p>
        </p:txBody>
      </p:sp>
      <p:sp>
        <p:nvSpPr>
          <p:cNvPr id="3" name="Subtitle 2"/>
          <p:cNvSpPr>
            <a:spLocks noGrp="1"/>
          </p:cNvSpPr>
          <p:nvPr>
            <p:ph type="subTitle" idx="1"/>
          </p:nvPr>
        </p:nvSpPr>
        <p:spPr>
          <a:xfrm rot="21184627">
            <a:off x="468460" y="3137374"/>
            <a:ext cx="4284150" cy="3217263"/>
          </a:xfrm>
          <a:ln>
            <a:solidFill>
              <a:schemeClr val="tx1"/>
            </a:solidFill>
          </a:ln>
        </p:spPr>
        <p:txBody>
          <a:bodyPr>
            <a:noAutofit/>
          </a:bodyPr>
          <a:lstStyle/>
          <a:p>
            <a:pPr algn="l"/>
            <a:r>
              <a:rPr lang="en-GB" sz="2000" b="1" u="sng" dirty="0">
                <a:solidFill>
                  <a:schemeClr val="tx1"/>
                </a:solidFill>
              </a:rPr>
              <a:t>Kit and Camping</a:t>
            </a:r>
          </a:p>
          <a:p>
            <a:pPr marL="285750" indent="-285750" algn="l">
              <a:buFont typeface="Arial" pitchFamily="34" charset="0"/>
              <a:buChar char="•"/>
            </a:pPr>
            <a:r>
              <a:rPr lang="en-GB" sz="2000" dirty="0">
                <a:solidFill>
                  <a:schemeClr val="tx1"/>
                </a:solidFill>
              </a:rPr>
              <a:t>Choosing suitable clothing, footwear and equipment.</a:t>
            </a:r>
          </a:p>
          <a:p>
            <a:pPr marL="285750" indent="-285750" algn="l">
              <a:buFont typeface="Arial" pitchFamily="34" charset="0"/>
              <a:buChar char="•"/>
            </a:pPr>
            <a:r>
              <a:rPr lang="en-GB" sz="2000" dirty="0">
                <a:solidFill>
                  <a:schemeClr val="tx1"/>
                </a:solidFill>
              </a:rPr>
              <a:t>How to pack a rucksack</a:t>
            </a:r>
          </a:p>
          <a:p>
            <a:pPr marL="285750" indent="-285750" algn="l">
              <a:buFont typeface="Arial" pitchFamily="34" charset="0"/>
              <a:buChar char="•"/>
            </a:pPr>
            <a:r>
              <a:rPr lang="en-GB" sz="2000" dirty="0">
                <a:solidFill>
                  <a:schemeClr val="tx1"/>
                </a:solidFill>
              </a:rPr>
              <a:t>Considerate camping</a:t>
            </a:r>
          </a:p>
          <a:p>
            <a:pPr marL="285750" indent="-285750" algn="l">
              <a:buFont typeface="Arial" pitchFamily="34" charset="0"/>
              <a:buChar char="•"/>
            </a:pPr>
            <a:r>
              <a:rPr lang="en-GB" sz="2000" dirty="0">
                <a:solidFill>
                  <a:schemeClr val="tx1"/>
                </a:solidFill>
              </a:rPr>
              <a:t>Choosing suitable food and stoves.</a:t>
            </a:r>
          </a:p>
          <a:p>
            <a:pPr marL="285750" indent="-285750" algn="l">
              <a:buFont typeface="Arial" pitchFamily="34" charset="0"/>
              <a:buChar char="•"/>
            </a:pPr>
            <a:r>
              <a:rPr lang="en-GB" sz="2000" dirty="0">
                <a:solidFill>
                  <a:schemeClr val="tx1"/>
                </a:solidFill>
              </a:rPr>
              <a:t>Hygiene, cooking and using/storing fuel safely</a:t>
            </a:r>
          </a:p>
          <a:p>
            <a:pPr marL="285750" indent="-285750" algn="l">
              <a:buFont typeface="Arial" pitchFamily="34" charset="0"/>
              <a:buChar char="•"/>
            </a:pPr>
            <a:r>
              <a:rPr lang="en-GB" sz="2000" dirty="0">
                <a:solidFill>
                  <a:schemeClr val="tx1"/>
                </a:solidFill>
              </a:rPr>
              <a:t>Preparing a menu plan</a:t>
            </a:r>
          </a:p>
        </p:txBody>
      </p:sp>
      <p:sp>
        <p:nvSpPr>
          <p:cNvPr id="5" name="Rectangle 4"/>
          <p:cNvSpPr/>
          <p:nvPr/>
        </p:nvSpPr>
        <p:spPr>
          <a:xfrm>
            <a:off x="2987824" y="198161"/>
            <a:ext cx="5688632" cy="769441"/>
          </a:xfrm>
          <a:prstGeom prst="rect">
            <a:avLst/>
          </a:prstGeom>
          <a:noFill/>
        </p:spPr>
        <p:txBody>
          <a:bodyPr wrap="square" lIns="91440" tIns="45720" rIns="91440" bIns="45720">
            <a:spAutoFit/>
          </a:bodyPr>
          <a:lstStyle/>
          <a:p>
            <a:pPr algn="ctr"/>
            <a:r>
              <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Bronze Award Training </a:t>
            </a:r>
          </a:p>
        </p:txBody>
      </p:sp>
      <p:pic>
        <p:nvPicPr>
          <p:cNvPr id="1030" name="Picture 6" descr="http://www.greatoutdoorssuperstore.com/images/C/Rucksack%20Large%201-02.jpg"/>
          <p:cNvPicPr>
            <a:picLocks noChangeAspect="1" noChangeArrowheads="1"/>
          </p:cNvPicPr>
          <p:nvPr/>
        </p:nvPicPr>
        <p:blipFill rotWithShape="1">
          <a:blip r:embed="rId2">
            <a:extLst>
              <a:ext uri="{28A0092B-C50C-407E-A947-70E740481C1C}">
                <a14:useLocalDpi xmlns:a14="http://schemas.microsoft.com/office/drawing/2010/main" val="0"/>
              </a:ext>
            </a:extLst>
          </a:blip>
          <a:srcRect l="19491" r="15760"/>
          <a:stretch/>
        </p:blipFill>
        <p:spPr bwMode="auto">
          <a:xfrm>
            <a:off x="7380803" y="4121518"/>
            <a:ext cx="1669078" cy="26498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livefortheoutdoors.com/upload/527933/images/stove.jpg"/>
          <p:cNvPicPr>
            <a:picLocks noChangeAspect="1" noChangeArrowheads="1"/>
          </p:cNvPicPr>
          <p:nvPr/>
        </p:nvPicPr>
        <p:blipFill rotWithShape="1">
          <a:blip r:embed="rId3">
            <a:extLst>
              <a:ext uri="{28A0092B-C50C-407E-A947-70E740481C1C}">
                <a14:useLocalDpi xmlns:a14="http://schemas.microsoft.com/office/drawing/2010/main" val="0"/>
              </a:ext>
            </a:extLst>
          </a:blip>
          <a:srcRect t="12021" b="12993"/>
          <a:stretch/>
        </p:blipFill>
        <p:spPr bwMode="auto">
          <a:xfrm rot="479203">
            <a:off x="5150212" y="2470323"/>
            <a:ext cx="2616593" cy="19620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justcampingfrance.co.uk/shopping/images/own-t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80596">
            <a:off x="5155505" y="4779536"/>
            <a:ext cx="2000680" cy="13337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E9C84FF-4448-4615-918B-66D29D213B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183" y="245922"/>
            <a:ext cx="2413773" cy="1478847"/>
          </a:xfrm>
          <a:prstGeom prst="rect">
            <a:avLst/>
          </a:prstGeom>
        </p:spPr>
      </p:pic>
    </p:spTree>
    <p:extLst>
      <p:ext uri="{BB962C8B-B14F-4D97-AF65-F5344CB8AC3E}">
        <p14:creationId xmlns:p14="http://schemas.microsoft.com/office/powerpoint/2010/main" val="2590995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850106"/>
          </a:xfrm>
        </p:spPr>
        <p:txBody>
          <a:bodyPr/>
          <a:lstStyle/>
          <a:p>
            <a:r>
              <a:rPr lang="en-GB" dirty="0">
                <a:solidFill>
                  <a:schemeClr val="accent2">
                    <a:lumMod val="60000"/>
                    <a:lumOff val="40000"/>
                  </a:schemeClr>
                </a:solidFill>
                <a:latin typeface="Arial Rounded MT Bold" pitchFamily="34" charset="0"/>
              </a:rPr>
              <a:t>Hygiene and Cooking Safely</a:t>
            </a:r>
          </a:p>
        </p:txBody>
      </p:sp>
      <p:sp>
        <p:nvSpPr>
          <p:cNvPr id="3" name="Content Placeholder 2"/>
          <p:cNvSpPr>
            <a:spLocks noGrp="1"/>
          </p:cNvSpPr>
          <p:nvPr>
            <p:ph idx="1"/>
          </p:nvPr>
        </p:nvSpPr>
        <p:spPr>
          <a:xfrm>
            <a:off x="323528" y="980728"/>
            <a:ext cx="4896544" cy="5550017"/>
          </a:xfrm>
        </p:spPr>
        <p:txBody>
          <a:bodyPr>
            <a:normAutofit/>
          </a:bodyPr>
          <a:lstStyle/>
          <a:p>
            <a:r>
              <a:rPr lang="en-GB" sz="1400" dirty="0"/>
              <a:t>It is a good idea to try cooking one of these meals at home first.</a:t>
            </a:r>
          </a:p>
          <a:p>
            <a:r>
              <a:rPr lang="en-GB" sz="1400" dirty="0"/>
              <a:t>Use water from ‘boil in the bag’ meals for washing up or making cup-a-soups.</a:t>
            </a:r>
          </a:p>
          <a:p>
            <a:r>
              <a:rPr lang="en-GB" sz="1400" dirty="0"/>
              <a:t>Use alcohol hand-gel before handling food directly and after you use the toilet.</a:t>
            </a:r>
          </a:p>
          <a:p>
            <a:r>
              <a:rPr lang="en-GB" sz="1400" dirty="0"/>
              <a:t>Clean mugs, cutlery and pans with washing up liquid (in a small bottle - shared) and a </a:t>
            </a:r>
            <a:r>
              <a:rPr lang="en-GB" sz="1400" dirty="0" err="1"/>
              <a:t>scourer</a:t>
            </a:r>
            <a:r>
              <a:rPr lang="en-GB" sz="1400" dirty="0"/>
              <a:t> in </a:t>
            </a:r>
            <a:r>
              <a:rPr lang="en-GB" sz="1400" u="sng" dirty="0"/>
              <a:t>hot</a:t>
            </a:r>
            <a:r>
              <a:rPr lang="en-GB" sz="1400" dirty="0"/>
              <a:t> water to kill bacteria – do this as soon as you have eaten.  </a:t>
            </a:r>
          </a:p>
          <a:p>
            <a:r>
              <a:rPr lang="en-GB" sz="1400" dirty="0"/>
              <a:t>Dirty water should be disposed of onto soft ground away from fresh water.</a:t>
            </a:r>
          </a:p>
          <a:p>
            <a:r>
              <a:rPr lang="en-GB" sz="1400" dirty="0"/>
              <a:t>Put all rubbish into a black bag as you go along.</a:t>
            </a:r>
          </a:p>
          <a:p>
            <a:r>
              <a:rPr lang="en-GB" sz="1400" dirty="0"/>
              <a:t>Meth's bottles need to remain sealed at all times and well away from stoves.</a:t>
            </a:r>
          </a:p>
          <a:p>
            <a:r>
              <a:rPr lang="en-GB" sz="1400" b="1" dirty="0"/>
              <a:t>Gas canisters for stoves must be re-sealable </a:t>
            </a:r>
            <a:r>
              <a:rPr lang="en-GB" sz="1400" b="1" dirty="0">
                <a:solidFill>
                  <a:srgbClr val="FF0000"/>
                </a:solidFill>
              </a:rPr>
              <a:t>(if you buy your own gas stove – IF UNSURE DON’T BUY IT! CHECK WITH US FIRST)</a:t>
            </a:r>
          </a:p>
          <a:p>
            <a:r>
              <a:rPr lang="en-GB" sz="1400" dirty="0"/>
              <a:t>School minibuses have fire extinguishers.</a:t>
            </a:r>
          </a:p>
          <a:p>
            <a:r>
              <a:rPr lang="en-GB" sz="1400" b="1" dirty="0"/>
              <a:t>Stoves must be more than 1 metre away from tents (never cook in the porch or have naked flames in the tent)</a:t>
            </a:r>
          </a:p>
          <a:p>
            <a:r>
              <a:rPr lang="en-GB" sz="1400" dirty="0"/>
              <a:t>Check cans have a ring-pull so you don’t need a tin opener.</a:t>
            </a:r>
          </a:p>
          <a:p>
            <a:r>
              <a:rPr lang="en-GB" sz="1400" dirty="0"/>
              <a:t>‘Nesting’ pans are best (ones that fit inside each other)</a:t>
            </a:r>
          </a:p>
          <a:p>
            <a:r>
              <a:rPr lang="en-GB" sz="1400" dirty="0"/>
              <a:t>Use a plastic or tin mug for drinks.</a:t>
            </a:r>
          </a:p>
        </p:txBody>
      </p:sp>
      <p:pic>
        <p:nvPicPr>
          <p:cNvPr id="4" name="Picture 2" descr="http://www.livefortheoutdoors.com/upload/527933/images/stove.jpg"/>
          <p:cNvPicPr>
            <a:picLocks noChangeAspect="1" noChangeArrowheads="1"/>
          </p:cNvPicPr>
          <p:nvPr/>
        </p:nvPicPr>
        <p:blipFill rotWithShape="1">
          <a:blip r:embed="rId2">
            <a:extLst>
              <a:ext uri="{28A0092B-C50C-407E-A947-70E740481C1C}">
                <a14:useLocalDpi xmlns:a14="http://schemas.microsoft.com/office/drawing/2010/main" val="0"/>
              </a:ext>
            </a:extLst>
          </a:blip>
          <a:srcRect t="12021" b="12993"/>
          <a:stretch/>
        </p:blipFill>
        <p:spPr bwMode="auto">
          <a:xfrm rot="479203">
            <a:off x="5782705" y="1102032"/>
            <a:ext cx="2936318" cy="22018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5409230" y="1196752"/>
            <a:ext cx="1296144" cy="566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t>Trangia</a:t>
            </a:r>
            <a:endParaRPr lang="en-GB" sz="2400" b="1" dirty="0"/>
          </a:p>
        </p:txBody>
      </p:sp>
      <p:sp>
        <p:nvSpPr>
          <p:cNvPr id="6" name="Rounded Rectangle 5"/>
          <p:cNvSpPr/>
          <p:nvPr/>
        </p:nvSpPr>
        <p:spPr>
          <a:xfrm>
            <a:off x="5409230" y="3497145"/>
            <a:ext cx="3448516" cy="795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Gas Stoves (you have to buy your own gas!!)</a:t>
            </a:r>
          </a:p>
        </p:txBody>
      </p:sp>
      <p:pic>
        <p:nvPicPr>
          <p:cNvPr id="1026" name="Picture 2" descr="http://www.cotswoldoutdoor-static.com/productimages/285x285/971100620000.jpg"/>
          <p:cNvPicPr>
            <a:picLocks noChangeAspect="1" noChangeArrowheads="1"/>
          </p:cNvPicPr>
          <p:nvPr/>
        </p:nvPicPr>
        <p:blipFill rotWithShape="1">
          <a:blip r:embed="rId3">
            <a:extLst>
              <a:ext uri="{28A0092B-C50C-407E-A947-70E740481C1C}">
                <a14:useLocalDpi xmlns:a14="http://schemas.microsoft.com/office/drawing/2010/main" val="0"/>
              </a:ext>
            </a:extLst>
          </a:blip>
          <a:srcRect t="23949" b="27907"/>
          <a:stretch/>
        </p:blipFill>
        <p:spPr bwMode="auto">
          <a:xfrm>
            <a:off x="6335542" y="4320460"/>
            <a:ext cx="2714625" cy="13069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urplusandoutdoors.com/images/product/main/STOVE-105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3750" y="4982205"/>
            <a:ext cx="1351840" cy="154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25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415" y="2321999"/>
            <a:ext cx="7772400" cy="1192712"/>
          </a:xfrm>
        </p:spPr>
        <p:txBody>
          <a:bodyPr>
            <a:normAutofit fontScale="90000"/>
          </a:bodyPr>
          <a:lstStyle/>
          <a:p>
            <a:r>
              <a:rPr lang="en-GB" sz="4000" b="1" dirty="0">
                <a:effectLst>
                  <a:outerShdw blurRad="38100" dist="38100" dir="2700000" algn="tl">
                    <a:srgbClr val="000000">
                      <a:alpha val="43137"/>
                    </a:srgbClr>
                  </a:outerShdw>
                </a:effectLst>
              </a:rPr>
              <a:t>Food choices </a:t>
            </a:r>
            <a:br>
              <a:rPr lang="en-GB" sz="4000" b="1" dirty="0">
                <a:effectLst>
                  <a:outerShdw blurRad="38100" dist="38100" dir="2700000" algn="tl">
                    <a:srgbClr val="000000">
                      <a:alpha val="43137"/>
                    </a:srgbClr>
                  </a:outerShdw>
                </a:effectLst>
              </a:rPr>
            </a:br>
            <a:r>
              <a:rPr lang="en-GB" sz="4000" b="1" dirty="0">
                <a:solidFill>
                  <a:srgbClr val="00B050"/>
                </a:solidFill>
                <a:effectLst>
                  <a:outerShdw blurRad="38100" dist="38100" dir="2700000" algn="tl">
                    <a:srgbClr val="000000">
                      <a:alpha val="43137"/>
                    </a:srgbClr>
                  </a:outerShdw>
                </a:effectLst>
              </a:rPr>
              <a:t>YES </a:t>
            </a:r>
            <a:r>
              <a:rPr lang="en-GB" sz="4000" b="1" dirty="0">
                <a:effectLst>
                  <a:outerShdw blurRad="38100" dist="38100" dir="2700000" algn="tl">
                    <a:srgbClr val="000000">
                      <a:alpha val="43137"/>
                    </a:srgbClr>
                  </a:outerShdw>
                </a:effectLst>
              </a:rPr>
              <a:t>or </a:t>
            </a:r>
            <a:r>
              <a:rPr lang="en-GB" sz="4000" b="1" dirty="0">
                <a:solidFill>
                  <a:srgbClr val="FF0000"/>
                </a:solidFill>
                <a:effectLst>
                  <a:outerShdw blurRad="38100" dist="38100" dir="2700000" algn="tl">
                    <a:srgbClr val="000000">
                      <a:alpha val="43137"/>
                    </a:srgbClr>
                  </a:outerShdw>
                </a:effectLst>
              </a:rPr>
              <a:t>NO</a:t>
            </a:r>
            <a:r>
              <a:rPr lang="en-GB" sz="4000" b="1" dirty="0">
                <a:effectLst>
                  <a:outerShdw blurRad="38100" dist="38100" dir="2700000" algn="tl">
                    <a:srgbClr val="000000">
                      <a:alpha val="43137"/>
                    </a:srgbClr>
                  </a:outerShdw>
                </a:effectLst>
              </a:rPr>
              <a:t> ?</a:t>
            </a:r>
          </a:p>
        </p:txBody>
      </p:sp>
      <p:pic>
        <p:nvPicPr>
          <p:cNvPr id="1026" name="Picture 2" descr="http://texturbation.com/blog/chowm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84" y="194031"/>
            <a:ext cx="216024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rense.com/general85/banan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3386" y="283070"/>
            <a:ext cx="1429850" cy="18497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blog.emap.com/footprint/files/2010/05/crisp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685" y="4149080"/>
            <a:ext cx="1719263" cy="24765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g.splendora.com/files/e46a_CreamofChickenjpg__detail.jpg"/>
          <p:cNvPicPr>
            <a:picLocks noChangeAspect="1" noChangeArrowheads="1"/>
          </p:cNvPicPr>
          <p:nvPr/>
        </p:nvPicPr>
        <p:blipFill rotWithShape="1">
          <a:blip r:embed="rId5">
            <a:extLst>
              <a:ext uri="{28A0092B-C50C-407E-A947-70E740481C1C}">
                <a14:useLocalDpi xmlns:a14="http://schemas.microsoft.com/office/drawing/2010/main" val="0"/>
              </a:ext>
            </a:extLst>
          </a:blip>
          <a:srcRect l="23188" r="20492"/>
          <a:stretch/>
        </p:blipFill>
        <p:spPr bwMode="auto">
          <a:xfrm>
            <a:off x="7103720" y="194031"/>
            <a:ext cx="185609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atkinsandpotts.co.uk/images/A&amp;P_Pasta_Sauce_Roast_Pepp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7948" y="154695"/>
            <a:ext cx="1704460" cy="21305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0.gstatic.com/images?q=tbn:ANd9GcSZ5nzDo4V5hmnu71xb6KqtAK1plP7n_qmnR9AwI01hN_TuzVVloJzwyIJ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7945" y="259648"/>
            <a:ext cx="2099081" cy="209908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adventure1.co.uk/contents/media/l_lamb-curry.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7785" y="3988110"/>
            <a:ext cx="2100199" cy="252276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mysupermarket.co.uk/Images/ExternalImages/ProductsDetailed/44/015744.jpg?ts=6340014040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31085" y="3741215"/>
            <a:ext cx="19621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happybread.co.uk/images/uploads/RH80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84" y="2358729"/>
            <a:ext cx="2722767" cy="156215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mysupermarket.co.uk/Images/ExternalImages/ProductsDetailed/95/007395.jpg?ts=6341370557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09937" y="3139804"/>
            <a:ext cx="1224135" cy="329071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79512" y="154695"/>
            <a:ext cx="1898436" cy="2204035"/>
          </a:xfrm>
          <a:prstGeom prst="round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effectLst>
                  <a:outerShdw blurRad="38100" dist="38100" dir="2700000" algn="tl">
                    <a:srgbClr val="000000">
                      <a:alpha val="43137"/>
                    </a:srgbClr>
                  </a:outerShdw>
                </a:effectLst>
              </a:rPr>
              <a:t>They have NO real nutritional value – a snack not a substantial meal.  </a:t>
            </a:r>
            <a:r>
              <a:rPr lang="en-GB" dirty="0" err="1">
                <a:solidFill>
                  <a:schemeClr val="bg1"/>
                </a:solidFill>
                <a:effectLst>
                  <a:outerShdw blurRad="38100" dist="38100" dir="2700000" algn="tl">
                    <a:srgbClr val="000000">
                      <a:alpha val="43137"/>
                    </a:srgbClr>
                  </a:outerShdw>
                </a:effectLst>
              </a:rPr>
              <a:t>Supernoodles</a:t>
            </a:r>
            <a:r>
              <a:rPr lang="en-GB" dirty="0">
                <a:solidFill>
                  <a:schemeClr val="bg1"/>
                </a:solidFill>
                <a:effectLst>
                  <a:outerShdw blurRad="38100" dist="38100" dir="2700000" algn="tl">
                    <a:srgbClr val="000000">
                      <a:alpha val="43137"/>
                    </a:srgbClr>
                  </a:outerShdw>
                </a:effectLst>
              </a:rPr>
              <a:t> are just as bad</a:t>
            </a:r>
          </a:p>
        </p:txBody>
      </p:sp>
      <p:sp>
        <p:nvSpPr>
          <p:cNvPr id="15" name="Rounded Rectangle 14"/>
          <p:cNvSpPr/>
          <p:nvPr/>
        </p:nvSpPr>
        <p:spPr>
          <a:xfrm>
            <a:off x="2191024" y="117964"/>
            <a:ext cx="1591384" cy="2204035"/>
          </a:xfrm>
          <a:prstGeom prst="round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effectLst>
                  <a:outerShdw blurRad="38100" dist="38100" dir="2700000" algn="tl">
                    <a:srgbClr val="000000">
                      <a:alpha val="43137"/>
                    </a:srgbClr>
                  </a:outerShdw>
                </a:effectLst>
              </a:rPr>
              <a:t>Good with dried pasta but not in a jar, packets are best</a:t>
            </a:r>
          </a:p>
        </p:txBody>
      </p:sp>
      <p:sp>
        <p:nvSpPr>
          <p:cNvPr id="16" name="Rounded Rectangle 15"/>
          <p:cNvSpPr/>
          <p:nvPr/>
        </p:nvSpPr>
        <p:spPr>
          <a:xfrm>
            <a:off x="3850778" y="154695"/>
            <a:ext cx="1591384" cy="2204035"/>
          </a:xfrm>
          <a:prstGeom prst="round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effectLst>
                  <a:outerShdw blurRad="38100" dist="38100" dir="2700000" algn="tl">
                    <a:srgbClr val="000000">
                      <a:alpha val="43137"/>
                    </a:srgbClr>
                  </a:outerShdw>
                </a:effectLst>
              </a:rPr>
              <a:t>Quick and easy as part cooked</a:t>
            </a:r>
          </a:p>
        </p:txBody>
      </p:sp>
      <p:sp>
        <p:nvSpPr>
          <p:cNvPr id="17" name="Rounded Rectangle 16"/>
          <p:cNvSpPr/>
          <p:nvPr/>
        </p:nvSpPr>
        <p:spPr>
          <a:xfrm>
            <a:off x="5512729" y="150236"/>
            <a:ext cx="1591384" cy="2204035"/>
          </a:xfrm>
          <a:prstGeom prst="round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effectLst>
                  <a:outerShdw blurRad="38100" dist="38100" dir="2700000" algn="tl">
                    <a:srgbClr val="000000">
                      <a:alpha val="43137"/>
                    </a:srgbClr>
                  </a:outerShdw>
                </a:effectLst>
              </a:rPr>
              <a:t>These don’t travel well unless you have a banana case !</a:t>
            </a:r>
          </a:p>
        </p:txBody>
      </p:sp>
      <p:sp>
        <p:nvSpPr>
          <p:cNvPr id="18" name="Rounded Rectangle 17"/>
          <p:cNvSpPr/>
          <p:nvPr/>
        </p:nvSpPr>
        <p:spPr>
          <a:xfrm>
            <a:off x="7226311" y="117964"/>
            <a:ext cx="1733503" cy="2514467"/>
          </a:xfrm>
          <a:prstGeom prst="round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effectLst>
                  <a:outerShdw blurRad="38100" dist="38100" dir="2700000" algn="tl">
                    <a:srgbClr val="000000">
                      <a:alpha val="43137"/>
                    </a:srgbClr>
                  </a:outerShdw>
                </a:effectLst>
              </a:rPr>
              <a:t>Avoid tins if you can, but maybe one for breakfast is ok</a:t>
            </a:r>
          </a:p>
        </p:txBody>
      </p:sp>
      <p:sp>
        <p:nvSpPr>
          <p:cNvPr id="19" name="Rounded Rectangle 18"/>
          <p:cNvSpPr/>
          <p:nvPr/>
        </p:nvSpPr>
        <p:spPr>
          <a:xfrm>
            <a:off x="30784" y="2479729"/>
            <a:ext cx="2899394" cy="1441153"/>
          </a:xfrm>
          <a:prstGeom prst="round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effectLst>
                  <a:outerShdw blurRad="38100" dist="38100" dir="2700000" algn="tl">
                    <a:srgbClr val="000000">
                      <a:alpha val="43137"/>
                    </a:srgbClr>
                  </a:outerShdw>
                </a:effectLst>
              </a:rPr>
              <a:t>OK for 1</a:t>
            </a:r>
            <a:r>
              <a:rPr lang="en-GB" baseline="30000" dirty="0">
                <a:effectLst>
                  <a:outerShdw blurRad="38100" dist="38100" dir="2700000" algn="tl">
                    <a:srgbClr val="000000">
                      <a:alpha val="43137"/>
                    </a:srgbClr>
                  </a:outerShdw>
                </a:effectLst>
              </a:rPr>
              <a:t>st</a:t>
            </a:r>
            <a:r>
              <a:rPr lang="en-GB" dirty="0">
                <a:effectLst>
                  <a:outerShdw blurRad="38100" dist="38100" dir="2700000" algn="tl">
                    <a:srgbClr val="000000">
                      <a:alpha val="43137"/>
                    </a:srgbClr>
                  </a:outerShdw>
                </a:effectLst>
              </a:rPr>
              <a:t> day sarnies but easily squashed – pitta bread is better</a:t>
            </a:r>
          </a:p>
        </p:txBody>
      </p:sp>
      <p:sp>
        <p:nvSpPr>
          <p:cNvPr id="20" name="Rounded Rectangle 19"/>
          <p:cNvSpPr/>
          <p:nvPr/>
        </p:nvSpPr>
        <p:spPr>
          <a:xfrm>
            <a:off x="87323" y="3988110"/>
            <a:ext cx="2103702" cy="2798440"/>
          </a:xfrm>
          <a:prstGeom prst="round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effectLst>
                  <a:outerShdw blurRad="38100" dist="38100" dir="2700000" algn="tl">
                    <a:srgbClr val="000000">
                      <a:alpha val="43137"/>
                    </a:srgbClr>
                  </a:outerShdw>
                </a:effectLst>
              </a:rPr>
              <a:t>The same as bread!</a:t>
            </a:r>
          </a:p>
        </p:txBody>
      </p:sp>
      <p:sp>
        <p:nvSpPr>
          <p:cNvPr id="21" name="Rounded Rectangle 20"/>
          <p:cNvSpPr/>
          <p:nvPr/>
        </p:nvSpPr>
        <p:spPr>
          <a:xfrm>
            <a:off x="2342983" y="4007278"/>
            <a:ext cx="2303487" cy="2622751"/>
          </a:xfrm>
          <a:prstGeom prst="round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effectLst>
                  <a:outerShdw blurRad="38100" dist="38100" dir="2700000" algn="tl">
                    <a:srgbClr val="000000">
                      <a:alpha val="43137"/>
                    </a:srgbClr>
                  </a:outerShdw>
                </a:effectLst>
              </a:rPr>
              <a:t>Ideal, easy to cook, no mess and nutritious.. But expensive !!</a:t>
            </a:r>
          </a:p>
        </p:txBody>
      </p:sp>
      <p:sp>
        <p:nvSpPr>
          <p:cNvPr id="22" name="Rounded Rectangle 21"/>
          <p:cNvSpPr/>
          <p:nvPr/>
        </p:nvSpPr>
        <p:spPr>
          <a:xfrm>
            <a:off x="4820383" y="3473783"/>
            <a:ext cx="2303487" cy="3156246"/>
          </a:xfrm>
          <a:prstGeom prst="round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effectLst>
                  <a:outerShdw blurRad="38100" dist="38100" dir="2700000" algn="tl">
                    <a:srgbClr val="000000">
                      <a:alpha val="43137"/>
                    </a:srgbClr>
                  </a:outerShdw>
                </a:effectLst>
              </a:rPr>
              <a:t>Better than pot noodle but you really need to add meat, bread or something else too</a:t>
            </a:r>
          </a:p>
        </p:txBody>
      </p:sp>
      <p:sp>
        <p:nvSpPr>
          <p:cNvPr id="23" name="Rounded Rectangle 22"/>
          <p:cNvSpPr/>
          <p:nvPr/>
        </p:nvSpPr>
        <p:spPr>
          <a:xfrm>
            <a:off x="7226311" y="2848302"/>
            <a:ext cx="1733503" cy="3750413"/>
          </a:xfrm>
          <a:prstGeom prst="round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effectLst>
                  <a:outerShdw blurRad="38100" dist="38100" dir="2700000" algn="tl">
                    <a:srgbClr val="000000">
                      <a:alpha val="43137"/>
                    </a:srgbClr>
                  </a:outerShdw>
                </a:effectLst>
              </a:rPr>
              <a:t>Ideal for filling pitta breads</a:t>
            </a:r>
          </a:p>
        </p:txBody>
      </p:sp>
    </p:spTree>
    <p:extLst>
      <p:ext uri="{BB962C8B-B14F-4D97-AF65-F5344CB8AC3E}">
        <p14:creationId xmlns:p14="http://schemas.microsoft.com/office/powerpoint/2010/main" val="374067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GB" sz="5400" i="1" dirty="0">
                <a:solidFill>
                  <a:srgbClr val="7030A0"/>
                </a:solidFill>
                <a:effectLst>
                  <a:outerShdw blurRad="38100" dist="38100" dir="2700000" algn="tl">
                    <a:srgbClr val="000000">
                      <a:alpha val="43137"/>
                    </a:srgbClr>
                  </a:outerShdw>
                </a:effectLst>
              </a:rPr>
              <a:t>“Food, Glorious Food” </a:t>
            </a:r>
          </a:p>
        </p:txBody>
      </p:sp>
      <p:sp>
        <p:nvSpPr>
          <p:cNvPr id="3" name="Content Placeholder 2"/>
          <p:cNvSpPr>
            <a:spLocks noGrp="1"/>
          </p:cNvSpPr>
          <p:nvPr>
            <p:ph idx="1"/>
          </p:nvPr>
        </p:nvSpPr>
        <p:spPr>
          <a:xfrm>
            <a:off x="395536" y="1196752"/>
            <a:ext cx="8229600" cy="5112568"/>
          </a:xfrm>
        </p:spPr>
        <p:txBody>
          <a:bodyPr>
            <a:normAutofit/>
          </a:bodyPr>
          <a:lstStyle/>
          <a:p>
            <a:r>
              <a:rPr lang="en-GB" sz="1600" dirty="0"/>
              <a:t>You </a:t>
            </a:r>
            <a:r>
              <a:rPr lang="en-GB" sz="1600" b="1" dirty="0"/>
              <a:t>must </a:t>
            </a:r>
            <a:r>
              <a:rPr lang="en-GB" sz="1600" dirty="0"/>
              <a:t>eat regularly for </a:t>
            </a:r>
            <a:r>
              <a:rPr lang="en-GB" sz="1600" b="1" dirty="0">
                <a:solidFill>
                  <a:srgbClr val="FF0000"/>
                </a:solidFill>
              </a:rPr>
              <a:t>energy</a:t>
            </a:r>
            <a:r>
              <a:rPr lang="en-GB" sz="1600" dirty="0"/>
              <a:t> and </a:t>
            </a:r>
            <a:r>
              <a:rPr lang="en-GB" sz="1600" b="1" dirty="0">
                <a:solidFill>
                  <a:srgbClr val="FF0000"/>
                </a:solidFill>
              </a:rPr>
              <a:t>warmth</a:t>
            </a:r>
            <a:r>
              <a:rPr lang="en-GB" sz="1600" dirty="0"/>
              <a:t>. </a:t>
            </a:r>
          </a:p>
          <a:p>
            <a:r>
              <a:rPr lang="en-GB" sz="1600" dirty="0"/>
              <a:t>What you actually eat is down to personal preference but a sensible diet should be followed as much as possible.</a:t>
            </a:r>
          </a:p>
          <a:p>
            <a:r>
              <a:rPr lang="en-GB" sz="1600" dirty="0"/>
              <a:t>Ideally your choice of food should:</a:t>
            </a:r>
          </a:p>
          <a:p>
            <a:pPr lvl="1"/>
            <a:r>
              <a:rPr lang="en-GB" sz="1400" dirty="0">
                <a:solidFill>
                  <a:srgbClr val="FF0000"/>
                </a:solidFill>
              </a:rPr>
              <a:t>Have a high energy content</a:t>
            </a:r>
          </a:p>
          <a:p>
            <a:pPr lvl="1"/>
            <a:r>
              <a:rPr lang="en-GB" sz="1400" dirty="0">
                <a:solidFill>
                  <a:srgbClr val="FF0000"/>
                </a:solidFill>
              </a:rPr>
              <a:t>A mixture of carbs, protein and fat</a:t>
            </a:r>
          </a:p>
          <a:p>
            <a:pPr lvl="1"/>
            <a:r>
              <a:rPr lang="en-GB" sz="1400" dirty="0"/>
              <a:t>Be light and easy to carry (</a:t>
            </a:r>
            <a:r>
              <a:rPr lang="en-GB" sz="1400" dirty="0" err="1"/>
              <a:t>eg</a:t>
            </a:r>
            <a:r>
              <a:rPr lang="en-GB" sz="1400" dirty="0"/>
              <a:t> packets instead of tins/jars)</a:t>
            </a:r>
          </a:p>
          <a:p>
            <a:pPr lvl="1"/>
            <a:r>
              <a:rPr lang="en-GB" sz="1400" dirty="0"/>
              <a:t>Quick and easy to prepare</a:t>
            </a:r>
          </a:p>
          <a:p>
            <a:pPr lvl="1"/>
            <a:r>
              <a:rPr lang="en-GB" sz="1400" dirty="0"/>
              <a:t>Tins should have a ring pull to save bringing a tin opener</a:t>
            </a:r>
          </a:p>
          <a:p>
            <a:r>
              <a:rPr lang="en-GB" sz="1600" dirty="0"/>
              <a:t>It is sensible to prepare shared meals (if you can agree) – takes less time, less washing-up and the other group members could be doing other useful things </a:t>
            </a:r>
            <a:r>
              <a:rPr lang="en-GB" sz="1600" dirty="0" err="1"/>
              <a:t>eg</a:t>
            </a:r>
            <a:r>
              <a:rPr lang="en-GB" sz="1600" dirty="0"/>
              <a:t>. Pitching your tent!</a:t>
            </a:r>
          </a:p>
          <a:p>
            <a:pPr marL="0" indent="0">
              <a:buNone/>
            </a:pPr>
            <a:endParaRPr lang="en-GB" sz="1600" dirty="0"/>
          </a:p>
        </p:txBody>
      </p:sp>
      <p:pic>
        <p:nvPicPr>
          <p:cNvPr id="2050" name="Picture 2" descr="http://www.914outdoor.co.uk/ekmps/shops/pcowdroy/images/wayfayrer-meals-1985-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215507"/>
            <a:ext cx="3312368" cy="2459433"/>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539552" y="4581128"/>
            <a:ext cx="4104456" cy="1728192"/>
          </a:xfrm>
          <a:prstGeom prst="wedgeRoundRectCallout">
            <a:avLst>
              <a:gd name="adj1" fmla="val 60701"/>
              <a:gd name="adj2" fmla="val 30579"/>
              <a:gd name="adj3" fmla="val 16667"/>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chemeClr val="tx1"/>
                </a:solidFill>
              </a:rPr>
              <a:t>Wayfarer Meals</a:t>
            </a:r>
          </a:p>
          <a:p>
            <a:pPr algn="ctr"/>
            <a:r>
              <a:rPr lang="en-GB" dirty="0">
                <a:solidFill>
                  <a:schemeClr val="tx1"/>
                </a:solidFill>
              </a:rPr>
              <a:t>Expensive (£4.50) but varied and easy to cook.</a:t>
            </a:r>
          </a:p>
          <a:p>
            <a:pPr algn="ctr"/>
            <a:r>
              <a:rPr lang="en-GB" dirty="0">
                <a:solidFill>
                  <a:schemeClr val="tx1"/>
                </a:solidFill>
              </a:rPr>
              <a:t>Look on Amazon !</a:t>
            </a:r>
          </a:p>
          <a:p>
            <a:pPr algn="ctr"/>
            <a:r>
              <a:rPr lang="en-GB" dirty="0">
                <a:solidFill>
                  <a:schemeClr val="tx1"/>
                </a:solidFill>
              </a:rPr>
              <a:t>Try them first – you might hate them!</a:t>
            </a:r>
          </a:p>
        </p:txBody>
      </p:sp>
    </p:spTree>
    <p:extLst>
      <p:ext uri="{BB962C8B-B14F-4D97-AF65-F5344CB8AC3E}">
        <p14:creationId xmlns:p14="http://schemas.microsoft.com/office/powerpoint/2010/main" val="66182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500"/>
                                        <p:tgtEl>
                                          <p:spTgt spid="3">
                                            <p:txEl>
                                              <p:pRg st="5" end="5"/>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9" dur="500"/>
                                        <p:tgtEl>
                                          <p:spTgt spid="3">
                                            <p:txEl>
                                              <p:pRg st="6" end="6"/>
                                            </p:txEl>
                                          </p:spTgt>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1341"/>
            <a:ext cx="8229600" cy="691355"/>
          </a:xfrm>
        </p:spPr>
        <p:txBody>
          <a:bodyPr>
            <a:normAutofit/>
          </a:bodyPr>
          <a:lstStyle/>
          <a:p>
            <a:r>
              <a:rPr lang="en-GB" sz="2800" u="sng" dirty="0">
                <a:solidFill>
                  <a:srgbClr val="7030A0"/>
                </a:solidFill>
              </a:rPr>
              <a:t>Menu Ideas (in no particular order)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5908577"/>
              </p:ext>
            </p:extLst>
          </p:nvPr>
        </p:nvGraphicFramePr>
        <p:xfrm>
          <a:off x="179512" y="692696"/>
          <a:ext cx="8856984" cy="4790440"/>
        </p:xfrm>
        <a:graphic>
          <a:graphicData uri="http://schemas.openxmlformats.org/drawingml/2006/table">
            <a:tbl>
              <a:tblPr firstRow="1" bandRow="1">
                <a:tableStyleId>{00A15C55-8517-42AA-B614-E9B94910E393}</a:tableStyleId>
              </a:tblPr>
              <a:tblGrid>
                <a:gridCol w="2214246">
                  <a:extLst>
                    <a:ext uri="{9D8B030D-6E8A-4147-A177-3AD203B41FA5}">
                      <a16:colId xmlns:a16="http://schemas.microsoft.com/office/drawing/2014/main" val="20000"/>
                    </a:ext>
                  </a:extLst>
                </a:gridCol>
                <a:gridCol w="1818202">
                  <a:extLst>
                    <a:ext uri="{9D8B030D-6E8A-4147-A177-3AD203B41FA5}">
                      <a16:colId xmlns:a16="http://schemas.microsoft.com/office/drawing/2014/main" val="20001"/>
                    </a:ext>
                  </a:extLst>
                </a:gridCol>
                <a:gridCol w="2610290">
                  <a:extLst>
                    <a:ext uri="{9D8B030D-6E8A-4147-A177-3AD203B41FA5}">
                      <a16:colId xmlns:a16="http://schemas.microsoft.com/office/drawing/2014/main" val="20002"/>
                    </a:ext>
                  </a:extLst>
                </a:gridCol>
                <a:gridCol w="2214246">
                  <a:extLst>
                    <a:ext uri="{9D8B030D-6E8A-4147-A177-3AD203B41FA5}">
                      <a16:colId xmlns:a16="http://schemas.microsoft.com/office/drawing/2014/main" val="20003"/>
                    </a:ext>
                  </a:extLst>
                </a:gridCol>
              </a:tblGrid>
              <a:tr h="370840">
                <a:tc>
                  <a:txBody>
                    <a:bodyPr/>
                    <a:lstStyle/>
                    <a:p>
                      <a:r>
                        <a:rPr lang="en-GB" sz="1400" dirty="0"/>
                        <a:t>Breakfast</a:t>
                      </a:r>
                    </a:p>
                  </a:txBody>
                  <a:tcPr/>
                </a:tc>
                <a:tc>
                  <a:txBody>
                    <a:bodyPr/>
                    <a:lstStyle/>
                    <a:p>
                      <a:r>
                        <a:rPr lang="en-GB" sz="1400" dirty="0"/>
                        <a:t>Lunch</a:t>
                      </a:r>
                    </a:p>
                  </a:txBody>
                  <a:tcPr/>
                </a:tc>
                <a:tc>
                  <a:txBody>
                    <a:bodyPr/>
                    <a:lstStyle/>
                    <a:p>
                      <a:r>
                        <a:rPr lang="en-GB" sz="1400" dirty="0"/>
                        <a:t>Dinner</a:t>
                      </a:r>
                    </a:p>
                  </a:txBody>
                  <a:tcPr/>
                </a:tc>
                <a:tc>
                  <a:txBody>
                    <a:bodyPr/>
                    <a:lstStyle/>
                    <a:p>
                      <a:r>
                        <a:rPr lang="en-GB" sz="1400" dirty="0"/>
                        <a:t>Trail Food</a:t>
                      </a:r>
                    </a:p>
                  </a:txBody>
                  <a:tcPr/>
                </a:tc>
                <a:extLst>
                  <a:ext uri="{0D108BD9-81ED-4DB2-BD59-A6C34878D82A}">
                    <a16:rowId xmlns:a16="http://schemas.microsoft.com/office/drawing/2014/main" val="10000"/>
                  </a:ext>
                </a:extLst>
              </a:tr>
              <a:tr h="370840">
                <a:tc>
                  <a:txBody>
                    <a:bodyPr/>
                    <a:lstStyle/>
                    <a:p>
                      <a:r>
                        <a:rPr lang="en-GB" sz="1400" dirty="0" err="1"/>
                        <a:t>Museli</a:t>
                      </a:r>
                      <a:r>
                        <a:rPr lang="en-GB" sz="1400" dirty="0"/>
                        <a:t>/porridge /</a:t>
                      </a:r>
                      <a:r>
                        <a:rPr lang="en-GB" sz="1400" dirty="0" err="1"/>
                        <a:t>weetabix</a:t>
                      </a:r>
                      <a:r>
                        <a:rPr lang="en-GB" sz="1400" dirty="0"/>
                        <a:t> with sugar, dried milk and hot water (and dried fruit/chocolate chips).</a:t>
                      </a:r>
                    </a:p>
                    <a:p>
                      <a:endParaRPr lang="en-GB" sz="1400" dirty="0"/>
                    </a:p>
                    <a:p>
                      <a:r>
                        <a:rPr lang="en-GB" sz="1400" dirty="0"/>
                        <a:t>Tea/coffee/</a:t>
                      </a:r>
                      <a:r>
                        <a:rPr lang="en-GB" sz="1400" baseline="0" dirty="0"/>
                        <a:t> hot chocolate sachet</a:t>
                      </a:r>
                      <a:endParaRPr lang="en-GB" sz="1400" dirty="0"/>
                    </a:p>
                  </a:txBody>
                  <a:tcPr/>
                </a:tc>
                <a:tc>
                  <a:txBody>
                    <a:bodyPr/>
                    <a:lstStyle/>
                    <a:p>
                      <a:r>
                        <a:rPr lang="en-GB" sz="1400" dirty="0"/>
                        <a:t>Filled Baguette, crisps (day 1 only)</a:t>
                      </a:r>
                    </a:p>
                    <a:p>
                      <a:r>
                        <a:rPr lang="en-GB" sz="1400" dirty="0"/>
                        <a:t>Carton of fruit juice</a:t>
                      </a:r>
                    </a:p>
                    <a:p>
                      <a:endParaRPr lang="en-GB" sz="1400" dirty="0"/>
                    </a:p>
                    <a:p>
                      <a:r>
                        <a:rPr lang="en-GB" sz="1400" dirty="0"/>
                        <a:t>Flapjacks/ Cake bars</a:t>
                      </a:r>
                    </a:p>
                  </a:txBody>
                  <a:tcPr/>
                </a:tc>
                <a:tc>
                  <a:txBody>
                    <a:bodyPr/>
                    <a:lstStyle/>
                    <a:p>
                      <a:r>
                        <a:rPr lang="en-GB" sz="1400" dirty="0"/>
                        <a:t>Pasta and sauce with ham and </a:t>
                      </a:r>
                      <a:r>
                        <a:rPr lang="en-GB" sz="1400" dirty="0" err="1"/>
                        <a:t>squeezy</a:t>
                      </a:r>
                      <a:r>
                        <a:rPr lang="en-GB" sz="1400" dirty="0"/>
                        <a:t> cheese/cocktail sausages</a:t>
                      </a:r>
                    </a:p>
                    <a:p>
                      <a:endParaRPr lang="en-GB" sz="1400" dirty="0"/>
                    </a:p>
                    <a:p>
                      <a:r>
                        <a:rPr lang="en-GB" sz="1400" dirty="0"/>
                        <a:t>Fruit cocktail in plastic container</a:t>
                      </a:r>
                    </a:p>
                    <a:p>
                      <a:endParaRPr lang="en-GB" sz="1400" dirty="0"/>
                    </a:p>
                    <a:p>
                      <a:r>
                        <a:rPr lang="en-GB" sz="1400" dirty="0"/>
                        <a:t>Coffee/tea/hot choc,</a:t>
                      </a:r>
                      <a:r>
                        <a:rPr lang="en-GB" sz="1400" baseline="0" dirty="0"/>
                        <a:t> sugar, dried milk</a:t>
                      </a:r>
                      <a:endParaRPr lang="en-GB" sz="1400" dirty="0"/>
                    </a:p>
                  </a:txBody>
                  <a:tcPr/>
                </a:tc>
                <a:tc>
                  <a:txBody>
                    <a:bodyPr/>
                    <a:lstStyle/>
                    <a:p>
                      <a:r>
                        <a:rPr lang="en-GB" sz="1400" dirty="0"/>
                        <a:t>Dried</a:t>
                      </a:r>
                      <a:r>
                        <a:rPr lang="en-GB" sz="1400" baseline="0" dirty="0"/>
                        <a:t> fruit &amp; nuts (allergy?)</a:t>
                      </a:r>
                    </a:p>
                    <a:p>
                      <a:r>
                        <a:rPr lang="en-GB" sz="1400" baseline="0" dirty="0"/>
                        <a:t>Cereal bars</a:t>
                      </a:r>
                    </a:p>
                    <a:p>
                      <a:r>
                        <a:rPr lang="en-GB" sz="1400" baseline="0" dirty="0"/>
                        <a:t>Chocolate bars</a:t>
                      </a:r>
                    </a:p>
                    <a:p>
                      <a:r>
                        <a:rPr lang="en-GB" sz="1400" baseline="0" dirty="0"/>
                        <a:t>Flapjacks</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a:t>Pepperami</a:t>
                      </a:r>
                      <a:r>
                        <a:rPr lang="en-GB" sz="1400" baseline="0" dirty="0"/>
                        <a:t> </a:t>
                      </a:r>
                      <a:endParaRPr lang="en-GB" sz="1400" dirty="0"/>
                    </a:p>
                    <a:p>
                      <a:endParaRPr lang="en-GB" sz="1400" baseline="0" dirty="0"/>
                    </a:p>
                  </a:txBody>
                  <a:tcPr/>
                </a:tc>
                <a:extLst>
                  <a:ext uri="{0D108BD9-81ED-4DB2-BD59-A6C34878D82A}">
                    <a16:rowId xmlns:a16="http://schemas.microsoft.com/office/drawing/2014/main" val="10001"/>
                  </a:ext>
                </a:extLst>
              </a:tr>
              <a:tr h="370840">
                <a:tc>
                  <a:txBody>
                    <a:bodyPr/>
                    <a:lstStyle/>
                    <a:p>
                      <a:r>
                        <a:rPr lang="en-GB" sz="1400" dirty="0"/>
                        <a:t>Foil-packed</a:t>
                      </a:r>
                      <a:r>
                        <a:rPr lang="en-GB" sz="1400" baseline="0" dirty="0"/>
                        <a:t> potato, bacon and onion mix</a:t>
                      </a:r>
                    </a:p>
                    <a:p>
                      <a:r>
                        <a:rPr lang="en-GB" sz="1400" baseline="0" dirty="0"/>
                        <a:t>Beans &amp; sausages in a tin</a:t>
                      </a:r>
                      <a:endParaRPr lang="en-GB" sz="1400" dirty="0"/>
                    </a:p>
                  </a:txBody>
                  <a:tcPr/>
                </a:tc>
                <a:tc>
                  <a:txBody>
                    <a:bodyPr/>
                    <a:lstStyle/>
                    <a:p>
                      <a:r>
                        <a:rPr lang="en-GB" sz="1400" dirty="0"/>
                        <a:t>Pitta</a:t>
                      </a:r>
                      <a:r>
                        <a:rPr lang="en-GB" sz="1400" baseline="0" dirty="0"/>
                        <a:t> bread,  sandwich paste/ cheese spread,</a:t>
                      </a:r>
                    </a:p>
                    <a:p>
                      <a:r>
                        <a:rPr lang="en-GB" sz="1400" baseline="0" dirty="0"/>
                        <a:t>Apple </a:t>
                      </a:r>
                    </a:p>
                    <a:p>
                      <a:r>
                        <a:rPr lang="en-GB" sz="1400" baseline="0" dirty="0"/>
                        <a:t>Carton of Ribena</a:t>
                      </a:r>
                      <a:endParaRPr lang="en-GB" sz="1400" dirty="0"/>
                    </a:p>
                  </a:txBody>
                  <a:tcPr/>
                </a:tc>
                <a:tc>
                  <a:txBody>
                    <a:bodyPr/>
                    <a:lstStyle/>
                    <a:p>
                      <a:r>
                        <a:rPr lang="en-GB" sz="1400" dirty="0"/>
                        <a:t>Boil in bag curry, uncle bens part-cooked rice (no need to cook, just add to curry)</a:t>
                      </a:r>
                    </a:p>
                    <a:p>
                      <a:endParaRPr lang="en-GB" sz="1400" dirty="0"/>
                    </a:p>
                    <a:p>
                      <a:r>
                        <a:rPr lang="en-GB" sz="1400" dirty="0"/>
                        <a:t>Wayfarer Treacle Pudding</a:t>
                      </a:r>
                    </a:p>
                  </a:txBody>
                  <a:tcPr/>
                </a:tc>
                <a:tc>
                  <a:txBody>
                    <a:bodyPr/>
                    <a:lstStyle/>
                    <a:p>
                      <a:endParaRPr lang="en-GB" sz="1400" dirty="0"/>
                    </a:p>
                  </a:txBody>
                  <a:tcPr/>
                </a:tc>
                <a:extLst>
                  <a:ext uri="{0D108BD9-81ED-4DB2-BD59-A6C34878D82A}">
                    <a16:rowId xmlns:a16="http://schemas.microsoft.com/office/drawing/2014/main" val="10002"/>
                  </a:ext>
                </a:extLst>
              </a:tr>
              <a:tr h="370840">
                <a:tc>
                  <a:txBody>
                    <a:bodyPr/>
                    <a:lstStyle/>
                    <a:p>
                      <a:r>
                        <a:rPr lang="en-GB" sz="1400" dirty="0"/>
                        <a:t>All-day</a:t>
                      </a:r>
                      <a:r>
                        <a:rPr lang="en-GB" sz="1400" baseline="0" dirty="0"/>
                        <a:t> breakfast in a tin, pitta bread/ fried bread (needs oil)</a:t>
                      </a:r>
                      <a:endParaRPr lang="en-GB" sz="1400" dirty="0"/>
                    </a:p>
                  </a:txBody>
                  <a:tcPr/>
                </a:tc>
                <a:tc>
                  <a:txBody>
                    <a:bodyPr/>
                    <a:lstStyle/>
                    <a:p>
                      <a:r>
                        <a:rPr lang="en-GB" sz="1400" dirty="0"/>
                        <a:t>Bread</a:t>
                      </a:r>
                      <a:r>
                        <a:rPr lang="en-GB" sz="1400" baseline="0" dirty="0"/>
                        <a:t> rolls and corned beef</a:t>
                      </a:r>
                      <a:endParaRPr lang="en-GB" sz="1400" dirty="0"/>
                    </a:p>
                    <a:p>
                      <a:r>
                        <a:rPr lang="en-GB" sz="1400" dirty="0"/>
                        <a:t>Sausage</a:t>
                      </a:r>
                      <a:r>
                        <a:rPr lang="en-GB" sz="1400" baseline="0" dirty="0"/>
                        <a:t> roll</a:t>
                      </a:r>
                      <a:endParaRPr lang="en-GB" sz="1400" dirty="0"/>
                    </a:p>
                    <a:p>
                      <a:r>
                        <a:rPr lang="en-GB" sz="1400" dirty="0"/>
                        <a:t>Carton of</a:t>
                      </a:r>
                      <a:r>
                        <a:rPr lang="en-GB" sz="1400" baseline="0" dirty="0"/>
                        <a:t> fruit </a:t>
                      </a:r>
                      <a:r>
                        <a:rPr lang="en-GB" sz="1400" baseline="0" dirty="0" err="1"/>
                        <a:t>smoothie</a:t>
                      </a:r>
                      <a:endParaRPr lang="en-GB" sz="1400" dirty="0"/>
                    </a:p>
                  </a:txBody>
                  <a:tcPr/>
                </a:tc>
                <a:tc>
                  <a:txBody>
                    <a:bodyPr/>
                    <a:lstStyle/>
                    <a:p>
                      <a:r>
                        <a:rPr lang="en-GB" sz="1400" dirty="0"/>
                        <a:t>Frozen steak and </a:t>
                      </a:r>
                      <a:r>
                        <a:rPr lang="en-GB" sz="1400" dirty="0" err="1"/>
                        <a:t>sausgaes</a:t>
                      </a:r>
                      <a:r>
                        <a:rPr lang="en-GB" sz="1400" dirty="0"/>
                        <a:t>, dried herbs, </a:t>
                      </a:r>
                      <a:r>
                        <a:rPr lang="en-GB" sz="1400" dirty="0" err="1"/>
                        <a:t>cous</a:t>
                      </a:r>
                      <a:r>
                        <a:rPr lang="en-GB" sz="1400" baseline="0" dirty="0"/>
                        <a:t> </a:t>
                      </a:r>
                      <a:r>
                        <a:rPr lang="en-GB" sz="1400" baseline="0" dirty="0" err="1"/>
                        <a:t>cous</a:t>
                      </a:r>
                      <a:r>
                        <a:rPr lang="en-GB" sz="1400" baseline="0" dirty="0"/>
                        <a:t>.</a:t>
                      </a:r>
                      <a:endParaRPr lang="en-GB" sz="1400" dirty="0"/>
                    </a:p>
                    <a:p>
                      <a:endParaRPr lang="en-GB" sz="1400" dirty="0"/>
                    </a:p>
                    <a:p>
                      <a:r>
                        <a:rPr lang="en-GB" sz="1400" dirty="0"/>
                        <a:t>Instant custard</a:t>
                      </a:r>
                    </a:p>
                  </a:txBody>
                  <a:tcPr/>
                </a:tc>
                <a:tc>
                  <a:txBody>
                    <a:bodyPr/>
                    <a:lstStyle/>
                    <a:p>
                      <a:endParaRPr lang="en-GB" sz="1400" dirty="0"/>
                    </a:p>
                  </a:txBody>
                  <a:tcPr/>
                </a:tc>
                <a:extLst>
                  <a:ext uri="{0D108BD9-81ED-4DB2-BD59-A6C34878D82A}">
                    <a16:rowId xmlns:a16="http://schemas.microsoft.com/office/drawing/2014/main" val="10003"/>
                  </a:ext>
                </a:extLst>
              </a:tr>
              <a:tr h="370840">
                <a:tc>
                  <a:txBody>
                    <a:bodyPr/>
                    <a:lstStyle/>
                    <a:p>
                      <a:r>
                        <a:rPr lang="en-GB" sz="1400" dirty="0"/>
                        <a:t>Pancakes</a:t>
                      </a:r>
                      <a:r>
                        <a:rPr lang="en-GB" sz="1400" baseline="0" dirty="0"/>
                        <a:t> and jam/choc spread</a:t>
                      </a:r>
                      <a:endParaRPr lang="en-GB" sz="1400" dirty="0"/>
                    </a:p>
                  </a:txBody>
                  <a:tcPr/>
                </a:tc>
                <a:tc>
                  <a:txBody>
                    <a:bodyPr/>
                    <a:lstStyle/>
                    <a:p>
                      <a:endParaRPr lang="en-GB" sz="1400" dirty="0"/>
                    </a:p>
                  </a:txBody>
                  <a:tcPr/>
                </a:tc>
                <a:tc>
                  <a:txBody>
                    <a:bodyPr/>
                    <a:lstStyle/>
                    <a:p>
                      <a:r>
                        <a:rPr lang="en-GB" sz="1400" dirty="0"/>
                        <a:t>Tinned mackerel in tomato sauce, Smash/</a:t>
                      </a:r>
                      <a:r>
                        <a:rPr lang="en-GB" sz="1400" dirty="0" err="1"/>
                        <a:t>Rissoto</a:t>
                      </a:r>
                      <a:endParaRPr lang="en-GB" sz="1400" dirty="0"/>
                    </a:p>
                  </a:txBody>
                  <a:tcPr/>
                </a:tc>
                <a:tc>
                  <a:txBody>
                    <a:bodyPr/>
                    <a:lstStyle/>
                    <a:p>
                      <a:endParaRPr lang="en-GB" sz="1400" dirty="0"/>
                    </a:p>
                  </a:txBody>
                  <a:tcPr/>
                </a:tc>
                <a:extLst>
                  <a:ext uri="{0D108BD9-81ED-4DB2-BD59-A6C34878D82A}">
                    <a16:rowId xmlns:a16="http://schemas.microsoft.com/office/drawing/2014/main" val="10004"/>
                  </a:ext>
                </a:extLst>
              </a:tr>
            </a:tbl>
          </a:graphicData>
        </a:graphic>
      </p:graphicFrame>
      <p:sp>
        <p:nvSpPr>
          <p:cNvPr id="5" name="Bevel 4"/>
          <p:cNvSpPr/>
          <p:nvPr/>
        </p:nvSpPr>
        <p:spPr>
          <a:xfrm>
            <a:off x="323528" y="5631380"/>
            <a:ext cx="8568952" cy="1008112"/>
          </a:xfrm>
          <a:prstGeom prst="bevel">
            <a:avLst>
              <a:gd name="adj" fmla="val 723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dirty="0">
                <a:effectLst>
                  <a:outerShdw blurRad="38100" dist="38100" dir="2700000" algn="tl">
                    <a:srgbClr val="000000">
                      <a:alpha val="43137"/>
                    </a:srgbClr>
                  </a:outerShdw>
                </a:effectLst>
              </a:rPr>
              <a:t>Emergency Rations: </a:t>
            </a:r>
            <a:r>
              <a:rPr lang="en-GB" sz="1600" dirty="0"/>
              <a:t> Mars bars, glucose tablets, Bottle of cola, Pitta breads, chocolate spread, dried fruit, raw jelly cubes, Kendal mint cake etc. (</a:t>
            </a:r>
            <a:r>
              <a:rPr lang="en-GB" sz="1600" b="1" dirty="0"/>
              <a:t>THESE MUST BE KEPT SEPARATELY AND WILL BE CHECKED AT THE END OF YOUR EXPEDITION</a:t>
            </a:r>
            <a:r>
              <a:rPr lang="en-GB" sz="1600" dirty="0"/>
              <a:t>) </a:t>
            </a:r>
          </a:p>
        </p:txBody>
      </p:sp>
      <p:sp>
        <p:nvSpPr>
          <p:cNvPr id="6" name="Rectangle 5"/>
          <p:cNvSpPr/>
          <p:nvPr/>
        </p:nvSpPr>
        <p:spPr>
          <a:xfrm>
            <a:off x="6916164" y="2780928"/>
            <a:ext cx="1976316" cy="2246769"/>
          </a:xfrm>
          <a:prstGeom prst="rect">
            <a:avLst/>
          </a:prstGeom>
          <a:solidFill>
            <a:schemeClr val="accent4">
              <a:lumMod val="60000"/>
              <a:lumOff val="40000"/>
            </a:schemeClr>
          </a:solidFill>
          <a:ln>
            <a:solidFill>
              <a:schemeClr val="tx1"/>
            </a:solidFill>
          </a:ln>
        </p:spPr>
        <p:txBody>
          <a:bodyPr wrap="square">
            <a:spAutoFit/>
          </a:bodyPr>
          <a:lstStyle/>
          <a:p>
            <a:r>
              <a:rPr lang="en-GB" sz="1400" b="1" dirty="0">
                <a:solidFill>
                  <a:schemeClr val="bg1"/>
                </a:solidFill>
              </a:rPr>
              <a:t>“A hiking friend of mine takes a plastic jar of peanut butter, scoops out about half. To remainder, add honey, chopped dried apricots, chocolate chips, raisins. Mix it all up. Then eat a </a:t>
            </a:r>
            <a:r>
              <a:rPr lang="en-GB" sz="1400" b="1" dirty="0" err="1">
                <a:solidFill>
                  <a:schemeClr val="bg1"/>
                </a:solidFill>
              </a:rPr>
              <a:t>tsp</a:t>
            </a:r>
            <a:r>
              <a:rPr lang="en-GB" sz="1400" b="1" dirty="0">
                <a:solidFill>
                  <a:schemeClr val="bg1"/>
                </a:solidFill>
              </a:rPr>
              <a:t> or two on regular basis on the trail”. </a:t>
            </a:r>
          </a:p>
        </p:txBody>
      </p:sp>
    </p:spTree>
    <p:extLst>
      <p:ext uri="{BB962C8B-B14F-4D97-AF65-F5344CB8AC3E}">
        <p14:creationId xmlns:p14="http://schemas.microsoft.com/office/powerpoint/2010/main" val="64194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801169" y="303532"/>
            <a:ext cx="1175256" cy="534838"/>
          </a:xfrm>
          <a:prstGeom prst="rect">
            <a:avLst/>
          </a:prstGeom>
          <a:noFill/>
          <a:ln w="57150" cmpd="thickThin">
            <a:solidFill>
              <a:schemeClr val="tx1"/>
            </a:solidFill>
            <a:miter lim="800000"/>
            <a:headEnd/>
            <a:tailEnd/>
          </a:ln>
        </p:spPr>
        <p:txBody>
          <a:bodyPr anchor="ctr"/>
          <a:lstStyle/>
          <a:p>
            <a:pPr>
              <a:defRPr/>
            </a:pPr>
            <a:r>
              <a:rPr lang="en-GB" sz="1400" kern="0" dirty="0">
                <a:solidFill>
                  <a:schemeClr val="tx2"/>
                </a:solidFill>
                <a:latin typeface="+mj-lt"/>
                <a:ea typeface="+mj-ea"/>
                <a:cs typeface="+mj-cs"/>
              </a:rPr>
              <a:t>GROUP: </a:t>
            </a:r>
          </a:p>
          <a:p>
            <a:pPr>
              <a:defRPr/>
            </a:pPr>
            <a:endParaRPr lang="en-GB" sz="700" kern="0" dirty="0">
              <a:solidFill>
                <a:schemeClr val="tx2"/>
              </a:solidFill>
              <a:latin typeface="+mj-lt"/>
              <a:ea typeface="+mj-ea"/>
              <a:cs typeface="+mj-cs"/>
            </a:endParaRP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2327302959"/>
              </p:ext>
            </p:extLst>
          </p:nvPr>
        </p:nvGraphicFramePr>
        <p:xfrm>
          <a:off x="200840" y="956861"/>
          <a:ext cx="8547873" cy="3111038"/>
        </p:xfrm>
        <a:graphic>
          <a:graphicData uri="http://schemas.openxmlformats.org/drawingml/2006/table">
            <a:tbl>
              <a:tblPr firstRow="1" bandRow="1">
                <a:tableStyleId>{5940675A-B579-460E-94D1-54222C63F5DA}</a:tableStyleId>
              </a:tblPr>
              <a:tblGrid>
                <a:gridCol w="1198487">
                  <a:extLst>
                    <a:ext uri="{9D8B030D-6E8A-4147-A177-3AD203B41FA5}">
                      <a16:colId xmlns:a16="http://schemas.microsoft.com/office/drawing/2014/main" val="20000"/>
                    </a:ext>
                  </a:extLst>
                </a:gridCol>
                <a:gridCol w="1675909">
                  <a:extLst>
                    <a:ext uri="{9D8B030D-6E8A-4147-A177-3AD203B41FA5}">
                      <a16:colId xmlns:a16="http://schemas.microsoft.com/office/drawing/2014/main" val="20001"/>
                    </a:ext>
                  </a:extLst>
                </a:gridCol>
                <a:gridCol w="1547751">
                  <a:extLst>
                    <a:ext uri="{9D8B030D-6E8A-4147-A177-3AD203B41FA5}">
                      <a16:colId xmlns:a16="http://schemas.microsoft.com/office/drawing/2014/main" val="20002"/>
                    </a:ext>
                  </a:extLst>
                </a:gridCol>
                <a:gridCol w="2416152">
                  <a:extLst>
                    <a:ext uri="{9D8B030D-6E8A-4147-A177-3AD203B41FA5}">
                      <a16:colId xmlns:a16="http://schemas.microsoft.com/office/drawing/2014/main" val="20003"/>
                    </a:ext>
                  </a:extLst>
                </a:gridCol>
                <a:gridCol w="1709574">
                  <a:extLst>
                    <a:ext uri="{9D8B030D-6E8A-4147-A177-3AD203B41FA5}">
                      <a16:colId xmlns:a16="http://schemas.microsoft.com/office/drawing/2014/main" val="20004"/>
                    </a:ext>
                  </a:extLst>
                </a:gridCol>
              </a:tblGrid>
              <a:tr h="367838">
                <a:tc>
                  <a:txBody>
                    <a:bodyPr/>
                    <a:lstStyle/>
                    <a:p>
                      <a:endParaRPr lang="en-GB" sz="1400" b="1" dirty="0"/>
                    </a:p>
                  </a:txBody>
                  <a:tcPr/>
                </a:tc>
                <a:tc>
                  <a:txBody>
                    <a:bodyPr/>
                    <a:lstStyle/>
                    <a:p>
                      <a:r>
                        <a:rPr lang="en-GB" sz="1400" b="1" dirty="0"/>
                        <a:t>Breakfast </a:t>
                      </a:r>
                    </a:p>
                  </a:txBody>
                  <a:tcPr/>
                </a:tc>
                <a:tc>
                  <a:txBody>
                    <a:bodyPr/>
                    <a:lstStyle/>
                    <a:p>
                      <a:r>
                        <a:rPr lang="en-GB" sz="1400" b="1" dirty="0"/>
                        <a:t>Lunch</a:t>
                      </a:r>
                    </a:p>
                  </a:txBody>
                  <a:tcPr/>
                </a:tc>
                <a:tc>
                  <a:txBody>
                    <a:bodyPr/>
                    <a:lstStyle/>
                    <a:p>
                      <a:r>
                        <a:rPr lang="en-GB" sz="1400" b="1" dirty="0"/>
                        <a:t>Dinner</a:t>
                      </a:r>
                    </a:p>
                  </a:txBody>
                  <a:tcPr/>
                </a:tc>
                <a:tc>
                  <a:txBody>
                    <a:bodyPr/>
                    <a:lstStyle/>
                    <a:p>
                      <a:r>
                        <a:rPr lang="en-GB" sz="1400" b="1" dirty="0"/>
                        <a:t>Trail food</a:t>
                      </a:r>
                    </a:p>
                  </a:txBody>
                  <a:tcPr/>
                </a:tc>
                <a:extLst>
                  <a:ext uri="{0D108BD9-81ED-4DB2-BD59-A6C34878D82A}">
                    <a16:rowId xmlns:a16="http://schemas.microsoft.com/office/drawing/2014/main" val="10000"/>
                  </a:ext>
                </a:extLst>
              </a:tr>
              <a:tr h="1099265">
                <a:tc>
                  <a:txBody>
                    <a:bodyPr/>
                    <a:lstStyle/>
                    <a:p>
                      <a:r>
                        <a:rPr lang="en-GB" sz="1400" i="1" dirty="0"/>
                        <a:t>Day 1</a:t>
                      </a:r>
                    </a:p>
                  </a:txBody>
                  <a:tcPr/>
                </a:tc>
                <a:tc>
                  <a:txBody>
                    <a:bodyPr/>
                    <a:lstStyle/>
                    <a:p>
                      <a:endParaRPr lang="en-GB" sz="1400" dirty="0"/>
                    </a:p>
                    <a:p>
                      <a:endParaRPr lang="en-GB" sz="1400" dirty="0"/>
                    </a:p>
                    <a:p>
                      <a:endParaRPr lang="en-GB" sz="1400" dirty="0"/>
                    </a:p>
                    <a:p>
                      <a:endParaRPr lang="en-GB" sz="1400" dirty="0"/>
                    </a:p>
                    <a:p>
                      <a:endParaRPr lang="en-GB" sz="1400" dirty="0"/>
                    </a:p>
                    <a:p>
                      <a:endParaRPr lang="en-GB" sz="1400" dirty="0"/>
                    </a:p>
                  </a:txBody>
                  <a:tcPr>
                    <a:solidFill>
                      <a:schemeClr val="tx1"/>
                    </a:solidFill>
                  </a:tcPr>
                </a:tc>
                <a:tc>
                  <a:txBody>
                    <a:bodyPr/>
                    <a:lstStyle/>
                    <a:p>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10001"/>
                  </a:ext>
                </a:extLst>
              </a:tr>
              <a:tr h="1080120">
                <a:tc>
                  <a:txBody>
                    <a:bodyPr/>
                    <a:lstStyle/>
                    <a:p>
                      <a:r>
                        <a:rPr lang="en-GB" sz="1400" i="1" dirty="0"/>
                        <a:t>Day</a:t>
                      </a:r>
                      <a:r>
                        <a:rPr lang="en-GB" sz="1400" i="1" baseline="0" dirty="0"/>
                        <a:t> 2</a:t>
                      </a:r>
                      <a:endParaRPr lang="en-GB" sz="1400" i="1" dirty="0"/>
                    </a:p>
                  </a:txBody>
                  <a:tcPr/>
                </a:tc>
                <a:tc>
                  <a:txBody>
                    <a:bodyPr/>
                    <a:lstStyle/>
                    <a:p>
                      <a:endParaRPr lang="en-GB" sz="1400" dirty="0"/>
                    </a:p>
                    <a:p>
                      <a:endParaRPr lang="en-GB" sz="1400" dirty="0"/>
                    </a:p>
                    <a:p>
                      <a:endParaRPr lang="en-GB" sz="1400" dirty="0"/>
                    </a:p>
                    <a:p>
                      <a:endParaRPr lang="en-GB" sz="1400" dirty="0"/>
                    </a:p>
                    <a:p>
                      <a:endParaRPr lang="en-GB" sz="1400" dirty="0"/>
                    </a:p>
                    <a:p>
                      <a:endParaRPr lang="en-GB" sz="1400" dirty="0"/>
                    </a:p>
                  </a:txBody>
                  <a:tcPr/>
                </a:tc>
                <a:tc>
                  <a:txBody>
                    <a:bodyPr/>
                    <a:lstStyle/>
                    <a:p>
                      <a:endParaRPr lang="en-GB" sz="1400" dirty="0"/>
                    </a:p>
                  </a:txBody>
                  <a:tcPr/>
                </a:tc>
                <a:tc>
                  <a:txBody>
                    <a:bodyPr/>
                    <a:lstStyle/>
                    <a:p>
                      <a:endParaRPr lang="en-GB" sz="1400" dirty="0"/>
                    </a:p>
                  </a:txBody>
                  <a:tcPr>
                    <a:solidFill>
                      <a:schemeClr val="tx1"/>
                    </a:solidFill>
                  </a:tcPr>
                </a:tc>
                <a:tc>
                  <a:txBody>
                    <a:bodyPr/>
                    <a:lstStyle/>
                    <a:p>
                      <a:endParaRPr lang="en-GB" sz="1400" dirty="0"/>
                    </a:p>
                  </a:txBody>
                  <a:tcPr/>
                </a:tc>
                <a:extLst>
                  <a:ext uri="{0D108BD9-81ED-4DB2-BD59-A6C34878D82A}">
                    <a16:rowId xmlns:a16="http://schemas.microsoft.com/office/drawing/2014/main" val="10002"/>
                  </a:ext>
                </a:extLst>
              </a:tr>
            </a:tbl>
          </a:graphicData>
        </a:graphic>
      </p:graphicFrame>
      <p:sp>
        <p:nvSpPr>
          <p:cNvPr id="12" name="Rectangle 2"/>
          <p:cNvSpPr txBox="1">
            <a:spLocks noChangeArrowheads="1"/>
          </p:cNvSpPr>
          <p:nvPr/>
        </p:nvSpPr>
        <p:spPr bwMode="auto">
          <a:xfrm>
            <a:off x="5128295" y="303532"/>
            <a:ext cx="3620418" cy="534838"/>
          </a:xfrm>
          <a:prstGeom prst="rect">
            <a:avLst/>
          </a:prstGeom>
          <a:noFill/>
          <a:ln w="57150" cmpd="thickThin">
            <a:solidFill>
              <a:schemeClr val="tx1"/>
            </a:solidFill>
            <a:miter lim="800000"/>
            <a:headEnd/>
            <a:tailEnd/>
          </a:ln>
        </p:spPr>
        <p:txBody>
          <a:bodyPr anchor="ctr"/>
          <a:lstStyle/>
          <a:p>
            <a:pPr>
              <a:defRPr/>
            </a:pPr>
            <a:r>
              <a:rPr lang="en-GB" sz="1400" kern="0" dirty="0">
                <a:solidFill>
                  <a:schemeClr val="tx2"/>
                </a:solidFill>
                <a:latin typeface="+mj-lt"/>
                <a:ea typeface="+mj-ea"/>
                <a:cs typeface="+mj-cs"/>
              </a:rPr>
              <a:t>NAME: </a:t>
            </a:r>
          </a:p>
          <a:p>
            <a:pPr>
              <a:defRPr/>
            </a:pPr>
            <a:endParaRPr lang="en-GB" sz="700" kern="0" dirty="0">
              <a:solidFill>
                <a:schemeClr val="tx2"/>
              </a:solidFill>
              <a:latin typeface="+mj-lt"/>
              <a:ea typeface="+mj-ea"/>
              <a:cs typeface="+mj-cs"/>
            </a:endParaRPr>
          </a:p>
        </p:txBody>
      </p:sp>
      <p:sp>
        <p:nvSpPr>
          <p:cNvPr id="14" name="Rectangle 13"/>
          <p:cNvSpPr/>
          <p:nvPr/>
        </p:nvSpPr>
        <p:spPr>
          <a:xfrm>
            <a:off x="1625988" y="295610"/>
            <a:ext cx="2023311" cy="584775"/>
          </a:xfrm>
          <a:prstGeom prst="rect">
            <a:avLst/>
          </a:prstGeom>
          <a:noFill/>
        </p:spPr>
        <p:txBody>
          <a:bodyPr wrap="none" lIns="91440" tIns="45720" rIns="91440" bIns="45720">
            <a:spAutoFit/>
          </a:bodyPr>
          <a:lstStyle/>
          <a:p>
            <a:pPr algn="ctr"/>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Menu Plan</a:t>
            </a:r>
          </a:p>
        </p:txBody>
      </p:sp>
      <p:sp>
        <p:nvSpPr>
          <p:cNvPr id="2" name="Rectangle 1"/>
          <p:cNvSpPr/>
          <p:nvPr/>
        </p:nvSpPr>
        <p:spPr>
          <a:xfrm>
            <a:off x="200841" y="4150962"/>
            <a:ext cx="3723086" cy="24482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u="sng" dirty="0">
                <a:solidFill>
                  <a:schemeClr val="tx1"/>
                </a:solidFill>
              </a:rPr>
              <a:t>Emergency rations:</a:t>
            </a: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r>
              <a:rPr lang="en-GB" sz="1200" dirty="0">
                <a:solidFill>
                  <a:schemeClr val="tx1"/>
                </a:solidFill>
              </a:rPr>
              <a:t>(these will be checked at the end of your expedition)</a:t>
            </a:r>
          </a:p>
        </p:txBody>
      </p:sp>
      <p:graphicFrame>
        <p:nvGraphicFramePr>
          <p:cNvPr id="13" name="Content Placeholder 2"/>
          <p:cNvGraphicFramePr>
            <a:graphicFrameLocks/>
          </p:cNvGraphicFramePr>
          <p:nvPr>
            <p:extLst>
              <p:ext uri="{D42A27DB-BD31-4B8C-83A1-F6EECF244321}">
                <p14:modId xmlns:p14="http://schemas.microsoft.com/office/powerpoint/2010/main" val="219739489"/>
              </p:ext>
            </p:extLst>
          </p:nvPr>
        </p:nvGraphicFramePr>
        <p:xfrm>
          <a:off x="4059245" y="4150962"/>
          <a:ext cx="4689468" cy="2448269"/>
        </p:xfrm>
        <a:graphic>
          <a:graphicData uri="http://schemas.openxmlformats.org/drawingml/2006/table">
            <a:tbl>
              <a:tblPr firstRow="1" bandRow="1">
                <a:tableStyleId>{5940675A-B579-460E-94D1-54222C63F5DA}</a:tableStyleId>
              </a:tblPr>
              <a:tblGrid>
                <a:gridCol w="173689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936352">
                  <a:extLst>
                    <a:ext uri="{9D8B030D-6E8A-4147-A177-3AD203B41FA5}">
                      <a16:colId xmlns:a16="http://schemas.microsoft.com/office/drawing/2014/main" val="20003"/>
                    </a:ext>
                  </a:extLst>
                </a:gridCol>
              </a:tblGrid>
              <a:tr h="264018">
                <a:tc>
                  <a:txBody>
                    <a:bodyPr/>
                    <a:lstStyle/>
                    <a:p>
                      <a:r>
                        <a:rPr lang="en-GB" sz="900" b="1" dirty="0"/>
                        <a:t>Group shared Kit</a:t>
                      </a:r>
                    </a:p>
                  </a:txBody>
                  <a:tcPr>
                    <a:solidFill>
                      <a:schemeClr val="bg2"/>
                    </a:solidFill>
                  </a:tcPr>
                </a:tc>
                <a:tc>
                  <a:txBody>
                    <a:bodyPr/>
                    <a:lstStyle/>
                    <a:p>
                      <a:r>
                        <a:rPr lang="en-GB" sz="900" b="1" dirty="0"/>
                        <a:t>Tent</a:t>
                      </a:r>
                      <a:r>
                        <a:rPr lang="en-GB" sz="900" b="1" baseline="0" dirty="0"/>
                        <a:t> group 1</a:t>
                      </a:r>
                      <a:endParaRPr lang="en-GB" sz="900" b="1" dirty="0"/>
                    </a:p>
                  </a:txBody>
                  <a:tcPr>
                    <a:solidFill>
                      <a:schemeClr val="bg2"/>
                    </a:solidFill>
                  </a:tcPr>
                </a:tc>
                <a:tc>
                  <a:txBody>
                    <a:bodyPr/>
                    <a:lstStyle/>
                    <a:p>
                      <a:r>
                        <a:rPr lang="en-GB" sz="900" b="1" dirty="0"/>
                        <a:t>Tent</a:t>
                      </a:r>
                      <a:r>
                        <a:rPr lang="en-GB" sz="900" b="1" baseline="0" dirty="0"/>
                        <a:t> group 2</a:t>
                      </a:r>
                      <a:endParaRPr lang="en-GB" sz="900" b="1" dirty="0"/>
                    </a:p>
                  </a:txBody>
                  <a:tcPr>
                    <a:solidFill>
                      <a:schemeClr val="bg2"/>
                    </a:solidFill>
                  </a:tcPr>
                </a:tc>
                <a:tc>
                  <a:txBody>
                    <a:bodyPr/>
                    <a:lstStyle/>
                    <a:p>
                      <a:r>
                        <a:rPr lang="en-GB" sz="900" b="1" dirty="0"/>
                        <a:t>Tent group 3</a:t>
                      </a:r>
                    </a:p>
                  </a:txBody>
                  <a:tcPr>
                    <a:solidFill>
                      <a:schemeClr val="bg2"/>
                    </a:solidFill>
                  </a:tcPr>
                </a:tc>
                <a:extLst>
                  <a:ext uri="{0D108BD9-81ED-4DB2-BD59-A6C34878D82A}">
                    <a16:rowId xmlns:a16="http://schemas.microsoft.com/office/drawing/2014/main" val="10000"/>
                  </a:ext>
                </a:extLst>
              </a:tr>
              <a:tr h="264018">
                <a:tc>
                  <a:txBody>
                    <a:bodyPr/>
                    <a:lstStyle/>
                    <a:p>
                      <a:r>
                        <a:rPr lang="en-GB" sz="900" dirty="0"/>
                        <a:t>Tent inner</a:t>
                      </a:r>
                    </a:p>
                  </a:txBody>
                  <a:tcPr>
                    <a:solidFill>
                      <a:schemeClr val="bg2"/>
                    </a:solidFill>
                  </a:tcPr>
                </a:tc>
                <a:tc>
                  <a:txBody>
                    <a:bodyPr/>
                    <a:lstStyle/>
                    <a:p>
                      <a:endParaRPr lang="en-GB" sz="900"/>
                    </a:p>
                  </a:txBody>
                  <a:tcPr>
                    <a:solidFill>
                      <a:schemeClr val="bg2"/>
                    </a:solidFill>
                  </a:tcPr>
                </a:tc>
                <a:tc>
                  <a:txBody>
                    <a:bodyPr/>
                    <a:lstStyle/>
                    <a:p>
                      <a:endParaRPr lang="en-GB" sz="900" dirty="0"/>
                    </a:p>
                  </a:txBody>
                  <a:tcPr>
                    <a:solidFill>
                      <a:schemeClr val="bg2"/>
                    </a:solidFill>
                  </a:tcPr>
                </a:tc>
                <a:tc>
                  <a:txBody>
                    <a:bodyPr/>
                    <a:lstStyle/>
                    <a:p>
                      <a:endParaRPr lang="en-GB" sz="900"/>
                    </a:p>
                  </a:txBody>
                  <a:tcPr>
                    <a:solidFill>
                      <a:schemeClr val="bg2"/>
                    </a:solidFill>
                  </a:tcPr>
                </a:tc>
                <a:extLst>
                  <a:ext uri="{0D108BD9-81ED-4DB2-BD59-A6C34878D82A}">
                    <a16:rowId xmlns:a16="http://schemas.microsoft.com/office/drawing/2014/main" val="10001"/>
                  </a:ext>
                </a:extLst>
              </a:tr>
              <a:tr h="264018">
                <a:tc>
                  <a:txBody>
                    <a:bodyPr/>
                    <a:lstStyle/>
                    <a:p>
                      <a:r>
                        <a:rPr lang="en-GB" sz="900" dirty="0"/>
                        <a:t>Tent outer</a:t>
                      </a:r>
                    </a:p>
                  </a:txBody>
                  <a:tcPr>
                    <a:solidFill>
                      <a:schemeClr val="bg2"/>
                    </a:solidFill>
                  </a:tcPr>
                </a:tc>
                <a:tc>
                  <a:txBody>
                    <a:bodyPr/>
                    <a:lstStyle/>
                    <a:p>
                      <a:endParaRPr lang="en-GB" sz="900"/>
                    </a:p>
                  </a:txBody>
                  <a:tcPr>
                    <a:solidFill>
                      <a:schemeClr val="bg2"/>
                    </a:solidFill>
                  </a:tcPr>
                </a:tc>
                <a:tc>
                  <a:txBody>
                    <a:bodyPr/>
                    <a:lstStyle/>
                    <a:p>
                      <a:endParaRPr lang="en-GB" sz="900" dirty="0"/>
                    </a:p>
                  </a:txBody>
                  <a:tcPr>
                    <a:solidFill>
                      <a:schemeClr val="bg2"/>
                    </a:solidFill>
                  </a:tcPr>
                </a:tc>
                <a:tc>
                  <a:txBody>
                    <a:bodyPr/>
                    <a:lstStyle/>
                    <a:p>
                      <a:endParaRPr lang="en-GB" sz="900"/>
                    </a:p>
                  </a:txBody>
                  <a:tcPr>
                    <a:solidFill>
                      <a:schemeClr val="bg2"/>
                    </a:solidFill>
                  </a:tcPr>
                </a:tc>
                <a:extLst>
                  <a:ext uri="{0D108BD9-81ED-4DB2-BD59-A6C34878D82A}">
                    <a16:rowId xmlns:a16="http://schemas.microsoft.com/office/drawing/2014/main" val="10002"/>
                  </a:ext>
                </a:extLst>
              </a:tr>
              <a:tr h="302547">
                <a:tc>
                  <a:txBody>
                    <a:bodyPr/>
                    <a:lstStyle/>
                    <a:p>
                      <a:r>
                        <a:rPr lang="en-GB" sz="900" dirty="0"/>
                        <a:t>Tent poles/pegs</a:t>
                      </a:r>
                    </a:p>
                  </a:txBody>
                  <a:tcPr>
                    <a:solidFill>
                      <a:schemeClr val="bg2"/>
                    </a:solidFill>
                  </a:tcPr>
                </a:tc>
                <a:tc>
                  <a:txBody>
                    <a:bodyPr/>
                    <a:lstStyle/>
                    <a:p>
                      <a:endParaRPr lang="en-GB" sz="900" dirty="0"/>
                    </a:p>
                  </a:txBody>
                  <a:tcPr>
                    <a:solidFill>
                      <a:schemeClr val="bg2"/>
                    </a:solidFill>
                  </a:tcPr>
                </a:tc>
                <a:tc>
                  <a:txBody>
                    <a:bodyPr/>
                    <a:lstStyle/>
                    <a:p>
                      <a:endParaRPr lang="en-GB" sz="900" dirty="0"/>
                    </a:p>
                  </a:txBody>
                  <a:tcPr>
                    <a:solidFill>
                      <a:schemeClr val="bg2"/>
                    </a:solidFill>
                  </a:tcPr>
                </a:tc>
                <a:tc>
                  <a:txBody>
                    <a:bodyPr/>
                    <a:lstStyle/>
                    <a:p>
                      <a:endParaRPr lang="en-GB" sz="900"/>
                    </a:p>
                  </a:txBody>
                  <a:tcPr>
                    <a:solidFill>
                      <a:schemeClr val="bg2"/>
                    </a:solidFill>
                  </a:tcPr>
                </a:tc>
                <a:extLst>
                  <a:ext uri="{0D108BD9-81ED-4DB2-BD59-A6C34878D82A}">
                    <a16:rowId xmlns:a16="http://schemas.microsoft.com/office/drawing/2014/main" val="10003"/>
                  </a:ext>
                </a:extLst>
              </a:tr>
              <a:tr h="264018">
                <a:tc>
                  <a:txBody>
                    <a:bodyPr/>
                    <a:lstStyle/>
                    <a:p>
                      <a:r>
                        <a:rPr lang="en-GB" sz="900" dirty="0"/>
                        <a:t>Stove</a:t>
                      </a:r>
                    </a:p>
                  </a:txBody>
                  <a:tcPr>
                    <a:solidFill>
                      <a:schemeClr val="bg2"/>
                    </a:solidFill>
                  </a:tcPr>
                </a:tc>
                <a:tc>
                  <a:txBody>
                    <a:bodyPr/>
                    <a:lstStyle/>
                    <a:p>
                      <a:endParaRPr lang="en-GB" sz="900" dirty="0"/>
                    </a:p>
                  </a:txBody>
                  <a:tcPr>
                    <a:solidFill>
                      <a:schemeClr val="bg2"/>
                    </a:solidFill>
                  </a:tcPr>
                </a:tc>
                <a:tc>
                  <a:txBody>
                    <a:bodyPr/>
                    <a:lstStyle/>
                    <a:p>
                      <a:endParaRPr lang="en-GB" sz="900" dirty="0"/>
                    </a:p>
                  </a:txBody>
                  <a:tcPr>
                    <a:solidFill>
                      <a:schemeClr val="bg2"/>
                    </a:solidFill>
                  </a:tcPr>
                </a:tc>
                <a:tc>
                  <a:txBody>
                    <a:bodyPr/>
                    <a:lstStyle/>
                    <a:p>
                      <a:endParaRPr lang="en-GB" sz="900" dirty="0"/>
                    </a:p>
                  </a:txBody>
                  <a:tcPr>
                    <a:solidFill>
                      <a:schemeClr val="bg2"/>
                    </a:solidFill>
                  </a:tcPr>
                </a:tc>
                <a:extLst>
                  <a:ext uri="{0D108BD9-81ED-4DB2-BD59-A6C34878D82A}">
                    <a16:rowId xmlns:a16="http://schemas.microsoft.com/office/drawing/2014/main" val="10004"/>
                  </a:ext>
                </a:extLst>
              </a:tr>
              <a:tr h="264018">
                <a:tc>
                  <a:txBody>
                    <a:bodyPr/>
                    <a:lstStyle/>
                    <a:p>
                      <a:r>
                        <a:rPr lang="en-GB" sz="900" dirty="0"/>
                        <a:t>Pots</a:t>
                      </a:r>
                      <a:r>
                        <a:rPr lang="en-GB" sz="900" baseline="0" dirty="0"/>
                        <a:t> and pans</a:t>
                      </a:r>
                      <a:endParaRPr lang="en-GB" sz="900" dirty="0"/>
                    </a:p>
                  </a:txBody>
                  <a:tcPr>
                    <a:solidFill>
                      <a:schemeClr val="bg2"/>
                    </a:solidFill>
                  </a:tcPr>
                </a:tc>
                <a:tc>
                  <a:txBody>
                    <a:bodyPr/>
                    <a:lstStyle/>
                    <a:p>
                      <a:endParaRPr lang="en-GB" sz="900" dirty="0"/>
                    </a:p>
                  </a:txBody>
                  <a:tcPr>
                    <a:solidFill>
                      <a:schemeClr val="bg2"/>
                    </a:solidFill>
                  </a:tcPr>
                </a:tc>
                <a:tc>
                  <a:txBody>
                    <a:bodyPr/>
                    <a:lstStyle/>
                    <a:p>
                      <a:endParaRPr lang="en-GB" sz="900" dirty="0"/>
                    </a:p>
                  </a:txBody>
                  <a:tcPr>
                    <a:solidFill>
                      <a:schemeClr val="bg2"/>
                    </a:solidFill>
                  </a:tcPr>
                </a:tc>
                <a:tc>
                  <a:txBody>
                    <a:bodyPr/>
                    <a:lstStyle/>
                    <a:p>
                      <a:endParaRPr lang="en-GB" sz="900" dirty="0"/>
                    </a:p>
                  </a:txBody>
                  <a:tcPr>
                    <a:solidFill>
                      <a:schemeClr val="bg2"/>
                    </a:solidFill>
                  </a:tcPr>
                </a:tc>
                <a:extLst>
                  <a:ext uri="{0D108BD9-81ED-4DB2-BD59-A6C34878D82A}">
                    <a16:rowId xmlns:a16="http://schemas.microsoft.com/office/drawing/2014/main" val="10005"/>
                  </a:ext>
                </a:extLst>
              </a:tr>
              <a:tr h="264018">
                <a:tc>
                  <a:txBody>
                    <a:bodyPr/>
                    <a:lstStyle/>
                    <a:p>
                      <a:r>
                        <a:rPr lang="en-GB" sz="900" dirty="0"/>
                        <a:t>Fuel</a:t>
                      </a:r>
                    </a:p>
                  </a:txBody>
                  <a:tcPr>
                    <a:solidFill>
                      <a:schemeClr val="bg2"/>
                    </a:solidFill>
                  </a:tcPr>
                </a:tc>
                <a:tc>
                  <a:txBody>
                    <a:bodyPr/>
                    <a:lstStyle/>
                    <a:p>
                      <a:endParaRPr lang="en-GB" sz="900" dirty="0"/>
                    </a:p>
                  </a:txBody>
                  <a:tcPr>
                    <a:solidFill>
                      <a:schemeClr val="bg2"/>
                    </a:solidFill>
                  </a:tcPr>
                </a:tc>
                <a:tc>
                  <a:txBody>
                    <a:bodyPr/>
                    <a:lstStyle/>
                    <a:p>
                      <a:endParaRPr lang="en-GB" sz="900" dirty="0"/>
                    </a:p>
                  </a:txBody>
                  <a:tcPr>
                    <a:solidFill>
                      <a:schemeClr val="bg2"/>
                    </a:solidFill>
                  </a:tcPr>
                </a:tc>
                <a:tc>
                  <a:txBody>
                    <a:bodyPr/>
                    <a:lstStyle/>
                    <a:p>
                      <a:endParaRPr lang="en-GB" sz="900" dirty="0"/>
                    </a:p>
                  </a:txBody>
                  <a:tcPr>
                    <a:solidFill>
                      <a:schemeClr val="bg2"/>
                    </a:solidFill>
                  </a:tcPr>
                </a:tc>
                <a:extLst>
                  <a:ext uri="{0D108BD9-81ED-4DB2-BD59-A6C34878D82A}">
                    <a16:rowId xmlns:a16="http://schemas.microsoft.com/office/drawing/2014/main" val="10006"/>
                  </a:ext>
                </a:extLst>
              </a:tr>
              <a:tr h="297596">
                <a:tc>
                  <a:txBody>
                    <a:bodyPr/>
                    <a:lstStyle/>
                    <a:p>
                      <a:r>
                        <a:rPr lang="en-GB" sz="900" dirty="0"/>
                        <a:t>Washing-up liquid and </a:t>
                      </a:r>
                      <a:r>
                        <a:rPr lang="en-GB" sz="900" dirty="0" err="1"/>
                        <a:t>scourer</a:t>
                      </a:r>
                      <a:endParaRPr lang="en-GB" sz="900" dirty="0"/>
                    </a:p>
                  </a:txBody>
                  <a:tcPr>
                    <a:solidFill>
                      <a:schemeClr val="bg2"/>
                    </a:solidFill>
                  </a:tcPr>
                </a:tc>
                <a:tc>
                  <a:txBody>
                    <a:bodyPr/>
                    <a:lstStyle/>
                    <a:p>
                      <a:endParaRPr lang="en-GB" sz="900" dirty="0"/>
                    </a:p>
                  </a:txBody>
                  <a:tcPr>
                    <a:solidFill>
                      <a:schemeClr val="bg2"/>
                    </a:solidFill>
                  </a:tcPr>
                </a:tc>
                <a:tc>
                  <a:txBody>
                    <a:bodyPr/>
                    <a:lstStyle/>
                    <a:p>
                      <a:endParaRPr lang="en-GB" sz="900" dirty="0"/>
                    </a:p>
                  </a:txBody>
                  <a:tcPr>
                    <a:solidFill>
                      <a:schemeClr val="bg2"/>
                    </a:solidFill>
                  </a:tcPr>
                </a:tc>
                <a:tc>
                  <a:txBody>
                    <a:bodyPr/>
                    <a:lstStyle/>
                    <a:p>
                      <a:endParaRPr lang="en-GB" sz="900" dirty="0"/>
                    </a:p>
                  </a:txBody>
                  <a:tcPr>
                    <a:solidFill>
                      <a:schemeClr val="bg2"/>
                    </a:solidFill>
                  </a:tcPr>
                </a:tc>
                <a:extLst>
                  <a:ext uri="{0D108BD9-81ED-4DB2-BD59-A6C34878D82A}">
                    <a16:rowId xmlns:a16="http://schemas.microsoft.com/office/drawing/2014/main" val="10007"/>
                  </a:ext>
                </a:extLst>
              </a:tr>
              <a:tr h="264018">
                <a:tc>
                  <a:txBody>
                    <a:bodyPr/>
                    <a:lstStyle/>
                    <a:p>
                      <a:r>
                        <a:rPr lang="en-GB" sz="900" dirty="0"/>
                        <a:t>String</a:t>
                      </a:r>
                      <a:r>
                        <a:rPr lang="en-GB" sz="900" baseline="0" dirty="0"/>
                        <a:t> </a:t>
                      </a:r>
                      <a:endParaRPr lang="en-GB" sz="900" dirty="0"/>
                    </a:p>
                  </a:txBody>
                  <a:tcPr>
                    <a:solidFill>
                      <a:schemeClr val="bg2"/>
                    </a:solidFill>
                  </a:tcPr>
                </a:tc>
                <a:tc>
                  <a:txBody>
                    <a:bodyPr/>
                    <a:lstStyle/>
                    <a:p>
                      <a:endParaRPr lang="en-GB" sz="900" dirty="0"/>
                    </a:p>
                  </a:txBody>
                  <a:tcPr>
                    <a:solidFill>
                      <a:schemeClr val="bg2"/>
                    </a:solidFill>
                  </a:tcPr>
                </a:tc>
                <a:tc>
                  <a:txBody>
                    <a:bodyPr/>
                    <a:lstStyle/>
                    <a:p>
                      <a:endParaRPr lang="en-GB" sz="900" dirty="0"/>
                    </a:p>
                  </a:txBody>
                  <a:tcPr>
                    <a:solidFill>
                      <a:schemeClr val="bg2"/>
                    </a:solidFill>
                  </a:tcPr>
                </a:tc>
                <a:tc>
                  <a:txBody>
                    <a:bodyPr/>
                    <a:lstStyle/>
                    <a:p>
                      <a:endParaRPr lang="en-GB" sz="900" dirty="0"/>
                    </a:p>
                  </a:txBody>
                  <a:tcPr>
                    <a:solidFill>
                      <a:schemeClr val="bg2"/>
                    </a:solidFill>
                  </a:tcPr>
                </a:tc>
                <a:extLst>
                  <a:ext uri="{0D108BD9-81ED-4DB2-BD59-A6C34878D82A}">
                    <a16:rowId xmlns:a16="http://schemas.microsoft.com/office/drawing/2014/main" val="10008"/>
                  </a:ext>
                </a:extLst>
              </a:tr>
            </a:tbl>
          </a:graphicData>
        </a:graphic>
      </p:graphicFrame>
      <p:pic>
        <p:nvPicPr>
          <p:cNvPr id="10" name="Picture 9">
            <a:extLst>
              <a:ext uri="{FF2B5EF4-FFF2-40B4-BE49-F238E27FC236}">
                <a16:creationId xmlns:a16="http://schemas.microsoft.com/office/drawing/2014/main" id="{D45873E5-ACAB-4B30-8955-DB771417D1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840" y="122091"/>
            <a:ext cx="1273278" cy="780100"/>
          </a:xfrm>
          <a:prstGeom prst="rect">
            <a:avLst/>
          </a:prstGeom>
        </p:spPr>
      </p:pic>
      <p:sp>
        <p:nvSpPr>
          <p:cNvPr id="11" name="Rounded Rectangle 9">
            <a:extLst>
              <a:ext uri="{FF2B5EF4-FFF2-40B4-BE49-F238E27FC236}">
                <a16:creationId xmlns:a16="http://schemas.microsoft.com/office/drawing/2014/main" id="{632195C0-11FA-43E3-872F-47C99AD218EB}"/>
              </a:ext>
            </a:extLst>
          </p:cNvPr>
          <p:cNvSpPr/>
          <p:nvPr/>
        </p:nvSpPr>
        <p:spPr>
          <a:xfrm>
            <a:off x="837479" y="1700808"/>
            <a:ext cx="7259979" cy="396044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You will need to fill in a menu plan EACH </a:t>
            </a:r>
            <a:r>
              <a:rPr lang="en-GB" sz="1600" u="sng" dirty="0"/>
              <a:t>now</a:t>
            </a:r>
            <a:r>
              <a:rPr lang="en-GB" sz="1600" dirty="0"/>
              <a:t> using the guidance you have been given</a:t>
            </a:r>
          </a:p>
          <a:p>
            <a:pPr algn="ctr"/>
            <a:r>
              <a:rPr lang="en-GB" sz="1600" b="1" dirty="0"/>
              <a:t>All white boxes must be filled  (don’t worry if you don’t bring exactly this menu on the practice)</a:t>
            </a:r>
          </a:p>
          <a:p>
            <a:pPr algn="ctr"/>
            <a:endParaRPr lang="en-GB" sz="1600" b="1" dirty="0"/>
          </a:p>
          <a:p>
            <a:pPr algn="ctr"/>
            <a:r>
              <a:rPr lang="en-GB" sz="2000" b="1" dirty="0"/>
              <a:t>For the assessed expedition you will need to be more accurate though</a:t>
            </a:r>
          </a:p>
          <a:p>
            <a:pPr algn="ctr"/>
            <a:endParaRPr lang="en-GB" sz="1600" b="1" dirty="0"/>
          </a:p>
          <a:p>
            <a:pPr algn="ctr"/>
            <a:r>
              <a:rPr lang="en-GB" sz="1600" dirty="0"/>
              <a:t>Have a look around the supermarket to decide what you will put on this for the assessment !</a:t>
            </a:r>
          </a:p>
          <a:p>
            <a:pPr algn="ctr"/>
            <a:endParaRPr lang="en-GB" sz="1600" dirty="0"/>
          </a:p>
          <a:p>
            <a:pPr algn="ctr"/>
            <a:r>
              <a:rPr lang="en-GB" b="1" dirty="0">
                <a:solidFill>
                  <a:srgbClr val="FFFF00"/>
                </a:solidFill>
              </a:rPr>
              <a:t>You then need to write the names of who is carrying what in each ‘tent group’</a:t>
            </a:r>
          </a:p>
        </p:txBody>
      </p:sp>
    </p:spTree>
    <p:extLst>
      <p:ext uri="{BB962C8B-B14F-4D97-AF65-F5344CB8AC3E}">
        <p14:creationId xmlns:p14="http://schemas.microsoft.com/office/powerpoint/2010/main" val="428798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0E90A-D00D-43A0-BFAD-524A5FF9465A}"/>
              </a:ext>
            </a:extLst>
          </p:cNvPr>
          <p:cNvSpPr>
            <a:spLocks noGrp="1"/>
          </p:cNvSpPr>
          <p:nvPr>
            <p:ph type="title"/>
          </p:nvPr>
        </p:nvSpPr>
        <p:spPr/>
        <p:txBody>
          <a:bodyPr/>
          <a:lstStyle/>
          <a:p>
            <a:r>
              <a:rPr lang="en-GB" dirty="0">
                <a:solidFill>
                  <a:srgbClr val="FF0000"/>
                </a:solidFill>
              </a:rPr>
              <a:t>Staff will now check….</a:t>
            </a:r>
          </a:p>
        </p:txBody>
      </p:sp>
      <p:sp>
        <p:nvSpPr>
          <p:cNvPr id="3" name="Content Placeholder 2">
            <a:extLst>
              <a:ext uri="{FF2B5EF4-FFF2-40B4-BE49-F238E27FC236}">
                <a16:creationId xmlns:a16="http://schemas.microsoft.com/office/drawing/2014/main" id="{7A531CB3-6512-4EF6-BC9B-0911E9D825E8}"/>
              </a:ext>
            </a:extLst>
          </p:cNvPr>
          <p:cNvSpPr>
            <a:spLocks noGrp="1"/>
          </p:cNvSpPr>
          <p:nvPr>
            <p:ph idx="1"/>
          </p:nvPr>
        </p:nvSpPr>
        <p:spPr/>
        <p:txBody>
          <a:bodyPr/>
          <a:lstStyle/>
          <a:p>
            <a:r>
              <a:rPr lang="en-GB" dirty="0"/>
              <a:t>Suitability of your menu</a:t>
            </a:r>
          </a:p>
          <a:p>
            <a:r>
              <a:rPr lang="en-GB" dirty="0"/>
              <a:t>That tents, stoves are evenly spread among group members</a:t>
            </a:r>
          </a:p>
          <a:p>
            <a:r>
              <a:rPr lang="en-GB" dirty="0">
                <a:solidFill>
                  <a:srgbClr val="FF0000"/>
                </a:solidFill>
              </a:rPr>
              <a:t>Then sign it</a:t>
            </a:r>
          </a:p>
          <a:p>
            <a:r>
              <a:rPr lang="en-GB" dirty="0"/>
              <a:t>You can then take it home</a:t>
            </a:r>
          </a:p>
          <a:p>
            <a:endParaRPr lang="en-GB" dirty="0"/>
          </a:p>
        </p:txBody>
      </p:sp>
    </p:spTree>
    <p:extLst>
      <p:ext uri="{BB962C8B-B14F-4D97-AF65-F5344CB8AC3E}">
        <p14:creationId xmlns:p14="http://schemas.microsoft.com/office/powerpoint/2010/main" val="2616253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801169" y="303532"/>
            <a:ext cx="1175256" cy="534838"/>
          </a:xfrm>
          <a:prstGeom prst="rect">
            <a:avLst/>
          </a:prstGeom>
          <a:noFill/>
          <a:ln w="57150" cmpd="thickThin">
            <a:solidFill>
              <a:schemeClr val="tx1"/>
            </a:solidFill>
            <a:miter lim="800000"/>
            <a:headEnd/>
            <a:tailEnd/>
          </a:ln>
        </p:spPr>
        <p:txBody>
          <a:bodyPr anchor="ctr"/>
          <a:lstStyle/>
          <a:p>
            <a:pPr>
              <a:defRPr/>
            </a:pPr>
            <a:r>
              <a:rPr lang="en-GB" sz="1400" kern="0" dirty="0">
                <a:solidFill>
                  <a:schemeClr val="tx2"/>
                </a:solidFill>
                <a:latin typeface="+mj-lt"/>
                <a:ea typeface="+mj-ea"/>
                <a:cs typeface="+mj-cs"/>
              </a:rPr>
              <a:t>GROUP: </a:t>
            </a:r>
          </a:p>
          <a:p>
            <a:pPr>
              <a:defRPr/>
            </a:pPr>
            <a:endParaRPr lang="en-GB" sz="700" kern="0" dirty="0">
              <a:solidFill>
                <a:schemeClr val="tx2"/>
              </a:solidFill>
              <a:latin typeface="+mj-lt"/>
              <a:ea typeface="+mj-ea"/>
              <a:cs typeface="+mj-cs"/>
            </a:endParaRPr>
          </a:p>
        </p:txBody>
      </p:sp>
      <p:graphicFrame>
        <p:nvGraphicFramePr>
          <p:cNvPr id="15" name="Content Placeholder 14"/>
          <p:cNvGraphicFramePr>
            <a:graphicFrameLocks noGrp="1"/>
          </p:cNvGraphicFramePr>
          <p:nvPr>
            <p:ph idx="1"/>
            <p:extLst/>
          </p:nvPr>
        </p:nvGraphicFramePr>
        <p:xfrm>
          <a:off x="200840" y="956861"/>
          <a:ext cx="8547873" cy="3111038"/>
        </p:xfrm>
        <a:graphic>
          <a:graphicData uri="http://schemas.openxmlformats.org/drawingml/2006/table">
            <a:tbl>
              <a:tblPr firstRow="1" bandRow="1">
                <a:tableStyleId>{5940675A-B579-460E-94D1-54222C63F5DA}</a:tableStyleId>
              </a:tblPr>
              <a:tblGrid>
                <a:gridCol w="1198487">
                  <a:extLst>
                    <a:ext uri="{9D8B030D-6E8A-4147-A177-3AD203B41FA5}">
                      <a16:colId xmlns:a16="http://schemas.microsoft.com/office/drawing/2014/main" val="20000"/>
                    </a:ext>
                  </a:extLst>
                </a:gridCol>
                <a:gridCol w="1675909">
                  <a:extLst>
                    <a:ext uri="{9D8B030D-6E8A-4147-A177-3AD203B41FA5}">
                      <a16:colId xmlns:a16="http://schemas.microsoft.com/office/drawing/2014/main" val="20001"/>
                    </a:ext>
                  </a:extLst>
                </a:gridCol>
                <a:gridCol w="1547751">
                  <a:extLst>
                    <a:ext uri="{9D8B030D-6E8A-4147-A177-3AD203B41FA5}">
                      <a16:colId xmlns:a16="http://schemas.microsoft.com/office/drawing/2014/main" val="20002"/>
                    </a:ext>
                  </a:extLst>
                </a:gridCol>
                <a:gridCol w="2416152">
                  <a:extLst>
                    <a:ext uri="{9D8B030D-6E8A-4147-A177-3AD203B41FA5}">
                      <a16:colId xmlns:a16="http://schemas.microsoft.com/office/drawing/2014/main" val="20003"/>
                    </a:ext>
                  </a:extLst>
                </a:gridCol>
                <a:gridCol w="1709574">
                  <a:extLst>
                    <a:ext uri="{9D8B030D-6E8A-4147-A177-3AD203B41FA5}">
                      <a16:colId xmlns:a16="http://schemas.microsoft.com/office/drawing/2014/main" val="20004"/>
                    </a:ext>
                  </a:extLst>
                </a:gridCol>
              </a:tblGrid>
              <a:tr h="367838">
                <a:tc>
                  <a:txBody>
                    <a:bodyPr/>
                    <a:lstStyle/>
                    <a:p>
                      <a:endParaRPr lang="en-GB" sz="1400" b="1" dirty="0"/>
                    </a:p>
                  </a:txBody>
                  <a:tcPr/>
                </a:tc>
                <a:tc>
                  <a:txBody>
                    <a:bodyPr/>
                    <a:lstStyle/>
                    <a:p>
                      <a:r>
                        <a:rPr lang="en-GB" sz="1400" b="1" dirty="0"/>
                        <a:t>Breakfast </a:t>
                      </a:r>
                    </a:p>
                  </a:txBody>
                  <a:tcPr/>
                </a:tc>
                <a:tc>
                  <a:txBody>
                    <a:bodyPr/>
                    <a:lstStyle/>
                    <a:p>
                      <a:r>
                        <a:rPr lang="en-GB" sz="1400" b="1" dirty="0"/>
                        <a:t>Lunch</a:t>
                      </a:r>
                    </a:p>
                  </a:txBody>
                  <a:tcPr/>
                </a:tc>
                <a:tc>
                  <a:txBody>
                    <a:bodyPr/>
                    <a:lstStyle/>
                    <a:p>
                      <a:r>
                        <a:rPr lang="en-GB" sz="1400" b="1" dirty="0"/>
                        <a:t>Dinner</a:t>
                      </a:r>
                    </a:p>
                  </a:txBody>
                  <a:tcPr/>
                </a:tc>
                <a:tc>
                  <a:txBody>
                    <a:bodyPr/>
                    <a:lstStyle/>
                    <a:p>
                      <a:r>
                        <a:rPr lang="en-GB" sz="1400" b="1" dirty="0"/>
                        <a:t>Trail food</a:t>
                      </a:r>
                    </a:p>
                  </a:txBody>
                  <a:tcPr/>
                </a:tc>
                <a:extLst>
                  <a:ext uri="{0D108BD9-81ED-4DB2-BD59-A6C34878D82A}">
                    <a16:rowId xmlns:a16="http://schemas.microsoft.com/office/drawing/2014/main" val="10000"/>
                  </a:ext>
                </a:extLst>
              </a:tr>
              <a:tr h="1099265">
                <a:tc>
                  <a:txBody>
                    <a:bodyPr/>
                    <a:lstStyle/>
                    <a:p>
                      <a:r>
                        <a:rPr lang="en-GB" sz="1400" i="1" dirty="0"/>
                        <a:t>Day 1</a:t>
                      </a:r>
                    </a:p>
                  </a:txBody>
                  <a:tcPr/>
                </a:tc>
                <a:tc>
                  <a:txBody>
                    <a:bodyPr/>
                    <a:lstStyle/>
                    <a:p>
                      <a:endParaRPr lang="en-GB" sz="1400" dirty="0"/>
                    </a:p>
                    <a:p>
                      <a:endParaRPr lang="en-GB" sz="1400" dirty="0"/>
                    </a:p>
                    <a:p>
                      <a:endParaRPr lang="en-GB" sz="1400" dirty="0"/>
                    </a:p>
                    <a:p>
                      <a:endParaRPr lang="en-GB" sz="1400" dirty="0"/>
                    </a:p>
                    <a:p>
                      <a:endParaRPr lang="en-GB" sz="1400" dirty="0"/>
                    </a:p>
                    <a:p>
                      <a:endParaRPr lang="en-GB" sz="1400" dirty="0"/>
                    </a:p>
                  </a:txBody>
                  <a:tcPr>
                    <a:solidFill>
                      <a:schemeClr val="tx1"/>
                    </a:solidFill>
                  </a:tcPr>
                </a:tc>
                <a:tc>
                  <a:txBody>
                    <a:bodyPr/>
                    <a:lstStyle/>
                    <a:p>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10001"/>
                  </a:ext>
                </a:extLst>
              </a:tr>
              <a:tr h="1080120">
                <a:tc>
                  <a:txBody>
                    <a:bodyPr/>
                    <a:lstStyle/>
                    <a:p>
                      <a:r>
                        <a:rPr lang="en-GB" sz="1400" i="1" dirty="0"/>
                        <a:t>Day</a:t>
                      </a:r>
                      <a:r>
                        <a:rPr lang="en-GB" sz="1400" i="1" baseline="0" dirty="0"/>
                        <a:t> 2</a:t>
                      </a:r>
                      <a:endParaRPr lang="en-GB" sz="1400" i="1" dirty="0"/>
                    </a:p>
                  </a:txBody>
                  <a:tcPr/>
                </a:tc>
                <a:tc>
                  <a:txBody>
                    <a:bodyPr/>
                    <a:lstStyle/>
                    <a:p>
                      <a:endParaRPr lang="en-GB" sz="1400" dirty="0"/>
                    </a:p>
                    <a:p>
                      <a:endParaRPr lang="en-GB" sz="1400" dirty="0"/>
                    </a:p>
                    <a:p>
                      <a:endParaRPr lang="en-GB" sz="1400" dirty="0"/>
                    </a:p>
                    <a:p>
                      <a:endParaRPr lang="en-GB" sz="1400" dirty="0"/>
                    </a:p>
                    <a:p>
                      <a:endParaRPr lang="en-GB" sz="1400" dirty="0"/>
                    </a:p>
                    <a:p>
                      <a:endParaRPr lang="en-GB" sz="1400" dirty="0"/>
                    </a:p>
                  </a:txBody>
                  <a:tcPr/>
                </a:tc>
                <a:tc>
                  <a:txBody>
                    <a:bodyPr/>
                    <a:lstStyle/>
                    <a:p>
                      <a:endParaRPr lang="en-GB" sz="1400" dirty="0"/>
                    </a:p>
                  </a:txBody>
                  <a:tcPr/>
                </a:tc>
                <a:tc>
                  <a:txBody>
                    <a:bodyPr/>
                    <a:lstStyle/>
                    <a:p>
                      <a:endParaRPr lang="en-GB" sz="1400" dirty="0"/>
                    </a:p>
                  </a:txBody>
                  <a:tcPr>
                    <a:solidFill>
                      <a:schemeClr val="tx1"/>
                    </a:solidFill>
                  </a:tcPr>
                </a:tc>
                <a:tc>
                  <a:txBody>
                    <a:bodyPr/>
                    <a:lstStyle/>
                    <a:p>
                      <a:endParaRPr lang="en-GB" sz="1400" dirty="0"/>
                    </a:p>
                  </a:txBody>
                  <a:tcPr/>
                </a:tc>
                <a:extLst>
                  <a:ext uri="{0D108BD9-81ED-4DB2-BD59-A6C34878D82A}">
                    <a16:rowId xmlns:a16="http://schemas.microsoft.com/office/drawing/2014/main" val="10002"/>
                  </a:ext>
                </a:extLst>
              </a:tr>
            </a:tbl>
          </a:graphicData>
        </a:graphic>
      </p:graphicFrame>
      <p:sp>
        <p:nvSpPr>
          <p:cNvPr id="12" name="Rectangle 2"/>
          <p:cNvSpPr txBox="1">
            <a:spLocks noChangeArrowheads="1"/>
          </p:cNvSpPr>
          <p:nvPr/>
        </p:nvSpPr>
        <p:spPr bwMode="auto">
          <a:xfrm>
            <a:off x="5128295" y="303532"/>
            <a:ext cx="3620418" cy="534838"/>
          </a:xfrm>
          <a:prstGeom prst="rect">
            <a:avLst/>
          </a:prstGeom>
          <a:noFill/>
          <a:ln w="57150" cmpd="thickThin">
            <a:solidFill>
              <a:schemeClr val="tx1"/>
            </a:solidFill>
            <a:miter lim="800000"/>
            <a:headEnd/>
            <a:tailEnd/>
          </a:ln>
        </p:spPr>
        <p:txBody>
          <a:bodyPr anchor="ctr"/>
          <a:lstStyle/>
          <a:p>
            <a:pPr>
              <a:defRPr/>
            </a:pPr>
            <a:r>
              <a:rPr lang="en-GB" sz="1400" kern="0" dirty="0">
                <a:solidFill>
                  <a:schemeClr val="tx2"/>
                </a:solidFill>
                <a:latin typeface="+mj-lt"/>
                <a:ea typeface="+mj-ea"/>
                <a:cs typeface="+mj-cs"/>
              </a:rPr>
              <a:t>NAME: </a:t>
            </a:r>
          </a:p>
          <a:p>
            <a:pPr>
              <a:defRPr/>
            </a:pPr>
            <a:endParaRPr lang="en-GB" sz="700" kern="0" dirty="0">
              <a:solidFill>
                <a:schemeClr val="tx2"/>
              </a:solidFill>
              <a:latin typeface="+mj-lt"/>
              <a:ea typeface="+mj-ea"/>
              <a:cs typeface="+mj-cs"/>
            </a:endParaRPr>
          </a:p>
        </p:txBody>
      </p:sp>
      <p:sp>
        <p:nvSpPr>
          <p:cNvPr id="14" name="Rectangle 13"/>
          <p:cNvSpPr/>
          <p:nvPr/>
        </p:nvSpPr>
        <p:spPr>
          <a:xfrm>
            <a:off x="1625988" y="295610"/>
            <a:ext cx="2023311" cy="584775"/>
          </a:xfrm>
          <a:prstGeom prst="rect">
            <a:avLst/>
          </a:prstGeom>
          <a:noFill/>
        </p:spPr>
        <p:txBody>
          <a:bodyPr wrap="none" lIns="91440" tIns="45720" rIns="91440" bIns="45720">
            <a:spAutoFit/>
          </a:bodyPr>
          <a:lstStyle/>
          <a:p>
            <a:pPr algn="ctr"/>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Menu Plan</a:t>
            </a:r>
          </a:p>
        </p:txBody>
      </p:sp>
      <p:sp>
        <p:nvSpPr>
          <p:cNvPr id="2" name="Rectangle 1"/>
          <p:cNvSpPr/>
          <p:nvPr/>
        </p:nvSpPr>
        <p:spPr>
          <a:xfrm>
            <a:off x="200841" y="4150962"/>
            <a:ext cx="3723086" cy="24482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u="sng" dirty="0">
                <a:solidFill>
                  <a:schemeClr val="tx1"/>
                </a:solidFill>
              </a:rPr>
              <a:t>Emergency rations:</a:t>
            </a: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endParaRPr lang="en-GB" sz="1200" dirty="0">
              <a:solidFill>
                <a:schemeClr val="tx1"/>
              </a:solidFill>
            </a:endParaRPr>
          </a:p>
          <a:p>
            <a:r>
              <a:rPr lang="en-GB" sz="1200" dirty="0">
                <a:solidFill>
                  <a:schemeClr val="tx1"/>
                </a:solidFill>
              </a:rPr>
              <a:t>(these will be checked at the end of your expedition)</a:t>
            </a:r>
          </a:p>
        </p:txBody>
      </p:sp>
      <p:graphicFrame>
        <p:nvGraphicFramePr>
          <p:cNvPr id="13" name="Content Placeholder 2"/>
          <p:cNvGraphicFramePr>
            <a:graphicFrameLocks/>
          </p:cNvGraphicFramePr>
          <p:nvPr>
            <p:extLst/>
          </p:nvPr>
        </p:nvGraphicFramePr>
        <p:xfrm>
          <a:off x="4059245" y="4150962"/>
          <a:ext cx="4689468" cy="2448269"/>
        </p:xfrm>
        <a:graphic>
          <a:graphicData uri="http://schemas.openxmlformats.org/drawingml/2006/table">
            <a:tbl>
              <a:tblPr firstRow="1" bandRow="1">
                <a:tableStyleId>{5940675A-B579-460E-94D1-54222C63F5DA}</a:tableStyleId>
              </a:tblPr>
              <a:tblGrid>
                <a:gridCol w="173689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936352">
                  <a:extLst>
                    <a:ext uri="{9D8B030D-6E8A-4147-A177-3AD203B41FA5}">
                      <a16:colId xmlns:a16="http://schemas.microsoft.com/office/drawing/2014/main" val="20003"/>
                    </a:ext>
                  </a:extLst>
                </a:gridCol>
              </a:tblGrid>
              <a:tr h="264018">
                <a:tc>
                  <a:txBody>
                    <a:bodyPr/>
                    <a:lstStyle/>
                    <a:p>
                      <a:r>
                        <a:rPr lang="en-GB" sz="900" b="1" dirty="0"/>
                        <a:t>Group shared Kit</a:t>
                      </a:r>
                    </a:p>
                  </a:txBody>
                  <a:tcPr>
                    <a:solidFill>
                      <a:schemeClr val="bg2"/>
                    </a:solidFill>
                  </a:tcPr>
                </a:tc>
                <a:tc>
                  <a:txBody>
                    <a:bodyPr/>
                    <a:lstStyle/>
                    <a:p>
                      <a:r>
                        <a:rPr lang="en-GB" sz="900" b="1" dirty="0"/>
                        <a:t>Tent</a:t>
                      </a:r>
                      <a:r>
                        <a:rPr lang="en-GB" sz="900" b="1" baseline="0" dirty="0"/>
                        <a:t> group 1</a:t>
                      </a:r>
                      <a:endParaRPr lang="en-GB" sz="900" b="1" dirty="0"/>
                    </a:p>
                  </a:txBody>
                  <a:tcPr>
                    <a:solidFill>
                      <a:schemeClr val="bg2"/>
                    </a:solidFill>
                  </a:tcPr>
                </a:tc>
                <a:tc>
                  <a:txBody>
                    <a:bodyPr/>
                    <a:lstStyle/>
                    <a:p>
                      <a:r>
                        <a:rPr lang="en-GB" sz="900" b="1" dirty="0"/>
                        <a:t>Tent</a:t>
                      </a:r>
                      <a:r>
                        <a:rPr lang="en-GB" sz="900" b="1" baseline="0" dirty="0"/>
                        <a:t> group 2</a:t>
                      </a:r>
                      <a:endParaRPr lang="en-GB" sz="900" b="1" dirty="0"/>
                    </a:p>
                  </a:txBody>
                  <a:tcPr>
                    <a:solidFill>
                      <a:schemeClr val="bg2"/>
                    </a:solidFill>
                  </a:tcPr>
                </a:tc>
                <a:tc>
                  <a:txBody>
                    <a:bodyPr/>
                    <a:lstStyle/>
                    <a:p>
                      <a:r>
                        <a:rPr lang="en-GB" sz="900" b="1" dirty="0"/>
                        <a:t>Tent group 3</a:t>
                      </a:r>
                    </a:p>
                  </a:txBody>
                  <a:tcPr>
                    <a:solidFill>
                      <a:schemeClr val="bg2"/>
                    </a:solidFill>
                  </a:tcPr>
                </a:tc>
                <a:extLst>
                  <a:ext uri="{0D108BD9-81ED-4DB2-BD59-A6C34878D82A}">
                    <a16:rowId xmlns:a16="http://schemas.microsoft.com/office/drawing/2014/main" val="10000"/>
                  </a:ext>
                </a:extLst>
              </a:tr>
              <a:tr h="264018">
                <a:tc>
                  <a:txBody>
                    <a:bodyPr/>
                    <a:lstStyle/>
                    <a:p>
                      <a:r>
                        <a:rPr lang="en-GB" sz="900" dirty="0"/>
                        <a:t>Tent inner</a:t>
                      </a:r>
                    </a:p>
                  </a:txBody>
                  <a:tcPr>
                    <a:solidFill>
                      <a:schemeClr val="bg2"/>
                    </a:solidFill>
                  </a:tcPr>
                </a:tc>
                <a:tc>
                  <a:txBody>
                    <a:bodyPr/>
                    <a:lstStyle/>
                    <a:p>
                      <a:endParaRPr lang="en-GB" sz="900"/>
                    </a:p>
                  </a:txBody>
                  <a:tcPr>
                    <a:solidFill>
                      <a:schemeClr val="bg2"/>
                    </a:solidFill>
                  </a:tcPr>
                </a:tc>
                <a:tc>
                  <a:txBody>
                    <a:bodyPr/>
                    <a:lstStyle/>
                    <a:p>
                      <a:endParaRPr lang="en-GB" sz="900" dirty="0"/>
                    </a:p>
                  </a:txBody>
                  <a:tcPr>
                    <a:solidFill>
                      <a:schemeClr val="bg2"/>
                    </a:solidFill>
                  </a:tcPr>
                </a:tc>
                <a:tc>
                  <a:txBody>
                    <a:bodyPr/>
                    <a:lstStyle/>
                    <a:p>
                      <a:endParaRPr lang="en-GB" sz="900"/>
                    </a:p>
                  </a:txBody>
                  <a:tcPr>
                    <a:solidFill>
                      <a:schemeClr val="bg2"/>
                    </a:solidFill>
                  </a:tcPr>
                </a:tc>
                <a:extLst>
                  <a:ext uri="{0D108BD9-81ED-4DB2-BD59-A6C34878D82A}">
                    <a16:rowId xmlns:a16="http://schemas.microsoft.com/office/drawing/2014/main" val="10001"/>
                  </a:ext>
                </a:extLst>
              </a:tr>
              <a:tr h="264018">
                <a:tc>
                  <a:txBody>
                    <a:bodyPr/>
                    <a:lstStyle/>
                    <a:p>
                      <a:r>
                        <a:rPr lang="en-GB" sz="900" dirty="0"/>
                        <a:t>Tent outer</a:t>
                      </a:r>
                    </a:p>
                  </a:txBody>
                  <a:tcPr>
                    <a:solidFill>
                      <a:schemeClr val="bg2"/>
                    </a:solidFill>
                  </a:tcPr>
                </a:tc>
                <a:tc>
                  <a:txBody>
                    <a:bodyPr/>
                    <a:lstStyle/>
                    <a:p>
                      <a:endParaRPr lang="en-GB" sz="900"/>
                    </a:p>
                  </a:txBody>
                  <a:tcPr>
                    <a:solidFill>
                      <a:schemeClr val="bg2"/>
                    </a:solidFill>
                  </a:tcPr>
                </a:tc>
                <a:tc>
                  <a:txBody>
                    <a:bodyPr/>
                    <a:lstStyle/>
                    <a:p>
                      <a:endParaRPr lang="en-GB" sz="900" dirty="0"/>
                    </a:p>
                  </a:txBody>
                  <a:tcPr>
                    <a:solidFill>
                      <a:schemeClr val="bg2"/>
                    </a:solidFill>
                  </a:tcPr>
                </a:tc>
                <a:tc>
                  <a:txBody>
                    <a:bodyPr/>
                    <a:lstStyle/>
                    <a:p>
                      <a:endParaRPr lang="en-GB" sz="900"/>
                    </a:p>
                  </a:txBody>
                  <a:tcPr>
                    <a:solidFill>
                      <a:schemeClr val="bg2"/>
                    </a:solidFill>
                  </a:tcPr>
                </a:tc>
                <a:extLst>
                  <a:ext uri="{0D108BD9-81ED-4DB2-BD59-A6C34878D82A}">
                    <a16:rowId xmlns:a16="http://schemas.microsoft.com/office/drawing/2014/main" val="10002"/>
                  </a:ext>
                </a:extLst>
              </a:tr>
              <a:tr h="302547">
                <a:tc>
                  <a:txBody>
                    <a:bodyPr/>
                    <a:lstStyle/>
                    <a:p>
                      <a:r>
                        <a:rPr lang="en-GB" sz="900" dirty="0"/>
                        <a:t>Tent poles/pegs</a:t>
                      </a:r>
                    </a:p>
                  </a:txBody>
                  <a:tcPr>
                    <a:solidFill>
                      <a:schemeClr val="bg2"/>
                    </a:solidFill>
                  </a:tcPr>
                </a:tc>
                <a:tc>
                  <a:txBody>
                    <a:bodyPr/>
                    <a:lstStyle/>
                    <a:p>
                      <a:endParaRPr lang="en-GB" sz="900" dirty="0"/>
                    </a:p>
                  </a:txBody>
                  <a:tcPr>
                    <a:solidFill>
                      <a:schemeClr val="bg2"/>
                    </a:solidFill>
                  </a:tcPr>
                </a:tc>
                <a:tc>
                  <a:txBody>
                    <a:bodyPr/>
                    <a:lstStyle/>
                    <a:p>
                      <a:endParaRPr lang="en-GB" sz="900" dirty="0"/>
                    </a:p>
                  </a:txBody>
                  <a:tcPr>
                    <a:solidFill>
                      <a:schemeClr val="bg2"/>
                    </a:solidFill>
                  </a:tcPr>
                </a:tc>
                <a:tc>
                  <a:txBody>
                    <a:bodyPr/>
                    <a:lstStyle/>
                    <a:p>
                      <a:endParaRPr lang="en-GB" sz="900"/>
                    </a:p>
                  </a:txBody>
                  <a:tcPr>
                    <a:solidFill>
                      <a:schemeClr val="bg2"/>
                    </a:solidFill>
                  </a:tcPr>
                </a:tc>
                <a:extLst>
                  <a:ext uri="{0D108BD9-81ED-4DB2-BD59-A6C34878D82A}">
                    <a16:rowId xmlns:a16="http://schemas.microsoft.com/office/drawing/2014/main" val="10003"/>
                  </a:ext>
                </a:extLst>
              </a:tr>
              <a:tr h="264018">
                <a:tc>
                  <a:txBody>
                    <a:bodyPr/>
                    <a:lstStyle/>
                    <a:p>
                      <a:r>
                        <a:rPr lang="en-GB" sz="900" dirty="0"/>
                        <a:t>Stove</a:t>
                      </a:r>
                    </a:p>
                  </a:txBody>
                  <a:tcPr>
                    <a:solidFill>
                      <a:schemeClr val="bg2"/>
                    </a:solidFill>
                  </a:tcPr>
                </a:tc>
                <a:tc>
                  <a:txBody>
                    <a:bodyPr/>
                    <a:lstStyle/>
                    <a:p>
                      <a:endParaRPr lang="en-GB" sz="900" dirty="0"/>
                    </a:p>
                  </a:txBody>
                  <a:tcPr>
                    <a:solidFill>
                      <a:schemeClr val="bg2"/>
                    </a:solidFill>
                  </a:tcPr>
                </a:tc>
                <a:tc>
                  <a:txBody>
                    <a:bodyPr/>
                    <a:lstStyle/>
                    <a:p>
                      <a:endParaRPr lang="en-GB" sz="900" dirty="0"/>
                    </a:p>
                  </a:txBody>
                  <a:tcPr>
                    <a:solidFill>
                      <a:schemeClr val="bg2"/>
                    </a:solidFill>
                  </a:tcPr>
                </a:tc>
                <a:tc>
                  <a:txBody>
                    <a:bodyPr/>
                    <a:lstStyle/>
                    <a:p>
                      <a:endParaRPr lang="en-GB" sz="900" dirty="0"/>
                    </a:p>
                  </a:txBody>
                  <a:tcPr>
                    <a:solidFill>
                      <a:schemeClr val="bg2"/>
                    </a:solidFill>
                  </a:tcPr>
                </a:tc>
                <a:extLst>
                  <a:ext uri="{0D108BD9-81ED-4DB2-BD59-A6C34878D82A}">
                    <a16:rowId xmlns:a16="http://schemas.microsoft.com/office/drawing/2014/main" val="10004"/>
                  </a:ext>
                </a:extLst>
              </a:tr>
              <a:tr h="264018">
                <a:tc>
                  <a:txBody>
                    <a:bodyPr/>
                    <a:lstStyle/>
                    <a:p>
                      <a:r>
                        <a:rPr lang="en-GB" sz="900" dirty="0"/>
                        <a:t>Pots</a:t>
                      </a:r>
                      <a:r>
                        <a:rPr lang="en-GB" sz="900" baseline="0" dirty="0"/>
                        <a:t> and pans</a:t>
                      </a:r>
                      <a:endParaRPr lang="en-GB" sz="900" dirty="0"/>
                    </a:p>
                  </a:txBody>
                  <a:tcPr>
                    <a:solidFill>
                      <a:schemeClr val="bg2"/>
                    </a:solidFill>
                  </a:tcPr>
                </a:tc>
                <a:tc>
                  <a:txBody>
                    <a:bodyPr/>
                    <a:lstStyle/>
                    <a:p>
                      <a:endParaRPr lang="en-GB" sz="900" dirty="0"/>
                    </a:p>
                  </a:txBody>
                  <a:tcPr>
                    <a:solidFill>
                      <a:schemeClr val="bg2"/>
                    </a:solidFill>
                  </a:tcPr>
                </a:tc>
                <a:tc>
                  <a:txBody>
                    <a:bodyPr/>
                    <a:lstStyle/>
                    <a:p>
                      <a:endParaRPr lang="en-GB" sz="900" dirty="0"/>
                    </a:p>
                  </a:txBody>
                  <a:tcPr>
                    <a:solidFill>
                      <a:schemeClr val="bg2"/>
                    </a:solidFill>
                  </a:tcPr>
                </a:tc>
                <a:tc>
                  <a:txBody>
                    <a:bodyPr/>
                    <a:lstStyle/>
                    <a:p>
                      <a:endParaRPr lang="en-GB" sz="900" dirty="0"/>
                    </a:p>
                  </a:txBody>
                  <a:tcPr>
                    <a:solidFill>
                      <a:schemeClr val="bg2"/>
                    </a:solidFill>
                  </a:tcPr>
                </a:tc>
                <a:extLst>
                  <a:ext uri="{0D108BD9-81ED-4DB2-BD59-A6C34878D82A}">
                    <a16:rowId xmlns:a16="http://schemas.microsoft.com/office/drawing/2014/main" val="10005"/>
                  </a:ext>
                </a:extLst>
              </a:tr>
              <a:tr h="264018">
                <a:tc>
                  <a:txBody>
                    <a:bodyPr/>
                    <a:lstStyle/>
                    <a:p>
                      <a:r>
                        <a:rPr lang="en-GB" sz="900" dirty="0"/>
                        <a:t>Fuel</a:t>
                      </a:r>
                    </a:p>
                  </a:txBody>
                  <a:tcPr>
                    <a:solidFill>
                      <a:schemeClr val="bg2"/>
                    </a:solidFill>
                  </a:tcPr>
                </a:tc>
                <a:tc>
                  <a:txBody>
                    <a:bodyPr/>
                    <a:lstStyle/>
                    <a:p>
                      <a:endParaRPr lang="en-GB" sz="900" dirty="0"/>
                    </a:p>
                  </a:txBody>
                  <a:tcPr>
                    <a:solidFill>
                      <a:schemeClr val="bg2"/>
                    </a:solidFill>
                  </a:tcPr>
                </a:tc>
                <a:tc>
                  <a:txBody>
                    <a:bodyPr/>
                    <a:lstStyle/>
                    <a:p>
                      <a:endParaRPr lang="en-GB" sz="900" dirty="0"/>
                    </a:p>
                  </a:txBody>
                  <a:tcPr>
                    <a:solidFill>
                      <a:schemeClr val="bg2"/>
                    </a:solidFill>
                  </a:tcPr>
                </a:tc>
                <a:tc>
                  <a:txBody>
                    <a:bodyPr/>
                    <a:lstStyle/>
                    <a:p>
                      <a:endParaRPr lang="en-GB" sz="900" dirty="0"/>
                    </a:p>
                  </a:txBody>
                  <a:tcPr>
                    <a:solidFill>
                      <a:schemeClr val="bg2"/>
                    </a:solidFill>
                  </a:tcPr>
                </a:tc>
                <a:extLst>
                  <a:ext uri="{0D108BD9-81ED-4DB2-BD59-A6C34878D82A}">
                    <a16:rowId xmlns:a16="http://schemas.microsoft.com/office/drawing/2014/main" val="10006"/>
                  </a:ext>
                </a:extLst>
              </a:tr>
              <a:tr h="297596">
                <a:tc>
                  <a:txBody>
                    <a:bodyPr/>
                    <a:lstStyle/>
                    <a:p>
                      <a:r>
                        <a:rPr lang="en-GB" sz="900" dirty="0"/>
                        <a:t>Washing-up liquid and </a:t>
                      </a:r>
                      <a:r>
                        <a:rPr lang="en-GB" sz="900" dirty="0" err="1"/>
                        <a:t>scourer</a:t>
                      </a:r>
                      <a:endParaRPr lang="en-GB" sz="900" dirty="0"/>
                    </a:p>
                  </a:txBody>
                  <a:tcPr>
                    <a:solidFill>
                      <a:schemeClr val="bg2"/>
                    </a:solidFill>
                  </a:tcPr>
                </a:tc>
                <a:tc>
                  <a:txBody>
                    <a:bodyPr/>
                    <a:lstStyle/>
                    <a:p>
                      <a:endParaRPr lang="en-GB" sz="900" dirty="0"/>
                    </a:p>
                  </a:txBody>
                  <a:tcPr>
                    <a:solidFill>
                      <a:schemeClr val="bg2"/>
                    </a:solidFill>
                  </a:tcPr>
                </a:tc>
                <a:tc>
                  <a:txBody>
                    <a:bodyPr/>
                    <a:lstStyle/>
                    <a:p>
                      <a:endParaRPr lang="en-GB" sz="900" dirty="0"/>
                    </a:p>
                  </a:txBody>
                  <a:tcPr>
                    <a:solidFill>
                      <a:schemeClr val="bg2"/>
                    </a:solidFill>
                  </a:tcPr>
                </a:tc>
                <a:tc>
                  <a:txBody>
                    <a:bodyPr/>
                    <a:lstStyle/>
                    <a:p>
                      <a:endParaRPr lang="en-GB" sz="900" dirty="0"/>
                    </a:p>
                  </a:txBody>
                  <a:tcPr>
                    <a:solidFill>
                      <a:schemeClr val="bg2"/>
                    </a:solidFill>
                  </a:tcPr>
                </a:tc>
                <a:extLst>
                  <a:ext uri="{0D108BD9-81ED-4DB2-BD59-A6C34878D82A}">
                    <a16:rowId xmlns:a16="http://schemas.microsoft.com/office/drawing/2014/main" val="10007"/>
                  </a:ext>
                </a:extLst>
              </a:tr>
              <a:tr h="264018">
                <a:tc>
                  <a:txBody>
                    <a:bodyPr/>
                    <a:lstStyle/>
                    <a:p>
                      <a:r>
                        <a:rPr lang="en-GB" sz="900" dirty="0"/>
                        <a:t>String</a:t>
                      </a:r>
                      <a:r>
                        <a:rPr lang="en-GB" sz="900" baseline="0" dirty="0"/>
                        <a:t> </a:t>
                      </a:r>
                      <a:endParaRPr lang="en-GB" sz="900" dirty="0"/>
                    </a:p>
                  </a:txBody>
                  <a:tcPr>
                    <a:solidFill>
                      <a:schemeClr val="bg2"/>
                    </a:solidFill>
                  </a:tcPr>
                </a:tc>
                <a:tc>
                  <a:txBody>
                    <a:bodyPr/>
                    <a:lstStyle/>
                    <a:p>
                      <a:endParaRPr lang="en-GB" sz="900" dirty="0"/>
                    </a:p>
                  </a:txBody>
                  <a:tcPr>
                    <a:solidFill>
                      <a:schemeClr val="bg2"/>
                    </a:solidFill>
                  </a:tcPr>
                </a:tc>
                <a:tc>
                  <a:txBody>
                    <a:bodyPr/>
                    <a:lstStyle/>
                    <a:p>
                      <a:endParaRPr lang="en-GB" sz="900" dirty="0"/>
                    </a:p>
                  </a:txBody>
                  <a:tcPr>
                    <a:solidFill>
                      <a:schemeClr val="bg2"/>
                    </a:solidFill>
                  </a:tcPr>
                </a:tc>
                <a:tc>
                  <a:txBody>
                    <a:bodyPr/>
                    <a:lstStyle/>
                    <a:p>
                      <a:endParaRPr lang="en-GB" sz="900" dirty="0"/>
                    </a:p>
                  </a:txBody>
                  <a:tcPr>
                    <a:solidFill>
                      <a:schemeClr val="bg2"/>
                    </a:solidFill>
                  </a:tcPr>
                </a:tc>
                <a:extLst>
                  <a:ext uri="{0D108BD9-81ED-4DB2-BD59-A6C34878D82A}">
                    <a16:rowId xmlns:a16="http://schemas.microsoft.com/office/drawing/2014/main" val="10008"/>
                  </a:ext>
                </a:extLst>
              </a:tr>
            </a:tbl>
          </a:graphicData>
        </a:graphic>
      </p:graphicFrame>
      <p:pic>
        <p:nvPicPr>
          <p:cNvPr id="10" name="Picture 9">
            <a:extLst>
              <a:ext uri="{FF2B5EF4-FFF2-40B4-BE49-F238E27FC236}">
                <a16:creationId xmlns:a16="http://schemas.microsoft.com/office/drawing/2014/main" id="{D45873E5-ACAB-4B30-8955-DB771417D1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840" y="122091"/>
            <a:ext cx="1273278" cy="780100"/>
          </a:xfrm>
          <a:prstGeom prst="rect">
            <a:avLst/>
          </a:prstGeom>
        </p:spPr>
      </p:pic>
    </p:spTree>
    <p:extLst>
      <p:ext uri="{BB962C8B-B14F-4D97-AF65-F5344CB8AC3E}">
        <p14:creationId xmlns:p14="http://schemas.microsoft.com/office/powerpoint/2010/main" val="1006176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6084168" y="204841"/>
            <a:ext cx="2664545" cy="346361"/>
          </a:xfrm>
          <a:prstGeom prst="rect">
            <a:avLst/>
          </a:prstGeom>
          <a:noFill/>
          <a:ln w="57150" cmpd="thickThin">
            <a:solidFill>
              <a:schemeClr val="tx1"/>
            </a:solidFill>
            <a:miter lim="800000"/>
            <a:headEnd/>
            <a:tailEnd/>
          </a:ln>
        </p:spPr>
        <p:txBody>
          <a:bodyPr anchor="ctr"/>
          <a:lstStyle/>
          <a:p>
            <a:pPr>
              <a:defRPr/>
            </a:pPr>
            <a:r>
              <a:rPr lang="en-GB" sz="1400" kern="0" dirty="0">
                <a:latin typeface="+mj-lt"/>
                <a:ea typeface="+mj-ea"/>
                <a:cs typeface="+mj-cs"/>
              </a:rPr>
              <a:t>GROUP: </a:t>
            </a:r>
          </a:p>
          <a:p>
            <a:pPr>
              <a:defRPr/>
            </a:pPr>
            <a:endParaRPr lang="en-GB" sz="700" kern="0" dirty="0">
              <a:latin typeface="+mj-lt"/>
              <a:ea typeface="+mj-ea"/>
              <a:cs typeface="+mj-cs"/>
            </a:endParaRPr>
          </a:p>
        </p:txBody>
      </p:sp>
      <p:sp>
        <p:nvSpPr>
          <p:cNvPr id="12" name="Rectangle 2"/>
          <p:cNvSpPr txBox="1">
            <a:spLocks noChangeArrowheads="1"/>
          </p:cNvSpPr>
          <p:nvPr/>
        </p:nvSpPr>
        <p:spPr bwMode="auto">
          <a:xfrm>
            <a:off x="6084168" y="639122"/>
            <a:ext cx="2664545" cy="346361"/>
          </a:xfrm>
          <a:prstGeom prst="rect">
            <a:avLst/>
          </a:prstGeom>
          <a:noFill/>
          <a:ln w="57150" cmpd="thickThin">
            <a:solidFill>
              <a:schemeClr val="tx1"/>
            </a:solidFill>
            <a:miter lim="800000"/>
            <a:headEnd/>
            <a:tailEnd/>
          </a:ln>
        </p:spPr>
        <p:txBody>
          <a:bodyPr anchor="ctr"/>
          <a:lstStyle/>
          <a:p>
            <a:pPr>
              <a:defRPr/>
            </a:pPr>
            <a:r>
              <a:rPr lang="en-GB" sz="1400" kern="0" dirty="0">
                <a:latin typeface="+mj-lt"/>
                <a:ea typeface="+mj-ea"/>
                <a:cs typeface="+mj-cs"/>
              </a:rPr>
              <a:t>NAME: </a:t>
            </a:r>
          </a:p>
          <a:p>
            <a:pPr>
              <a:defRPr/>
            </a:pPr>
            <a:endParaRPr lang="en-GB" sz="700" kern="0" dirty="0">
              <a:latin typeface="+mj-lt"/>
              <a:ea typeface="+mj-ea"/>
              <a:cs typeface="+mj-cs"/>
            </a:endParaRPr>
          </a:p>
        </p:txBody>
      </p:sp>
      <p:sp>
        <p:nvSpPr>
          <p:cNvPr id="14" name="Rectangle 13"/>
          <p:cNvSpPr/>
          <p:nvPr/>
        </p:nvSpPr>
        <p:spPr>
          <a:xfrm>
            <a:off x="1717018" y="332978"/>
            <a:ext cx="1465499" cy="646331"/>
          </a:xfrm>
          <a:prstGeom prst="rect">
            <a:avLst/>
          </a:prstGeom>
          <a:noFill/>
        </p:spPr>
        <p:txBody>
          <a:bodyPr wrap="square" lIns="91440" tIns="45720" rIns="91440" bIns="45720">
            <a:spAutoFit/>
          </a:bodyPr>
          <a:lstStyle/>
          <a:p>
            <a:pPr algn="ctr"/>
            <a:r>
              <a:rPr lang="en-US" sz="3600" b="1" dirty="0">
                <a:ln w="12700">
                  <a:solidFill>
                    <a:schemeClr val="tx2">
                      <a:satMod val="155000"/>
                    </a:schemeClr>
                  </a:solidFill>
                  <a:prstDash val="solid"/>
                </a:ln>
                <a:effectLst>
                  <a:outerShdw blurRad="41275" dist="20320" dir="1800000" algn="tl" rotWithShape="0">
                    <a:srgbClr val="000000">
                      <a:alpha val="40000"/>
                    </a:srgbClr>
                  </a:outerShdw>
                </a:effectLst>
              </a:rPr>
              <a:t>Kit List</a:t>
            </a:r>
            <a:endParaRPr lang="en-US" sz="36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graphicFrame>
        <p:nvGraphicFramePr>
          <p:cNvPr id="3" name="Content Placeholder 2"/>
          <p:cNvGraphicFramePr>
            <a:graphicFrameLocks noGrp="1"/>
          </p:cNvGraphicFramePr>
          <p:nvPr>
            <p:ph idx="1"/>
            <p:extLst/>
          </p:nvPr>
        </p:nvGraphicFramePr>
        <p:xfrm>
          <a:off x="196151" y="1062609"/>
          <a:ext cx="3041734" cy="2450973"/>
        </p:xfrm>
        <a:graphic>
          <a:graphicData uri="http://schemas.openxmlformats.org/drawingml/2006/table">
            <a:tbl>
              <a:tblPr firstRow="1" bandRow="1">
                <a:tableStyleId>{5940675A-B579-460E-94D1-54222C63F5DA}</a:tableStyleId>
              </a:tblPr>
              <a:tblGrid>
                <a:gridCol w="125661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705004">
                  <a:extLst>
                    <a:ext uri="{9D8B030D-6E8A-4147-A177-3AD203B41FA5}">
                      <a16:colId xmlns:a16="http://schemas.microsoft.com/office/drawing/2014/main" val="20002"/>
                    </a:ext>
                  </a:extLst>
                </a:gridCol>
              </a:tblGrid>
              <a:tr h="243708">
                <a:tc>
                  <a:txBody>
                    <a:bodyPr/>
                    <a:lstStyle/>
                    <a:p>
                      <a:r>
                        <a:rPr lang="en-GB" sz="1050" b="1" dirty="0"/>
                        <a:t>Group Kit</a:t>
                      </a:r>
                    </a:p>
                  </a:txBody>
                  <a:tcPr>
                    <a:solidFill>
                      <a:schemeClr val="bg2"/>
                    </a:solidFill>
                  </a:tcPr>
                </a:tc>
                <a:tc>
                  <a:txBody>
                    <a:bodyPr/>
                    <a:lstStyle/>
                    <a:p>
                      <a:r>
                        <a:rPr lang="en-GB" sz="1050" b="1" dirty="0"/>
                        <a:t>Carried by….</a:t>
                      </a:r>
                    </a:p>
                  </a:txBody>
                  <a:tcPr>
                    <a:solidFill>
                      <a:schemeClr val="bg2"/>
                    </a:solidFill>
                  </a:tcPr>
                </a:tc>
                <a:tc>
                  <a:txBody>
                    <a:bodyPr/>
                    <a:lstStyle/>
                    <a:p>
                      <a:r>
                        <a:rPr lang="en-GB" sz="1050" b="1" dirty="0"/>
                        <a:t>Packed</a:t>
                      </a:r>
                    </a:p>
                  </a:txBody>
                  <a:tcPr>
                    <a:solidFill>
                      <a:schemeClr val="bg2"/>
                    </a:solidFill>
                  </a:tcPr>
                </a:tc>
                <a:extLst>
                  <a:ext uri="{0D108BD9-81ED-4DB2-BD59-A6C34878D82A}">
                    <a16:rowId xmlns:a16="http://schemas.microsoft.com/office/drawing/2014/main" val="10000"/>
                  </a:ext>
                </a:extLst>
              </a:tr>
              <a:tr h="243708">
                <a:tc>
                  <a:txBody>
                    <a:bodyPr/>
                    <a:lstStyle/>
                    <a:p>
                      <a:r>
                        <a:rPr lang="en-GB" sz="1050" dirty="0"/>
                        <a:t>Tent inner</a:t>
                      </a:r>
                    </a:p>
                  </a:txBody>
                  <a:tcPr>
                    <a:solidFill>
                      <a:schemeClr val="bg2"/>
                    </a:solidFill>
                  </a:tcPr>
                </a:tc>
                <a:tc>
                  <a:txBody>
                    <a:bodyPr/>
                    <a:lstStyle/>
                    <a:p>
                      <a:endParaRPr lang="en-GB" sz="1050"/>
                    </a:p>
                  </a:txBody>
                  <a:tcPr>
                    <a:solidFill>
                      <a:schemeClr val="bg2"/>
                    </a:solidFill>
                  </a:tcPr>
                </a:tc>
                <a:tc>
                  <a:txBody>
                    <a:bodyPr/>
                    <a:lstStyle/>
                    <a:p>
                      <a:endParaRPr lang="en-GB" sz="1050"/>
                    </a:p>
                  </a:txBody>
                  <a:tcPr>
                    <a:solidFill>
                      <a:schemeClr val="bg2"/>
                    </a:solidFill>
                  </a:tcPr>
                </a:tc>
                <a:extLst>
                  <a:ext uri="{0D108BD9-81ED-4DB2-BD59-A6C34878D82A}">
                    <a16:rowId xmlns:a16="http://schemas.microsoft.com/office/drawing/2014/main" val="10001"/>
                  </a:ext>
                </a:extLst>
              </a:tr>
              <a:tr h="243708">
                <a:tc>
                  <a:txBody>
                    <a:bodyPr/>
                    <a:lstStyle/>
                    <a:p>
                      <a:r>
                        <a:rPr lang="en-GB" sz="1050" dirty="0"/>
                        <a:t>Tent outer</a:t>
                      </a:r>
                    </a:p>
                  </a:txBody>
                  <a:tcPr>
                    <a:solidFill>
                      <a:schemeClr val="bg2"/>
                    </a:solidFill>
                  </a:tcPr>
                </a:tc>
                <a:tc>
                  <a:txBody>
                    <a:bodyPr/>
                    <a:lstStyle/>
                    <a:p>
                      <a:endParaRPr lang="en-GB" sz="1050"/>
                    </a:p>
                  </a:txBody>
                  <a:tcPr>
                    <a:solidFill>
                      <a:schemeClr val="bg2"/>
                    </a:solidFill>
                  </a:tcPr>
                </a:tc>
                <a:tc>
                  <a:txBody>
                    <a:bodyPr/>
                    <a:lstStyle/>
                    <a:p>
                      <a:endParaRPr lang="en-GB" sz="1050"/>
                    </a:p>
                  </a:txBody>
                  <a:tcPr>
                    <a:solidFill>
                      <a:schemeClr val="bg2"/>
                    </a:solidFill>
                  </a:tcPr>
                </a:tc>
                <a:extLst>
                  <a:ext uri="{0D108BD9-81ED-4DB2-BD59-A6C34878D82A}">
                    <a16:rowId xmlns:a16="http://schemas.microsoft.com/office/drawing/2014/main" val="10002"/>
                  </a:ext>
                </a:extLst>
              </a:tr>
              <a:tr h="279273">
                <a:tc>
                  <a:txBody>
                    <a:bodyPr/>
                    <a:lstStyle/>
                    <a:p>
                      <a:r>
                        <a:rPr lang="en-GB" sz="1050" dirty="0"/>
                        <a:t>Tent poles/pegs</a:t>
                      </a:r>
                    </a:p>
                  </a:txBody>
                  <a:tcPr>
                    <a:solidFill>
                      <a:schemeClr val="bg2"/>
                    </a:solidFill>
                  </a:tcPr>
                </a:tc>
                <a:tc>
                  <a:txBody>
                    <a:bodyPr/>
                    <a:lstStyle/>
                    <a:p>
                      <a:endParaRPr lang="en-GB" sz="1050" dirty="0"/>
                    </a:p>
                  </a:txBody>
                  <a:tcPr>
                    <a:solidFill>
                      <a:schemeClr val="bg2"/>
                    </a:solidFill>
                  </a:tcPr>
                </a:tc>
                <a:tc>
                  <a:txBody>
                    <a:bodyPr/>
                    <a:lstStyle/>
                    <a:p>
                      <a:endParaRPr lang="en-GB" sz="1050"/>
                    </a:p>
                  </a:txBody>
                  <a:tcPr>
                    <a:solidFill>
                      <a:schemeClr val="bg2"/>
                    </a:solidFill>
                  </a:tcPr>
                </a:tc>
                <a:extLst>
                  <a:ext uri="{0D108BD9-81ED-4DB2-BD59-A6C34878D82A}">
                    <a16:rowId xmlns:a16="http://schemas.microsoft.com/office/drawing/2014/main" val="10003"/>
                  </a:ext>
                </a:extLst>
              </a:tr>
              <a:tr h="243708">
                <a:tc>
                  <a:txBody>
                    <a:bodyPr/>
                    <a:lstStyle/>
                    <a:p>
                      <a:r>
                        <a:rPr lang="en-GB" sz="1050" dirty="0"/>
                        <a:t>Stove</a:t>
                      </a:r>
                    </a:p>
                  </a:txBody>
                  <a:tcPr>
                    <a:solidFill>
                      <a:schemeClr val="bg2"/>
                    </a:solidFill>
                  </a:tcPr>
                </a:tc>
                <a:tc>
                  <a:txBody>
                    <a:bodyPr/>
                    <a:lstStyle/>
                    <a:p>
                      <a:endParaRPr lang="en-GB" sz="1050" dirty="0"/>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10004"/>
                  </a:ext>
                </a:extLst>
              </a:tr>
              <a:tr h="243708">
                <a:tc>
                  <a:txBody>
                    <a:bodyPr/>
                    <a:lstStyle/>
                    <a:p>
                      <a:r>
                        <a:rPr lang="en-GB" sz="1050" dirty="0"/>
                        <a:t>Pots</a:t>
                      </a:r>
                      <a:r>
                        <a:rPr lang="en-GB" sz="1050" baseline="0" dirty="0"/>
                        <a:t> and pans</a:t>
                      </a:r>
                      <a:endParaRPr lang="en-GB" sz="1050" dirty="0"/>
                    </a:p>
                  </a:txBody>
                  <a:tcPr>
                    <a:solidFill>
                      <a:schemeClr val="bg2"/>
                    </a:solidFill>
                  </a:tcPr>
                </a:tc>
                <a:tc>
                  <a:txBody>
                    <a:bodyPr/>
                    <a:lstStyle/>
                    <a:p>
                      <a:endParaRPr lang="en-GB" sz="1050" dirty="0"/>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10005"/>
                  </a:ext>
                </a:extLst>
              </a:tr>
              <a:tr h="243708">
                <a:tc>
                  <a:txBody>
                    <a:bodyPr/>
                    <a:lstStyle/>
                    <a:p>
                      <a:r>
                        <a:rPr lang="en-GB" sz="1050" dirty="0"/>
                        <a:t>Fuel</a:t>
                      </a:r>
                    </a:p>
                  </a:txBody>
                  <a:tcPr>
                    <a:solidFill>
                      <a:schemeClr val="bg2"/>
                    </a:solidFill>
                  </a:tcPr>
                </a:tc>
                <a:tc>
                  <a:txBody>
                    <a:bodyPr/>
                    <a:lstStyle/>
                    <a:p>
                      <a:endParaRPr lang="en-GB" sz="1050" dirty="0"/>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10006"/>
                  </a:ext>
                </a:extLst>
              </a:tr>
              <a:tr h="382162">
                <a:tc>
                  <a:txBody>
                    <a:bodyPr/>
                    <a:lstStyle/>
                    <a:p>
                      <a:r>
                        <a:rPr lang="en-GB" sz="1050" dirty="0"/>
                        <a:t>Washing-up liquid and </a:t>
                      </a:r>
                      <a:r>
                        <a:rPr lang="en-GB" sz="1050" dirty="0" err="1"/>
                        <a:t>scourer</a:t>
                      </a:r>
                      <a:endParaRPr lang="en-GB" sz="1050" dirty="0"/>
                    </a:p>
                  </a:txBody>
                  <a:tcPr>
                    <a:solidFill>
                      <a:schemeClr val="bg2"/>
                    </a:solidFill>
                  </a:tcPr>
                </a:tc>
                <a:tc>
                  <a:txBody>
                    <a:bodyPr/>
                    <a:lstStyle/>
                    <a:p>
                      <a:endParaRPr lang="en-GB" sz="1050" dirty="0"/>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10007"/>
                  </a:ext>
                </a:extLst>
              </a:tr>
              <a:tr h="243708">
                <a:tc>
                  <a:txBody>
                    <a:bodyPr/>
                    <a:lstStyle/>
                    <a:p>
                      <a:r>
                        <a:rPr lang="en-GB" sz="1050" dirty="0"/>
                        <a:t>String</a:t>
                      </a:r>
                      <a:r>
                        <a:rPr lang="en-GB" sz="1050" baseline="0" dirty="0"/>
                        <a:t> </a:t>
                      </a:r>
                      <a:endParaRPr lang="en-GB" sz="1050" dirty="0"/>
                    </a:p>
                  </a:txBody>
                  <a:tcPr>
                    <a:solidFill>
                      <a:schemeClr val="bg2"/>
                    </a:solidFill>
                  </a:tcPr>
                </a:tc>
                <a:tc>
                  <a:txBody>
                    <a:bodyPr/>
                    <a:lstStyle/>
                    <a:p>
                      <a:endParaRPr lang="en-GB" sz="1050" dirty="0"/>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1000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96890025"/>
              </p:ext>
            </p:extLst>
          </p:nvPr>
        </p:nvGraphicFramePr>
        <p:xfrm>
          <a:off x="6084167" y="1099146"/>
          <a:ext cx="2664546" cy="5400372"/>
        </p:xfrm>
        <a:graphic>
          <a:graphicData uri="http://schemas.openxmlformats.org/drawingml/2006/table">
            <a:tbl>
              <a:tblPr firstRow="1" bandRow="1">
                <a:tableStyleId>{5940675A-B579-460E-94D1-54222C63F5DA}</a:tableStyleId>
              </a:tblPr>
              <a:tblGrid>
                <a:gridCol w="1998409">
                  <a:extLst>
                    <a:ext uri="{9D8B030D-6E8A-4147-A177-3AD203B41FA5}">
                      <a16:colId xmlns:a16="http://schemas.microsoft.com/office/drawing/2014/main" val="20000"/>
                    </a:ext>
                  </a:extLst>
                </a:gridCol>
                <a:gridCol w="666137">
                  <a:extLst>
                    <a:ext uri="{9D8B030D-6E8A-4147-A177-3AD203B41FA5}">
                      <a16:colId xmlns:a16="http://schemas.microsoft.com/office/drawing/2014/main" val="20001"/>
                    </a:ext>
                  </a:extLst>
                </a:gridCol>
              </a:tblGrid>
              <a:tr h="276087">
                <a:tc>
                  <a:txBody>
                    <a:bodyPr/>
                    <a:lstStyle/>
                    <a:p>
                      <a:r>
                        <a:rPr lang="en-GB" sz="1050" b="1" dirty="0"/>
                        <a:t>Personal kit (toiletries/medical)</a:t>
                      </a:r>
                    </a:p>
                  </a:txBody>
                  <a:tcPr/>
                </a:tc>
                <a:tc>
                  <a:txBody>
                    <a:bodyPr/>
                    <a:lstStyle/>
                    <a:p>
                      <a:r>
                        <a:rPr lang="en-GB" sz="1050" b="1" dirty="0"/>
                        <a:t>Packed</a:t>
                      </a:r>
                    </a:p>
                  </a:txBody>
                  <a:tcPr/>
                </a:tc>
                <a:extLst>
                  <a:ext uri="{0D108BD9-81ED-4DB2-BD59-A6C34878D82A}">
                    <a16:rowId xmlns:a16="http://schemas.microsoft.com/office/drawing/2014/main" val="10000"/>
                  </a:ext>
                </a:extLst>
              </a:tr>
              <a:tr h="276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Toothbrush</a:t>
                      </a:r>
                      <a:r>
                        <a:rPr lang="en-GB" sz="1050" baseline="0" dirty="0"/>
                        <a:t> and toothpaste</a:t>
                      </a:r>
                      <a:endParaRPr lang="en-GB" sz="1050" dirty="0"/>
                    </a:p>
                  </a:txBody>
                  <a:tcPr/>
                </a:tc>
                <a:tc>
                  <a:txBody>
                    <a:bodyPr/>
                    <a:lstStyle/>
                    <a:p>
                      <a:endParaRPr lang="en-GB" sz="1050"/>
                    </a:p>
                  </a:txBody>
                  <a:tcPr/>
                </a:tc>
                <a:extLst>
                  <a:ext uri="{0D108BD9-81ED-4DB2-BD59-A6C34878D82A}">
                    <a16:rowId xmlns:a16="http://schemas.microsoft.com/office/drawing/2014/main" val="10001"/>
                  </a:ext>
                </a:extLst>
              </a:tr>
              <a:tr h="276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Deodorant</a:t>
                      </a:r>
                    </a:p>
                  </a:txBody>
                  <a:tcPr/>
                </a:tc>
                <a:tc>
                  <a:txBody>
                    <a:bodyPr/>
                    <a:lstStyle/>
                    <a:p>
                      <a:endParaRPr lang="en-GB" sz="1050"/>
                    </a:p>
                  </a:txBody>
                  <a:tcPr/>
                </a:tc>
                <a:extLst>
                  <a:ext uri="{0D108BD9-81ED-4DB2-BD59-A6C34878D82A}">
                    <a16:rowId xmlns:a16="http://schemas.microsoft.com/office/drawing/2014/main" val="10002"/>
                  </a:ext>
                </a:extLst>
              </a:tr>
              <a:tr h="276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Personal toiletries (including sanitary products)</a:t>
                      </a:r>
                    </a:p>
                  </a:txBody>
                  <a:tcPr/>
                </a:tc>
                <a:tc>
                  <a:txBody>
                    <a:bodyPr/>
                    <a:lstStyle/>
                    <a:p>
                      <a:endParaRPr lang="en-GB" sz="1050" dirty="0"/>
                    </a:p>
                  </a:txBody>
                  <a:tcPr/>
                </a:tc>
                <a:extLst>
                  <a:ext uri="{0D108BD9-81ED-4DB2-BD59-A6C34878D82A}">
                    <a16:rowId xmlns:a16="http://schemas.microsoft.com/office/drawing/2014/main" val="1690400790"/>
                  </a:ext>
                </a:extLst>
              </a:tr>
              <a:tr h="276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Small</a:t>
                      </a:r>
                      <a:r>
                        <a:rPr lang="en-GB" sz="1050" baseline="0" dirty="0"/>
                        <a:t> towel</a:t>
                      </a:r>
                      <a:endParaRPr lang="en-GB" sz="1050" dirty="0"/>
                    </a:p>
                  </a:txBody>
                  <a:tcPr/>
                </a:tc>
                <a:tc>
                  <a:txBody>
                    <a:bodyPr/>
                    <a:lstStyle/>
                    <a:p>
                      <a:endParaRPr lang="en-GB" sz="1050" dirty="0"/>
                    </a:p>
                  </a:txBody>
                  <a:tcPr/>
                </a:tc>
                <a:extLst>
                  <a:ext uri="{0D108BD9-81ED-4DB2-BD59-A6C34878D82A}">
                    <a16:rowId xmlns:a16="http://schemas.microsoft.com/office/drawing/2014/main" val="438658016"/>
                  </a:ext>
                </a:extLst>
              </a:tr>
              <a:tr h="276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Toilet paper</a:t>
                      </a:r>
                    </a:p>
                  </a:txBody>
                  <a:tcPr/>
                </a:tc>
                <a:tc>
                  <a:txBody>
                    <a:bodyPr/>
                    <a:lstStyle/>
                    <a:p>
                      <a:endParaRPr lang="en-GB" sz="1050" dirty="0"/>
                    </a:p>
                  </a:txBody>
                  <a:tcPr/>
                </a:tc>
                <a:extLst>
                  <a:ext uri="{0D108BD9-81ED-4DB2-BD59-A6C34878D82A}">
                    <a16:rowId xmlns:a16="http://schemas.microsoft.com/office/drawing/2014/main" val="2299265331"/>
                  </a:ext>
                </a:extLst>
              </a:tr>
              <a:tr h="276087">
                <a:tc>
                  <a:txBody>
                    <a:bodyPr/>
                    <a:lstStyle/>
                    <a:p>
                      <a:r>
                        <a:rPr lang="en-GB" sz="1050" dirty="0"/>
                        <a:t>Sun cream, mosquito repellent</a:t>
                      </a:r>
                    </a:p>
                  </a:txBody>
                  <a:tcPr/>
                </a:tc>
                <a:tc>
                  <a:txBody>
                    <a:bodyPr/>
                    <a:lstStyle/>
                    <a:p>
                      <a:endParaRPr lang="en-GB" sz="1050" dirty="0"/>
                    </a:p>
                  </a:txBody>
                  <a:tcPr/>
                </a:tc>
                <a:extLst>
                  <a:ext uri="{0D108BD9-81ED-4DB2-BD59-A6C34878D82A}">
                    <a16:rowId xmlns:a16="http://schemas.microsoft.com/office/drawing/2014/main" val="10003"/>
                  </a:ext>
                </a:extLst>
              </a:tr>
              <a:tr h="276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Blister plasters</a:t>
                      </a:r>
                    </a:p>
                  </a:txBody>
                  <a:tcPr/>
                </a:tc>
                <a:tc>
                  <a:txBody>
                    <a:bodyPr/>
                    <a:lstStyle/>
                    <a:p>
                      <a:endParaRPr lang="en-GB" sz="1050"/>
                    </a:p>
                  </a:txBody>
                  <a:tcPr/>
                </a:tc>
                <a:extLst>
                  <a:ext uri="{0D108BD9-81ED-4DB2-BD59-A6C34878D82A}">
                    <a16:rowId xmlns:a16="http://schemas.microsoft.com/office/drawing/2014/main" val="10004"/>
                  </a:ext>
                </a:extLst>
              </a:tr>
              <a:tr h="276087">
                <a:tc>
                  <a:txBody>
                    <a:bodyPr/>
                    <a:lstStyle/>
                    <a:p>
                      <a:r>
                        <a:rPr lang="en-GB" sz="1050" dirty="0"/>
                        <a:t>Plasters</a:t>
                      </a:r>
                    </a:p>
                  </a:txBody>
                  <a:tcPr/>
                </a:tc>
                <a:tc>
                  <a:txBody>
                    <a:bodyPr/>
                    <a:lstStyle/>
                    <a:p>
                      <a:endParaRPr lang="en-GB" sz="1050" dirty="0"/>
                    </a:p>
                  </a:txBody>
                  <a:tcPr/>
                </a:tc>
                <a:extLst>
                  <a:ext uri="{0D108BD9-81ED-4DB2-BD59-A6C34878D82A}">
                    <a16:rowId xmlns:a16="http://schemas.microsoft.com/office/drawing/2014/main" val="10005"/>
                  </a:ext>
                </a:extLst>
              </a:tr>
              <a:tr h="276087">
                <a:tc>
                  <a:txBody>
                    <a:bodyPr/>
                    <a:lstStyle/>
                    <a:p>
                      <a:r>
                        <a:rPr lang="en-GB" sz="1050" dirty="0"/>
                        <a:t>Antiseptic wipes</a:t>
                      </a:r>
                    </a:p>
                  </a:txBody>
                  <a:tcPr/>
                </a:tc>
                <a:tc>
                  <a:txBody>
                    <a:bodyPr/>
                    <a:lstStyle/>
                    <a:p>
                      <a:endParaRPr lang="en-GB" sz="1050" dirty="0"/>
                    </a:p>
                  </a:txBody>
                  <a:tcPr/>
                </a:tc>
                <a:extLst>
                  <a:ext uri="{0D108BD9-81ED-4DB2-BD59-A6C34878D82A}">
                    <a16:rowId xmlns:a16="http://schemas.microsoft.com/office/drawing/2014/main" val="10006"/>
                  </a:ext>
                </a:extLst>
              </a:tr>
              <a:tr h="276087">
                <a:tc>
                  <a:txBody>
                    <a:bodyPr/>
                    <a:lstStyle/>
                    <a:p>
                      <a:r>
                        <a:rPr lang="en-GB" sz="1050" dirty="0"/>
                        <a:t>Paracetamol/aspirin/ibuprofen</a:t>
                      </a:r>
                    </a:p>
                  </a:txBody>
                  <a:tcPr/>
                </a:tc>
                <a:tc>
                  <a:txBody>
                    <a:bodyPr/>
                    <a:lstStyle/>
                    <a:p>
                      <a:endParaRPr lang="en-GB" sz="1050" dirty="0"/>
                    </a:p>
                  </a:txBody>
                  <a:tcPr/>
                </a:tc>
                <a:extLst>
                  <a:ext uri="{0D108BD9-81ED-4DB2-BD59-A6C34878D82A}">
                    <a16:rowId xmlns:a16="http://schemas.microsoft.com/office/drawing/2014/main" val="10010"/>
                  </a:ext>
                </a:extLst>
              </a:tr>
              <a:tr h="276087">
                <a:tc>
                  <a:txBody>
                    <a:bodyPr/>
                    <a:lstStyle/>
                    <a:p>
                      <a:r>
                        <a:rPr lang="en-GB" sz="1050" dirty="0"/>
                        <a:t>Any other personal medication (anti-histamines, inhalers, epi-pen etc.)</a:t>
                      </a:r>
                    </a:p>
                  </a:txBody>
                  <a:tcPr/>
                </a:tc>
                <a:tc>
                  <a:txBody>
                    <a:bodyPr/>
                    <a:lstStyle/>
                    <a:p>
                      <a:endParaRPr lang="en-GB" sz="1050" dirty="0"/>
                    </a:p>
                  </a:txBody>
                  <a:tcPr/>
                </a:tc>
                <a:extLst>
                  <a:ext uri="{0D108BD9-81ED-4DB2-BD59-A6C34878D82A}">
                    <a16:rowId xmlns:a16="http://schemas.microsoft.com/office/drawing/2014/main" val="10011"/>
                  </a:ext>
                </a:extLst>
              </a:tr>
              <a:tr h="276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Water purification tablets (Gold</a:t>
                      </a:r>
                      <a:r>
                        <a:rPr lang="en-GB" sz="1050" baseline="0" dirty="0"/>
                        <a:t>)</a:t>
                      </a:r>
                      <a:endParaRPr lang="en-GB" sz="1050" dirty="0"/>
                    </a:p>
                  </a:txBody>
                  <a:tcPr/>
                </a:tc>
                <a:tc>
                  <a:txBody>
                    <a:bodyPr/>
                    <a:lstStyle/>
                    <a:p>
                      <a:endParaRPr lang="en-GB" sz="1050" dirty="0"/>
                    </a:p>
                  </a:txBody>
                  <a:tcPr/>
                </a:tc>
                <a:extLst>
                  <a:ext uri="{0D108BD9-81ED-4DB2-BD59-A6C34878D82A}">
                    <a16:rowId xmlns:a16="http://schemas.microsoft.com/office/drawing/2014/main" val="10012"/>
                  </a:ext>
                </a:extLst>
              </a:tr>
              <a:tr h="276087">
                <a:tc>
                  <a:txBody>
                    <a:bodyPr/>
                    <a:lstStyle/>
                    <a:p>
                      <a:endParaRPr lang="en-GB" sz="1050" dirty="0"/>
                    </a:p>
                  </a:txBody>
                  <a:tcPr/>
                </a:tc>
                <a:tc>
                  <a:txBody>
                    <a:bodyPr/>
                    <a:lstStyle/>
                    <a:p>
                      <a:endParaRPr lang="en-GB" sz="1050" dirty="0"/>
                    </a:p>
                  </a:txBody>
                  <a:tcPr/>
                </a:tc>
                <a:extLst>
                  <a:ext uri="{0D108BD9-81ED-4DB2-BD59-A6C34878D82A}">
                    <a16:rowId xmlns:a16="http://schemas.microsoft.com/office/drawing/2014/main" val="10013"/>
                  </a:ext>
                </a:extLst>
              </a:tr>
              <a:tr h="276087">
                <a:tc>
                  <a:txBody>
                    <a:bodyPr/>
                    <a:lstStyle/>
                    <a:p>
                      <a:endParaRPr lang="en-GB" sz="1050" dirty="0"/>
                    </a:p>
                  </a:txBody>
                  <a:tcPr/>
                </a:tc>
                <a:tc>
                  <a:txBody>
                    <a:bodyPr/>
                    <a:lstStyle/>
                    <a:p>
                      <a:endParaRPr lang="en-GB" sz="1050" dirty="0"/>
                    </a:p>
                  </a:txBody>
                  <a:tcPr/>
                </a:tc>
                <a:extLst>
                  <a:ext uri="{0D108BD9-81ED-4DB2-BD59-A6C34878D82A}">
                    <a16:rowId xmlns:a16="http://schemas.microsoft.com/office/drawing/2014/main" val="10014"/>
                  </a:ext>
                </a:extLst>
              </a:tr>
              <a:tr h="276087">
                <a:tc>
                  <a:txBody>
                    <a:bodyPr/>
                    <a:lstStyle/>
                    <a:p>
                      <a:endParaRPr lang="en-GB" sz="1050" dirty="0"/>
                    </a:p>
                  </a:txBody>
                  <a:tcPr/>
                </a:tc>
                <a:tc>
                  <a:txBody>
                    <a:bodyPr/>
                    <a:lstStyle/>
                    <a:p>
                      <a:endParaRPr lang="en-GB" sz="1050" dirty="0"/>
                    </a:p>
                  </a:txBody>
                  <a:tcPr/>
                </a:tc>
                <a:extLst>
                  <a:ext uri="{0D108BD9-81ED-4DB2-BD59-A6C34878D82A}">
                    <a16:rowId xmlns:a16="http://schemas.microsoft.com/office/drawing/2014/main" val="2528988661"/>
                  </a:ext>
                </a:extLst>
              </a:tr>
              <a:tr h="276087">
                <a:tc>
                  <a:txBody>
                    <a:bodyPr/>
                    <a:lstStyle/>
                    <a:p>
                      <a:endParaRPr lang="en-GB" sz="1050" dirty="0"/>
                    </a:p>
                  </a:txBody>
                  <a:tcPr/>
                </a:tc>
                <a:tc>
                  <a:txBody>
                    <a:bodyPr/>
                    <a:lstStyle/>
                    <a:p>
                      <a:endParaRPr lang="en-GB" sz="1050" dirty="0"/>
                    </a:p>
                  </a:txBody>
                  <a:tcPr/>
                </a:tc>
                <a:extLst>
                  <a:ext uri="{0D108BD9-81ED-4DB2-BD59-A6C34878D82A}">
                    <a16:rowId xmlns:a16="http://schemas.microsoft.com/office/drawing/2014/main" val="10015"/>
                  </a:ext>
                </a:extLst>
              </a:tr>
              <a:tr h="276087">
                <a:tc>
                  <a:txBody>
                    <a:bodyPr/>
                    <a:lstStyle/>
                    <a:p>
                      <a:endParaRPr lang="en-GB" sz="1050" dirty="0"/>
                    </a:p>
                  </a:txBody>
                  <a:tcPr/>
                </a:tc>
                <a:tc>
                  <a:txBody>
                    <a:bodyPr/>
                    <a:lstStyle/>
                    <a:p>
                      <a:endParaRPr lang="en-GB" sz="1050" dirty="0"/>
                    </a:p>
                  </a:txBody>
                  <a:tcPr/>
                </a:tc>
                <a:extLst>
                  <a:ext uri="{0D108BD9-81ED-4DB2-BD59-A6C34878D82A}">
                    <a16:rowId xmlns:a16="http://schemas.microsoft.com/office/drawing/2014/main" val="10016"/>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4262330988"/>
              </p:ext>
            </p:extLst>
          </p:nvPr>
        </p:nvGraphicFramePr>
        <p:xfrm>
          <a:off x="3346942" y="204841"/>
          <a:ext cx="2628169" cy="5321902"/>
        </p:xfrm>
        <a:graphic>
          <a:graphicData uri="http://schemas.openxmlformats.org/drawingml/2006/table">
            <a:tbl>
              <a:tblPr firstRow="1" bandRow="1">
                <a:tableStyleId>{5940675A-B579-460E-94D1-54222C63F5DA}</a:tableStyleId>
              </a:tblPr>
              <a:tblGrid>
                <a:gridCol w="1872209">
                  <a:extLst>
                    <a:ext uri="{9D8B030D-6E8A-4147-A177-3AD203B41FA5}">
                      <a16:colId xmlns:a16="http://schemas.microsoft.com/office/drawing/2014/main" val="20000"/>
                    </a:ext>
                  </a:extLst>
                </a:gridCol>
                <a:gridCol w="755960">
                  <a:extLst>
                    <a:ext uri="{9D8B030D-6E8A-4147-A177-3AD203B41FA5}">
                      <a16:colId xmlns:a16="http://schemas.microsoft.com/office/drawing/2014/main" val="20001"/>
                    </a:ext>
                  </a:extLst>
                </a:gridCol>
              </a:tblGrid>
              <a:tr h="245889">
                <a:tc>
                  <a:txBody>
                    <a:bodyPr/>
                    <a:lstStyle/>
                    <a:p>
                      <a:r>
                        <a:rPr lang="en-GB" sz="1050" b="1" dirty="0"/>
                        <a:t>Personal kit (other)</a:t>
                      </a:r>
                    </a:p>
                  </a:txBody>
                  <a:tcPr/>
                </a:tc>
                <a:tc>
                  <a:txBody>
                    <a:bodyPr/>
                    <a:lstStyle/>
                    <a:p>
                      <a:r>
                        <a:rPr lang="en-GB" sz="1050" b="1" dirty="0"/>
                        <a:t>Packed</a:t>
                      </a:r>
                    </a:p>
                  </a:txBody>
                  <a:tcPr/>
                </a:tc>
                <a:extLst>
                  <a:ext uri="{0D108BD9-81ED-4DB2-BD59-A6C34878D82A}">
                    <a16:rowId xmlns:a16="http://schemas.microsoft.com/office/drawing/2014/main" val="10000"/>
                  </a:ext>
                </a:extLst>
              </a:tr>
              <a:tr h="402363">
                <a:tc>
                  <a:txBody>
                    <a:bodyPr/>
                    <a:lstStyle/>
                    <a:p>
                      <a:r>
                        <a:rPr lang="en-GB" sz="1050" dirty="0"/>
                        <a:t>Rucksack and liner</a:t>
                      </a:r>
                    </a:p>
                    <a:p>
                      <a:r>
                        <a:rPr lang="en-GB" sz="1050" dirty="0"/>
                        <a:t>(55-65 litre)</a:t>
                      </a:r>
                    </a:p>
                  </a:txBody>
                  <a:tcPr/>
                </a:tc>
                <a:tc>
                  <a:txBody>
                    <a:bodyPr/>
                    <a:lstStyle/>
                    <a:p>
                      <a:r>
                        <a:rPr lang="en-GB" sz="1050" dirty="0"/>
                        <a:t>Wear</a:t>
                      </a:r>
                      <a:r>
                        <a:rPr lang="en-GB" sz="1050" baseline="0" dirty="0"/>
                        <a:t> !</a:t>
                      </a:r>
                      <a:endParaRPr lang="en-GB" sz="1050" dirty="0"/>
                    </a:p>
                  </a:txBody>
                  <a:tcPr/>
                </a:tc>
                <a:extLst>
                  <a:ext uri="{0D108BD9-81ED-4DB2-BD59-A6C34878D82A}">
                    <a16:rowId xmlns:a16="http://schemas.microsoft.com/office/drawing/2014/main" val="10001"/>
                  </a:ext>
                </a:extLst>
              </a:tr>
              <a:tr h="245889">
                <a:tc>
                  <a:txBody>
                    <a:bodyPr/>
                    <a:lstStyle/>
                    <a:p>
                      <a:r>
                        <a:rPr lang="en-GB" sz="1050" dirty="0"/>
                        <a:t>Sleeping mat </a:t>
                      </a:r>
                    </a:p>
                  </a:txBody>
                  <a:tcPr/>
                </a:tc>
                <a:tc>
                  <a:txBody>
                    <a:bodyPr/>
                    <a:lstStyle/>
                    <a:p>
                      <a:endParaRPr lang="en-GB" sz="1050"/>
                    </a:p>
                  </a:txBody>
                  <a:tcPr/>
                </a:tc>
                <a:extLst>
                  <a:ext uri="{0D108BD9-81ED-4DB2-BD59-A6C34878D82A}">
                    <a16:rowId xmlns:a16="http://schemas.microsoft.com/office/drawing/2014/main" val="10002"/>
                  </a:ext>
                </a:extLst>
              </a:tr>
              <a:tr h="245889">
                <a:tc>
                  <a:txBody>
                    <a:bodyPr/>
                    <a:lstStyle/>
                    <a:p>
                      <a:r>
                        <a:rPr lang="en-GB" sz="1050" dirty="0"/>
                        <a:t>Sleeping bag</a:t>
                      </a:r>
                    </a:p>
                  </a:txBody>
                  <a:tcPr/>
                </a:tc>
                <a:tc>
                  <a:txBody>
                    <a:bodyPr/>
                    <a:lstStyle/>
                    <a:p>
                      <a:endParaRPr lang="en-GB" sz="1050"/>
                    </a:p>
                  </a:txBody>
                  <a:tcPr/>
                </a:tc>
                <a:extLst>
                  <a:ext uri="{0D108BD9-81ED-4DB2-BD59-A6C34878D82A}">
                    <a16:rowId xmlns:a16="http://schemas.microsoft.com/office/drawing/2014/main" val="10003"/>
                  </a:ext>
                </a:extLst>
              </a:tr>
              <a:tr h="245889">
                <a:tc>
                  <a:txBody>
                    <a:bodyPr/>
                    <a:lstStyle/>
                    <a:p>
                      <a:r>
                        <a:rPr lang="en-GB" sz="1050" dirty="0"/>
                        <a:t>Water bottle/Platypus</a:t>
                      </a:r>
                    </a:p>
                  </a:txBody>
                  <a:tcPr/>
                </a:tc>
                <a:tc>
                  <a:txBody>
                    <a:bodyPr/>
                    <a:lstStyle/>
                    <a:p>
                      <a:endParaRPr lang="en-GB" sz="1050"/>
                    </a:p>
                  </a:txBody>
                  <a:tcPr/>
                </a:tc>
                <a:extLst>
                  <a:ext uri="{0D108BD9-81ED-4DB2-BD59-A6C34878D82A}">
                    <a16:rowId xmlns:a16="http://schemas.microsoft.com/office/drawing/2014/main" val="10004"/>
                  </a:ext>
                </a:extLst>
              </a:tr>
              <a:tr h="245889">
                <a:tc>
                  <a:txBody>
                    <a:bodyPr/>
                    <a:lstStyle/>
                    <a:p>
                      <a:r>
                        <a:rPr lang="en-GB" sz="1050" dirty="0"/>
                        <a:t>Knife, fork, spoon</a:t>
                      </a:r>
                    </a:p>
                  </a:txBody>
                  <a:tcPr/>
                </a:tc>
                <a:tc>
                  <a:txBody>
                    <a:bodyPr/>
                    <a:lstStyle/>
                    <a:p>
                      <a:endParaRPr lang="en-GB" sz="1050" dirty="0"/>
                    </a:p>
                  </a:txBody>
                  <a:tcPr/>
                </a:tc>
                <a:extLst>
                  <a:ext uri="{0D108BD9-81ED-4DB2-BD59-A6C34878D82A}">
                    <a16:rowId xmlns:a16="http://schemas.microsoft.com/office/drawing/2014/main" val="10005"/>
                  </a:ext>
                </a:extLst>
              </a:tr>
              <a:tr h="245889">
                <a:tc>
                  <a:txBody>
                    <a:bodyPr/>
                    <a:lstStyle/>
                    <a:p>
                      <a:r>
                        <a:rPr lang="en-GB" sz="1050" dirty="0"/>
                        <a:t>Mug and plate/bowl</a:t>
                      </a:r>
                    </a:p>
                  </a:txBody>
                  <a:tcPr/>
                </a:tc>
                <a:tc>
                  <a:txBody>
                    <a:bodyPr/>
                    <a:lstStyle/>
                    <a:p>
                      <a:endParaRPr lang="en-GB" sz="1050" dirty="0"/>
                    </a:p>
                  </a:txBody>
                  <a:tcPr/>
                </a:tc>
                <a:extLst>
                  <a:ext uri="{0D108BD9-81ED-4DB2-BD59-A6C34878D82A}">
                    <a16:rowId xmlns:a16="http://schemas.microsoft.com/office/drawing/2014/main" val="10006"/>
                  </a:ext>
                </a:extLst>
              </a:tr>
              <a:tr h="245889">
                <a:tc>
                  <a:txBody>
                    <a:bodyPr/>
                    <a:lstStyle/>
                    <a:p>
                      <a:r>
                        <a:rPr lang="en-GB" sz="1050" dirty="0"/>
                        <a:t>Matches (in sealed bag)</a:t>
                      </a:r>
                    </a:p>
                  </a:txBody>
                  <a:tcPr/>
                </a:tc>
                <a:tc>
                  <a:txBody>
                    <a:bodyPr/>
                    <a:lstStyle/>
                    <a:p>
                      <a:endParaRPr lang="en-GB" sz="1050" dirty="0"/>
                    </a:p>
                  </a:txBody>
                  <a:tcPr/>
                </a:tc>
                <a:extLst>
                  <a:ext uri="{0D108BD9-81ED-4DB2-BD59-A6C34878D82A}">
                    <a16:rowId xmlns:a16="http://schemas.microsoft.com/office/drawing/2014/main" val="10007"/>
                  </a:ext>
                </a:extLst>
              </a:tr>
              <a:tr h="245889">
                <a:tc>
                  <a:txBody>
                    <a:bodyPr/>
                    <a:lstStyle/>
                    <a:p>
                      <a:r>
                        <a:rPr lang="en-GB" sz="1050" dirty="0"/>
                        <a:t>Tea towel</a:t>
                      </a:r>
                    </a:p>
                  </a:txBody>
                  <a:tcPr/>
                </a:tc>
                <a:tc>
                  <a:txBody>
                    <a:bodyPr/>
                    <a:lstStyle/>
                    <a:p>
                      <a:endParaRPr lang="en-GB" sz="1050" dirty="0"/>
                    </a:p>
                  </a:txBody>
                  <a:tcPr/>
                </a:tc>
                <a:extLst>
                  <a:ext uri="{0D108BD9-81ED-4DB2-BD59-A6C34878D82A}">
                    <a16:rowId xmlns:a16="http://schemas.microsoft.com/office/drawing/2014/main" val="10008"/>
                  </a:ext>
                </a:extLst>
              </a:tr>
              <a:tr h="315562">
                <a:tc>
                  <a:txBody>
                    <a:bodyPr/>
                    <a:lstStyle/>
                    <a:p>
                      <a:r>
                        <a:rPr lang="en-GB" sz="1050" dirty="0"/>
                        <a:t>Emergency contact card</a:t>
                      </a:r>
                    </a:p>
                  </a:txBody>
                  <a:tcPr/>
                </a:tc>
                <a:tc>
                  <a:txBody>
                    <a:bodyPr/>
                    <a:lstStyle/>
                    <a:p>
                      <a:endParaRPr lang="en-GB" sz="1050" dirty="0"/>
                    </a:p>
                  </a:txBody>
                  <a:tcPr/>
                </a:tc>
                <a:extLst>
                  <a:ext uri="{0D108BD9-81ED-4DB2-BD59-A6C34878D82A}">
                    <a16:rowId xmlns:a16="http://schemas.microsoft.com/office/drawing/2014/main" val="10009"/>
                  </a:ext>
                </a:extLst>
              </a:tr>
              <a:tr h="245889">
                <a:tc>
                  <a:txBody>
                    <a:bodyPr/>
                    <a:lstStyle/>
                    <a:p>
                      <a:r>
                        <a:rPr lang="en-GB" sz="1050" dirty="0"/>
                        <a:t>Maps (and map case)</a:t>
                      </a:r>
                    </a:p>
                  </a:txBody>
                  <a:tcPr/>
                </a:tc>
                <a:tc>
                  <a:txBody>
                    <a:bodyPr/>
                    <a:lstStyle/>
                    <a:p>
                      <a:endParaRPr lang="en-GB" sz="1050" dirty="0"/>
                    </a:p>
                  </a:txBody>
                  <a:tcPr/>
                </a:tc>
                <a:extLst>
                  <a:ext uri="{0D108BD9-81ED-4DB2-BD59-A6C34878D82A}">
                    <a16:rowId xmlns:a16="http://schemas.microsoft.com/office/drawing/2014/main" val="10010"/>
                  </a:ext>
                </a:extLst>
              </a:tr>
              <a:tr h="245889">
                <a:tc>
                  <a:txBody>
                    <a:bodyPr/>
                    <a:lstStyle/>
                    <a:p>
                      <a:r>
                        <a:rPr lang="en-GB" sz="1050" dirty="0"/>
                        <a:t>Compass, route cards</a:t>
                      </a:r>
                    </a:p>
                  </a:txBody>
                  <a:tcPr/>
                </a:tc>
                <a:tc>
                  <a:txBody>
                    <a:bodyPr/>
                    <a:lstStyle/>
                    <a:p>
                      <a:endParaRPr lang="en-GB" sz="1050" dirty="0"/>
                    </a:p>
                  </a:txBody>
                  <a:tcPr/>
                </a:tc>
                <a:extLst>
                  <a:ext uri="{0D108BD9-81ED-4DB2-BD59-A6C34878D82A}">
                    <a16:rowId xmlns:a16="http://schemas.microsoft.com/office/drawing/2014/main" val="10011"/>
                  </a:ext>
                </a:extLst>
              </a:tr>
              <a:tr h="402363">
                <a:tc>
                  <a:txBody>
                    <a:bodyPr/>
                    <a:lstStyle/>
                    <a:p>
                      <a:r>
                        <a:rPr lang="en-GB" sz="1050" dirty="0"/>
                        <a:t>Head torch/Torch and spare batteries</a:t>
                      </a:r>
                    </a:p>
                  </a:txBody>
                  <a:tcPr/>
                </a:tc>
                <a:tc>
                  <a:txBody>
                    <a:bodyPr/>
                    <a:lstStyle/>
                    <a:p>
                      <a:endParaRPr lang="en-GB" sz="1050" dirty="0"/>
                    </a:p>
                  </a:txBody>
                  <a:tcPr/>
                </a:tc>
                <a:extLst>
                  <a:ext uri="{0D108BD9-81ED-4DB2-BD59-A6C34878D82A}">
                    <a16:rowId xmlns:a16="http://schemas.microsoft.com/office/drawing/2014/main" val="10012"/>
                  </a:ext>
                </a:extLst>
              </a:tr>
              <a:tr h="245889">
                <a:tc>
                  <a:txBody>
                    <a:bodyPr/>
                    <a:lstStyle/>
                    <a:p>
                      <a:r>
                        <a:rPr lang="en-GB" sz="1050" dirty="0"/>
                        <a:t>Emergency</a:t>
                      </a:r>
                      <a:r>
                        <a:rPr lang="en-GB" sz="1050" baseline="0" dirty="0"/>
                        <a:t> w</a:t>
                      </a:r>
                      <a:r>
                        <a:rPr lang="en-GB" sz="1050" dirty="0"/>
                        <a:t>histle</a:t>
                      </a:r>
                    </a:p>
                  </a:txBody>
                  <a:tcPr/>
                </a:tc>
                <a:tc>
                  <a:txBody>
                    <a:bodyPr/>
                    <a:lstStyle/>
                    <a:p>
                      <a:endParaRPr lang="en-GB" sz="1050" dirty="0"/>
                    </a:p>
                  </a:txBody>
                  <a:tcPr/>
                </a:tc>
                <a:extLst>
                  <a:ext uri="{0D108BD9-81ED-4DB2-BD59-A6C34878D82A}">
                    <a16:rowId xmlns:a16="http://schemas.microsoft.com/office/drawing/2014/main" val="10013"/>
                  </a:ext>
                </a:extLst>
              </a:tr>
              <a:tr h="245889">
                <a:tc>
                  <a:txBody>
                    <a:bodyPr/>
                    <a:lstStyle/>
                    <a:p>
                      <a:r>
                        <a:rPr lang="en-GB" sz="1050" dirty="0"/>
                        <a:t>Alarm clock/watch </a:t>
                      </a:r>
                    </a:p>
                  </a:txBody>
                  <a:tcPr/>
                </a:tc>
                <a:tc>
                  <a:txBody>
                    <a:bodyPr/>
                    <a:lstStyle/>
                    <a:p>
                      <a:endParaRPr lang="en-GB" sz="1050" dirty="0"/>
                    </a:p>
                  </a:txBody>
                  <a:tcPr/>
                </a:tc>
                <a:extLst>
                  <a:ext uri="{0D108BD9-81ED-4DB2-BD59-A6C34878D82A}">
                    <a16:rowId xmlns:a16="http://schemas.microsoft.com/office/drawing/2014/main" val="10014"/>
                  </a:ext>
                </a:extLst>
              </a:tr>
              <a:tr h="245889">
                <a:tc>
                  <a:txBody>
                    <a:bodyPr/>
                    <a:lstStyle/>
                    <a:p>
                      <a:r>
                        <a:rPr lang="en-GB" sz="1050" dirty="0"/>
                        <a:t>Notebook and pencils</a:t>
                      </a:r>
                    </a:p>
                  </a:txBody>
                  <a:tcPr/>
                </a:tc>
                <a:tc>
                  <a:txBody>
                    <a:bodyPr/>
                    <a:lstStyle/>
                    <a:p>
                      <a:endParaRPr lang="en-GB" sz="1050"/>
                    </a:p>
                  </a:txBody>
                  <a:tcPr/>
                </a:tc>
                <a:extLst>
                  <a:ext uri="{0D108BD9-81ED-4DB2-BD59-A6C34878D82A}">
                    <a16:rowId xmlns:a16="http://schemas.microsoft.com/office/drawing/2014/main" val="10015"/>
                  </a:ext>
                </a:extLst>
              </a:tr>
              <a:tr h="245889">
                <a:tc>
                  <a:txBody>
                    <a:bodyPr/>
                    <a:lstStyle/>
                    <a:p>
                      <a:r>
                        <a:rPr lang="en-GB" sz="1050" dirty="0"/>
                        <a:t>Money</a:t>
                      </a:r>
                    </a:p>
                  </a:txBody>
                  <a:tcPr/>
                </a:tc>
                <a:tc>
                  <a:txBody>
                    <a:bodyPr/>
                    <a:lstStyle/>
                    <a:p>
                      <a:endParaRPr lang="en-GB" sz="1050" dirty="0"/>
                    </a:p>
                  </a:txBody>
                  <a:tcPr/>
                </a:tc>
                <a:extLst>
                  <a:ext uri="{0D108BD9-81ED-4DB2-BD59-A6C34878D82A}">
                    <a16:rowId xmlns:a16="http://schemas.microsoft.com/office/drawing/2014/main" val="10016"/>
                  </a:ext>
                </a:extLst>
              </a:tr>
              <a:tr h="245889">
                <a:tc>
                  <a:txBody>
                    <a:bodyPr/>
                    <a:lstStyle/>
                    <a:p>
                      <a:r>
                        <a:rPr lang="en-GB" sz="1050" dirty="0"/>
                        <a:t>Camera</a:t>
                      </a:r>
                    </a:p>
                  </a:txBody>
                  <a:tcPr/>
                </a:tc>
                <a:tc>
                  <a:txBody>
                    <a:bodyPr/>
                    <a:lstStyle/>
                    <a:p>
                      <a:endParaRPr lang="en-GB" sz="1050" dirty="0"/>
                    </a:p>
                  </a:txBody>
                  <a:tcPr/>
                </a:tc>
                <a:extLst>
                  <a:ext uri="{0D108BD9-81ED-4DB2-BD59-A6C34878D82A}">
                    <a16:rowId xmlns:a16="http://schemas.microsoft.com/office/drawing/2014/main" val="10017"/>
                  </a:ext>
                </a:extLst>
              </a:tr>
              <a:tr h="2458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t>Bin liners (for keeping</a:t>
                      </a:r>
                      <a:r>
                        <a:rPr lang="en-GB" sz="1050" baseline="0" dirty="0"/>
                        <a:t> things dry and for rubbish)</a:t>
                      </a:r>
                      <a:endParaRPr lang="en-GB" sz="1050" dirty="0"/>
                    </a:p>
                  </a:txBody>
                  <a:tcPr/>
                </a:tc>
                <a:tc>
                  <a:txBody>
                    <a:bodyPr/>
                    <a:lstStyle/>
                    <a:p>
                      <a:endParaRPr lang="en-GB" sz="1050" dirty="0"/>
                    </a:p>
                  </a:txBody>
                  <a:tcPr/>
                </a:tc>
                <a:extLst>
                  <a:ext uri="{0D108BD9-81ED-4DB2-BD59-A6C34878D82A}">
                    <a16:rowId xmlns:a16="http://schemas.microsoft.com/office/drawing/2014/main" val="10018"/>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4262480792"/>
              </p:ext>
            </p:extLst>
          </p:nvPr>
        </p:nvGraphicFramePr>
        <p:xfrm>
          <a:off x="193615" y="3674641"/>
          <a:ext cx="3046807" cy="3024336"/>
        </p:xfrm>
        <a:graphic>
          <a:graphicData uri="http://schemas.openxmlformats.org/drawingml/2006/table">
            <a:tbl>
              <a:tblPr firstRow="1" bandRow="1">
                <a:tableStyleId>{5940675A-B579-460E-94D1-54222C63F5DA}</a:tableStyleId>
              </a:tblPr>
              <a:tblGrid>
                <a:gridCol w="2354934">
                  <a:extLst>
                    <a:ext uri="{9D8B030D-6E8A-4147-A177-3AD203B41FA5}">
                      <a16:colId xmlns:a16="http://schemas.microsoft.com/office/drawing/2014/main" val="20000"/>
                    </a:ext>
                  </a:extLst>
                </a:gridCol>
                <a:gridCol w="691873">
                  <a:extLst>
                    <a:ext uri="{9D8B030D-6E8A-4147-A177-3AD203B41FA5}">
                      <a16:colId xmlns:a16="http://schemas.microsoft.com/office/drawing/2014/main" val="20001"/>
                    </a:ext>
                  </a:extLst>
                </a:gridCol>
              </a:tblGrid>
              <a:tr h="252028">
                <a:tc>
                  <a:txBody>
                    <a:bodyPr/>
                    <a:lstStyle/>
                    <a:p>
                      <a:r>
                        <a:rPr lang="en-GB" sz="1050" b="1" dirty="0"/>
                        <a:t>Personal kit (Clothing)</a:t>
                      </a:r>
                    </a:p>
                  </a:txBody>
                  <a:tcPr/>
                </a:tc>
                <a:tc>
                  <a:txBody>
                    <a:bodyPr/>
                    <a:lstStyle/>
                    <a:p>
                      <a:r>
                        <a:rPr lang="en-GB" sz="1050" b="1" dirty="0"/>
                        <a:t>Packed</a:t>
                      </a:r>
                    </a:p>
                  </a:txBody>
                  <a:tcPr/>
                </a:tc>
                <a:extLst>
                  <a:ext uri="{0D108BD9-81ED-4DB2-BD59-A6C34878D82A}">
                    <a16:rowId xmlns:a16="http://schemas.microsoft.com/office/drawing/2014/main" val="10000"/>
                  </a:ext>
                </a:extLst>
              </a:tr>
              <a:tr h="252028">
                <a:tc>
                  <a:txBody>
                    <a:bodyPr/>
                    <a:lstStyle/>
                    <a:p>
                      <a:r>
                        <a:rPr lang="en-GB" sz="1050" dirty="0"/>
                        <a:t>Walking boots</a:t>
                      </a:r>
                    </a:p>
                  </a:txBody>
                  <a:tcPr/>
                </a:tc>
                <a:tc>
                  <a:txBody>
                    <a:bodyPr/>
                    <a:lstStyle/>
                    <a:p>
                      <a:r>
                        <a:rPr lang="en-GB" sz="1050" dirty="0"/>
                        <a:t>Wear !</a:t>
                      </a:r>
                    </a:p>
                  </a:txBody>
                  <a:tcPr/>
                </a:tc>
                <a:extLst>
                  <a:ext uri="{0D108BD9-81ED-4DB2-BD59-A6C34878D82A}">
                    <a16:rowId xmlns:a16="http://schemas.microsoft.com/office/drawing/2014/main" val="10001"/>
                  </a:ext>
                </a:extLst>
              </a:tr>
              <a:tr h="252028">
                <a:tc>
                  <a:txBody>
                    <a:bodyPr/>
                    <a:lstStyle/>
                    <a:p>
                      <a:r>
                        <a:rPr lang="en-GB" sz="1050" dirty="0"/>
                        <a:t>Walking socks (1 per day)</a:t>
                      </a:r>
                    </a:p>
                  </a:txBody>
                  <a:tcPr/>
                </a:tc>
                <a:tc>
                  <a:txBody>
                    <a:bodyPr/>
                    <a:lstStyle/>
                    <a:p>
                      <a:endParaRPr lang="en-GB" sz="1050" dirty="0"/>
                    </a:p>
                  </a:txBody>
                  <a:tcPr/>
                </a:tc>
                <a:extLst>
                  <a:ext uri="{0D108BD9-81ED-4DB2-BD59-A6C34878D82A}">
                    <a16:rowId xmlns:a16="http://schemas.microsoft.com/office/drawing/2014/main" val="10002"/>
                  </a:ext>
                </a:extLst>
              </a:tr>
              <a:tr h="252028">
                <a:tc>
                  <a:txBody>
                    <a:bodyPr/>
                    <a:lstStyle/>
                    <a:p>
                      <a:r>
                        <a:rPr lang="en-GB" sz="1050" dirty="0"/>
                        <a:t>T-shirts/base layers (1 per day)</a:t>
                      </a:r>
                    </a:p>
                  </a:txBody>
                  <a:tcPr/>
                </a:tc>
                <a:tc>
                  <a:txBody>
                    <a:bodyPr/>
                    <a:lstStyle/>
                    <a:p>
                      <a:endParaRPr lang="en-GB" sz="1050" dirty="0"/>
                    </a:p>
                  </a:txBody>
                  <a:tcPr/>
                </a:tc>
                <a:extLst>
                  <a:ext uri="{0D108BD9-81ED-4DB2-BD59-A6C34878D82A}">
                    <a16:rowId xmlns:a16="http://schemas.microsoft.com/office/drawing/2014/main" val="10003"/>
                  </a:ext>
                </a:extLst>
              </a:tr>
              <a:tr h="252028">
                <a:tc>
                  <a:txBody>
                    <a:bodyPr/>
                    <a:lstStyle/>
                    <a:p>
                      <a:r>
                        <a:rPr lang="en-GB" sz="1050" dirty="0"/>
                        <a:t>Fleece top/jumper</a:t>
                      </a:r>
                    </a:p>
                  </a:txBody>
                  <a:tcPr/>
                </a:tc>
                <a:tc>
                  <a:txBody>
                    <a:bodyPr/>
                    <a:lstStyle/>
                    <a:p>
                      <a:endParaRPr lang="en-GB" sz="1050"/>
                    </a:p>
                  </a:txBody>
                  <a:tcPr/>
                </a:tc>
                <a:extLst>
                  <a:ext uri="{0D108BD9-81ED-4DB2-BD59-A6C34878D82A}">
                    <a16:rowId xmlns:a16="http://schemas.microsoft.com/office/drawing/2014/main" val="10004"/>
                  </a:ext>
                </a:extLst>
              </a:tr>
              <a:tr h="252028">
                <a:tc>
                  <a:txBody>
                    <a:bodyPr/>
                    <a:lstStyle/>
                    <a:p>
                      <a:r>
                        <a:rPr lang="en-GB" sz="1050" dirty="0"/>
                        <a:t>Walking trousers</a:t>
                      </a:r>
                      <a:r>
                        <a:rPr lang="en-GB" sz="1050" baseline="0" dirty="0"/>
                        <a:t> (not jeans)</a:t>
                      </a:r>
                      <a:endParaRPr lang="en-GB" sz="1050" dirty="0"/>
                    </a:p>
                  </a:txBody>
                  <a:tcPr/>
                </a:tc>
                <a:tc>
                  <a:txBody>
                    <a:bodyPr/>
                    <a:lstStyle/>
                    <a:p>
                      <a:endParaRPr lang="en-GB" sz="1050" dirty="0"/>
                    </a:p>
                  </a:txBody>
                  <a:tcPr/>
                </a:tc>
                <a:extLst>
                  <a:ext uri="{0D108BD9-81ED-4DB2-BD59-A6C34878D82A}">
                    <a16:rowId xmlns:a16="http://schemas.microsoft.com/office/drawing/2014/main" val="10005"/>
                  </a:ext>
                </a:extLst>
              </a:tr>
              <a:tr h="252028">
                <a:tc>
                  <a:txBody>
                    <a:bodyPr/>
                    <a:lstStyle/>
                    <a:p>
                      <a:r>
                        <a:rPr lang="en-GB" sz="1050" dirty="0"/>
                        <a:t>Underwear</a:t>
                      </a:r>
                    </a:p>
                  </a:txBody>
                  <a:tcPr/>
                </a:tc>
                <a:tc>
                  <a:txBody>
                    <a:bodyPr/>
                    <a:lstStyle/>
                    <a:p>
                      <a:endParaRPr lang="en-GB" sz="1050" dirty="0"/>
                    </a:p>
                  </a:txBody>
                  <a:tcPr/>
                </a:tc>
                <a:extLst>
                  <a:ext uri="{0D108BD9-81ED-4DB2-BD59-A6C34878D82A}">
                    <a16:rowId xmlns:a16="http://schemas.microsoft.com/office/drawing/2014/main" val="10006"/>
                  </a:ext>
                </a:extLst>
              </a:tr>
              <a:tr h="252028">
                <a:tc>
                  <a:txBody>
                    <a:bodyPr/>
                    <a:lstStyle/>
                    <a:p>
                      <a:r>
                        <a:rPr lang="en-GB" sz="1050" dirty="0"/>
                        <a:t>Nightwear</a:t>
                      </a:r>
                    </a:p>
                  </a:txBody>
                  <a:tcPr/>
                </a:tc>
                <a:tc>
                  <a:txBody>
                    <a:bodyPr/>
                    <a:lstStyle/>
                    <a:p>
                      <a:endParaRPr lang="en-GB" sz="1050" dirty="0"/>
                    </a:p>
                  </a:txBody>
                  <a:tcPr/>
                </a:tc>
                <a:extLst>
                  <a:ext uri="{0D108BD9-81ED-4DB2-BD59-A6C34878D82A}">
                    <a16:rowId xmlns:a16="http://schemas.microsoft.com/office/drawing/2014/main" val="10007"/>
                  </a:ext>
                </a:extLst>
              </a:tr>
              <a:tr h="252028">
                <a:tc>
                  <a:txBody>
                    <a:bodyPr/>
                    <a:lstStyle/>
                    <a:p>
                      <a:r>
                        <a:rPr lang="en-GB" sz="1050" dirty="0"/>
                        <a:t>Comfy</a:t>
                      </a:r>
                      <a:r>
                        <a:rPr lang="en-GB" sz="1050" baseline="0" dirty="0"/>
                        <a:t> footwear</a:t>
                      </a:r>
                      <a:r>
                        <a:rPr lang="en-GB" sz="1050" dirty="0"/>
                        <a:t>(for campsite)</a:t>
                      </a:r>
                    </a:p>
                  </a:txBody>
                  <a:tcPr/>
                </a:tc>
                <a:tc>
                  <a:txBody>
                    <a:bodyPr/>
                    <a:lstStyle/>
                    <a:p>
                      <a:endParaRPr lang="en-GB" sz="1050" dirty="0"/>
                    </a:p>
                  </a:txBody>
                  <a:tcPr/>
                </a:tc>
                <a:extLst>
                  <a:ext uri="{0D108BD9-81ED-4DB2-BD59-A6C34878D82A}">
                    <a16:rowId xmlns:a16="http://schemas.microsoft.com/office/drawing/2014/main" val="10008"/>
                  </a:ext>
                </a:extLst>
              </a:tr>
              <a:tr h="252028">
                <a:tc>
                  <a:txBody>
                    <a:bodyPr/>
                    <a:lstStyle/>
                    <a:p>
                      <a:r>
                        <a:rPr lang="en-GB" sz="1050" dirty="0"/>
                        <a:t>Shorts, Sunhat</a:t>
                      </a:r>
                      <a:r>
                        <a:rPr lang="en-GB" sz="1050" baseline="0" dirty="0"/>
                        <a:t> (warm weather)</a:t>
                      </a:r>
                      <a:endParaRPr lang="en-GB" sz="1050" dirty="0"/>
                    </a:p>
                  </a:txBody>
                  <a:tcPr/>
                </a:tc>
                <a:tc>
                  <a:txBody>
                    <a:bodyPr/>
                    <a:lstStyle/>
                    <a:p>
                      <a:endParaRPr lang="en-GB" sz="1050" dirty="0"/>
                    </a:p>
                  </a:txBody>
                  <a:tcPr/>
                </a:tc>
                <a:extLst>
                  <a:ext uri="{0D108BD9-81ED-4DB2-BD59-A6C34878D82A}">
                    <a16:rowId xmlns:a16="http://schemas.microsoft.com/office/drawing/2014/main" val="10009"/>
                  </a:ext>
                </a:extLst>
              </a:tr>
              <a:tr h="252028">
                <a:tc>
                  <a:txBody>
                    <a:bodyPr/>
                    <a:lstStyle/>
                    <a:p>
                      <a:r>
                        <a:rPr lang="en-GB" sz="1050" dirty="0"/>
                        <a:t>Woolly hat, scarf, gloves (Cold weather)</a:t>
                      </a:r>
                    </a:p>
                  </a:txBody>
                  <a:tcPr/>
                </a:tc>
                <a:tc>
                  <a:txBody>
                    <a:bodyPr/>
                    <a:lstStyle/>
                    <a:p>
                      <a:endParaRPr lang="en-GB" sz="1050" dirty="0"/>
                    </a:p>
                  </a:txBody>
                  <a:tcPr/>
                </a:tc>
                <a:extLst>
                  <a:ext uri="{0D108BD9-81ED-4DB2-BD59-A6C34878D82A}">
                    <a16:rowId xmlns:a16="http://schemas.microsoft.com/office/drawing/2014/main" val="10010"/>
                  </a:ext>
                </a:extLst>
              </a:tr>
              <a:tr h="252028">
                <a:tc>
                  <a:txBody>
                    <a:bodyPr/>
                    <a:lstStyle/>
                    <a:p>
                      <a:r>
                        <a:rPr lang="en-GB" sz="1050" dirty="0"/>
                        <a:t>Waterproof coat/top and trousers</a:t>
                      </a:r>
                    </a:p>
                  </a:txBody>
                  <a:tcPr/>
                </a:tc>
                <a:tc>
                  <a:txBody>
                    <a:bodyPr/>
                    <a:lstStyle/>
                    <a:p>
                      <a:endParaRPr lang="en-GB" sz="1050" dirty="0"/>
                    </a:p>
                  </a:txBody>
                  <a:tcPr/>
                </a:tc>
                <a:extLst>
                  <a:ext uri="{0D108BD9-81ED-4DB2-BD59-A6C34878D82A}">
                    <a16:rowId xmlns:a16="http://schemas.microsoft.com/office/drawing/2014/main" val="10011"/>
                  </a:ext>
                </a:extLst>
              </a:tr>
            </a:tbl>
          </a:graphicData>
        </a:graphic>
      </p:graphicFrame>
      <p:sp>
        <p:nvSpPr>
          <p:cNvPr id="2" name="TextBox 1"/>
          <p:cNvSpPr txBox="1"/>
          <p:nvPr/>
        </p:nvSpPr>
        <p:spPr>
          <a:xfrm>
            <a:off x="3346942" y="5733256"/>
            <a:ext cx="2628169" cy="830997"/>
          </a:xfrm>
          <a:prstGeom prst="rect">
            <a:avLst/>
          </a:prstGeom>
          <a:noFill/>
          <a:ln>
            <a:solidFill>
              <a:schemeClr val="tx1"/>
            </a:solidFill>
          </a:ln>
        </p:spPr>
        <p:txBody>
          <a:bodyPr wrap="square" rtlCol="0">
            <a:spAutoFit/>
          </a:bodyPr>
          <a:lstStyle/>
          <a:p>
            <a:r>
              <a:rPr lang="en-GB" sz="1200" b="1" i="1" dirty="0"/>
              <a:t>The only kit that can be attached to the outside of your rucksack is a sleeping mat, which must be in a waterproof bag</a:t>
            </a:r>
          </a:p>
        </p:txBody>
      </p:sp>
      <p:pic>
        <p:nvPicPr>
          <p:cNvPr id="9" name="Picture 8">
            <a:extLst>
              <a:ext uri="{FF2B5EF4-FFF2-40B4-BE49-F238E27FC236}">
                <a16:creationId xmlns:a16="http://schemas.microsoft.com/office/drawing/2014/main" id="{ACD1BEDC-7974-4493-8B39-69C1F116C7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615" y="127304"/>
            <a:ext cx="1358978" cy="832606"/>
          </a:xfrm>
          <a:prstGeom prst="rect">
            <a:avLst/>
          </a:prstGeom>
        </p:spPr>
      </p:pic>
    </p:spTree>
    <p:extLst>
      <p:ext uri="{BB962C8B-B14F-4D97-AF65-F5344CB8AC3E}">
        <p14:creationId xmlns:p14="http://schemas.microsoft.com/office/powerpoint/2010/main" val="3136407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152" y="188640"/>
            <a:ext cx="6095708"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a:ln/>
                <a:solidFill>
                  <a:schemeClr val="accent1"/>
                </a:solidFill>
                <a:effectLst/>
              </a:rPr>
              <a:t>Advice for buying kit</a:t>
            </a:r>
          </a:p>
        </p:txBody>
      </p:sp>
      <p:sp>
        <p:nvSpPr>
          <p:cNvPr id="6" name="Content Placeholder 5"/>
          <p:cNvSpPr>
            <a:spLocks noGrp="1"/>
          </p:cNvSpPr>
          <p:nvPr>
            <p:ph idx="1"/>
          </p:nvPr>
        </p:nvSpPr>
        <p:spPr>
          <a:xfrm>
            <a:off x="359538" y="1268760"/>
            <a:ext cx="8424936" cy="5112568"/>
          </a:xfrm>
        </p:spPr>
        <p:txBody>
          <a:bodyPr>
            <a:noAutofit/>
          </a:bodyPr>
          <a:lstStyle/>
          <a:p>
            <a:r>
              <a:rPr lang="en-GB" sz="1800" dirty="0"/>
              <a:t>Boots – sturdy and waterproof with ankle support (trainers are OK for Bronze if you have to).  Brush off the mud when dry after you get home.  Don’t spend a fortune! Comfort is most important.</a:t>
            </a:r>
          </a:p>
          <a:p>
            <a:endParaRPr lang="en-GB" sz="1800" dirty="0"/>
          </a:p>
          <a:p>
            <a:r>
              <a:rPr lang="en-GB" sz="1800" dirty="0"/>
              <a:t>Walking socks – keep your feet as dry as you can to avoid blisters (flip flops are a good idea for the campsite to air your feet! – no running around in socks on the campsite)</a:t>
            </a:r>
          </a:p>
          <a:p>
            <a:endParaRPr lang="en-GB" sz="1800" dirty="0"/>
          </a:p>
          <a:p>
            <a:r>
              <a:rPr lang="en-GB" sz="1800" dirty="0"/>
              <a:t>Tents – the cosier the better, make sure you </a:t>
            </a:r>
            <a:r>
              <a:rPr lang="en-GB" sz="1800" u="sng" dirty="0"/>
              <a:t>all</a:t>
            </a:r>
            <a:r>
              <a:rPr lang="en-GB" sz="1800" dirty="0"/>
              <a:t> know how to put it up (and quickly, straight away when you get to camp – it might rain!).  3-man tents usually only sleep 2 comfortably (buy one that is for one more person than you need) </a:t>
            </a:r>
          </a:p>
          <a:p>
            <a:endParaRPr lang="en-GB" sz="1800" dirty="0">
              <a:solidFill>
                <a:srgbClr val="FF0000"/>
              </a:solidFill>
            </a:endParaRPr>
          </a:p>
          <a:p>
            <a:r>
              <a:rPr lang="en-GB" sz="1800" dirty="0"/>
              <a:t>Sleeping bags – stuff them in, don’t roll them – wrap in a TOUGH black bin bag to stay dry.  2-3 season is best! </a:t>
            </a:r>
          </a:p>
          <a:p>
            <a:endParaRPr lang="en-GB" sz="1800" dirty="0"/>
          </a:p>
          <a:p>
            <a:r>
              <a:rPr lang="en-GB" sz="1800" dirty="0" err="1"/>
              <a:t>Kipmat</a:t>
            </a:r>
            <a:r>
              <a:rPr lang="en-GB" sz="1800" dirty="0"/>
              <a:t> – the only thing that can be attached to the outside of your rucksack (it MUST be in a sealed binbag too! – getting this wet = hypothermia!)</a:t>
            </a:r>
          </a:p>
          <a:p>
            <a:endParaRPr lang="en-GB" sz="1800" dirty="0"/>
          </a:p>
        </p:txBody>
      </p:sp>
    </p:spTree>
    <p:extLst>
      <p:ext uri="{BB962C8B-B14F-4D97-AF65-F5344CB8AC3E}">
        <p14:creationId xmlns:p14="http://schemas.microsoft.com/office/powerpoint/2010/main" val="39459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87524" y="332656"/>
            <a:ext cx="8712974" cy="5112568"/>
          </a:xfrm>
        </p:spPr>
        <p:txBody>
          <a:bodyPr>
            <a:noAutofit/>
          </a:bodyPr>
          <a:lstStyle/>
          <a:p>
            <a:r>
              <a:rPr lang="en-GB" sz="1800" dirty="0"/>
              <a:t>Clothes – Use a layering system to trap air (which will keep you warmer)</a:t>
            </a:r>
          </a:p>
          <a:p>
            <a:pPr lvl="1"/>
            <a:r>
              <a:rPr lang="en-GB" sz="1600" dirty="0"/>
              <a:t>Inner layer (T-shirt/synthetic base layer)</a:t>
            </a:r>
          </a:p>
          <a:p>
            <a:pPr lvl="1"/>
            <a:r>
              <a:rPr lang="en-GB" sz="1600" dirty="0"/>
              <a:t>Middle layer (fleece/jumper)</a:t>
            </a:r>
          </a:p>
          <a:p>
            <a:pPr lvl="1"/>
            <a:r>
              <a:rPr lang="en-GB" sz="1600" dirty="0"/>
              <a:t>Outer layer (waterproof and windproof jacket)</a:t>
            </a:r>
          </a:p>
          <a:p>
            <a:pPr lvl="1"/>
            <a:r>
              <a:rPr lang="en-GB" sz="1600" dirty="0"/>
              <a:t>Legs – NO JEANS or thick cotton tracksuit bottoms!! (why?) Synthetic tracksuit bottoms are best or walking trousers (maybe with long-johns underneath?).  You </a:t>
            </a:r>
            <a:r>
              <a:rPr lang="en-GB" sz="1600" u="sng" dirty="0"/>
              <a:t>must</a:t>
            </a:r>
            <a:r>
              <a:rPr lang="en-GB" sz="1600" dirty="0"/>
              <a:t> have waterproof over-trousers too. </a:t>
            </a:r>
          </a:p>
          <a:p>
            <a:pPr lvl="1"/>
            <a:r>
              <a:rPr lang="en-GB" sz="1600" dirty="0"/>
              <a:t>A hat is essential (to protect you from the sun!)</a:t>
            </a:r>
          </a:p>
          <a:p>
            <a:pPr lvl="1"/>
            <a:endParaRPr lang="en-GB" sz="1600" dirty="0"/>
          </a:p>
          <a:p>
            <a:r>
              <a:rPr lang="en-GB" sz="1800" dirty="0"/>
              <a:t>Ideally, you should have a map case or zip-up plastic wallet to contain your map, route card and compass (there needs to be at least 2 compasses per group).</a:t>
            </a:r>
          </a:p>
          <a:p>
            <a:endParaRPr lang="en-GB" sz="1800" dirty="0"/>
          </a:p>
          <a:p>
            <a:r>
              <a:rPr lang="en-GB" sz="1800" dirty="0"/>
              <a:t>Rucksack – 55 to 65 litres with lots of outside pockets for easy access to water, food, waterproofs, notepads, pencils etc. </a:t>
            </a:r>
          </a:p>
          <a:p>
            <a:endParaRPr lang="en-GB" sz="1800" dirty="0"/>
          </a:p>
          <a:p>
            <a:r>
              <a:rPr lang="en-GB" sz="1800" dirty="0"/>
              <a:t>A Head torch is a good investment too, rather than a torch (its hands free!)</a:t>
            </a:r>
          </a:p>
        </p:txBody>
      </p:sp>
      <p:sp>
        <p:nvSpPr>
          <p:cNvPr id="2" name="Rectangle 1"/>
          <p:cNvSpPr/>
          <p:nvPr/>
        </p:nvSpPr>
        <p:spPr>
          <a:xfrm>
            <a:off x="395537" y="5301208"/>
            <a:ext cx="8496947" cy="1200329"/>
          </a:xfrm>
          <a:prstGeom prst="rect">
            <a:avLst/>
          </a:prstGeom>
          <a:ln>
            <a:solidFill>
              <a:srgbClr val="FF0000"/>
            </a:solidFill>
          </a:ln>
        </p:spPr>
        <p:txBody>
          <a:bodyPr wrap="square">
            <a:spAutoFit/>
          </a:bodyPr>
          <a:lstStyle/>
          <a:p>
            <a:r>
              <a:rPr lang="en-GB" dirty="0">
                <a:hlinkClick r:id="rId2"/>
              </a:rPr>
              <a:t>https://www.dofeshopping.org/dofe-expedition-kit-list/</a:t>
            </a:r>
            <a:r>
              <a:rPr lang="en-GB" dirty="0"/>
              <a:t> </a:t>
            </a:r>
          </a:p>
          <a:p>
            <a:r>
              <a:rPr lang="en-GB" dirty="0"/>
              <a:t>This is downloadable (and on our website) and good to tick off what you need, have bought and have packed…..but make sure you have everything on our school kit list at least</a:t>
            </a:r>
          </a:p>
        </p:txBody>
      </p:sp>
    </p:spTree>
    <p:extLst>
      <p:ext uri="{BB962C8B-B14F-4D97-AF65-F5344CB8AC3E}">
        <p14:creationId xmlns:p14="http://schemas.microsoft.com/office/powerpoint/2010/main" val="385663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9" end="9"/>
                                            </p:txEl>
                                          </p:spTgt>
                                        </p:tgtEl>
                                        <p:attrNameLst>
                                          <p:attrName>style.visibility</p:attrName>
                                        </p:attrNameLst>
                                      </p:cBhvr>
                                      <p:to>
                                        <p:strVal val="visible"/>
                                      </p:to>
                                    </p:set>
                                    <p:animEffect transition="in" filter="fade">
                                      <p:cBhvr>
                                        <p:cTn id="32" dur="500"/>
                                        <p:tgtEl>
                                          <p:spTgt spid="6">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animEffect transition="in" filter="fade">
                                      <p:cBhvr>
                                        <p:cTn id="3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79" y="2955050"/>
            <a:ext cx="2016224" cy="305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077" y="285780"/>
            <a:ext cx="2033963" cy="129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1426" y="1632025"/>
            <a:ext cx="2306357" cy="1015663"/>
          </a:xfrm>
          <a:prstGeom prst="rect">
            <a:avLst/>
          </a:prstGeom>
          <a:noFill/>
        </p:spPr>
        <p:txBody>
          <a:bodyPr wrap="square" rtlCol="0">
            <a:spAutoFit/>
          </a:bodyPr>
          <a:lstStyle/>
          <a:p>
            <a:r>
              <a:rPr lang="en-GB" sz="1200" dirty="0"/>
              <a:t>You can get almost everything </a:t>
            </a:r>
          </a:p>
          <a:p>
            <a:r>
              <a:rPr lang="en-GB" sz="1200" dirty="0"/>
              <a:t>from here !!!</a:t>
            </a:r>
          </a:p>
          <a:p>
            <a:r>
              <a:rPr lang="en-GB" sz="1200" dirty="0"/>
              <a:t>It’s on New Street in Birmingham – YOU GET 10% DISCOUNT WITH YOUR REWARD CARD)</a:t>
            </a:r>
          </a:p>
        </p:txBody>
      </p:sp>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5258" b="29212"/>
          <a:stretch/>
        </p:blipFill>
        <p:spPr bwMode="auto">
          <a:xfrm>
            <a:off x="4427715" y="4322860"/>
            <a:ext cx="4191000" cy="2396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483768" y="4322860"/>
            <a:ext cx="6408712" cy="24446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763860" y="4482970"/>
            <a:ext cx="1656184" cy="2031325"/>
          </a:xfrm>
          <a:prstGeom prst="rect">
            <a:avLst/>
          </a:prstGeom>
          <a:noFill/>
        </p:spPr>
        <p:txBody>
          <a:bodyPr wrap="square" rtlCol="0">
            <a:spAutoFit/>
          </a:bodyPr>
          <a:lstStyle/>
          <a:p>
            <a:r>
              <a:rPr lang="en-GB" dirty="0"/>
              <a:t>Some recommended brands</a:t>
            </a:r>
          </a:p>
          <a:p>
            <a:endParaRPr lang="en-GB" sz="2400" dirty="0"/>
          </a:p>
          <a:p>
            <a:r>
              <a:rPr lang="en-GB" sz="2400" dirty="0"/>
              <a:t>(search the internet!!!)</a:t>
            </a:r>
          </a:p>
        </p:txBody>
      </p:sp>
      <p:sp>
        <p:nvSpPr>
          <p:cNvPr id="7" name="Rectangle 6"/>
          <p:cNvSpPr/>
          <p:nvPr/>
        </p:nvSpPr>
        <p:spPr>
          <a:xfrm>
            <a:off x="179512" y="6196662"/>
            <a:ext cx="2183418" cy="369332"/>
          </a:xfrm>
          <a:prstGeom prst="rect">
            <a:avLst/>
          </a:prstGeom>
        </p:spPr>
        <p:txBody>
          <a:bodyPr wrap="none">
            <a:spAutoFit/>
          </a:bodyPr>
          <a:lstStyle/>
          <a:p>
            <a:r>
              <a:rPr lang="en-GB" b="1" dirty="0">
                <a:solidFill>
                  <a:srgbClr val="FF0000"/>
                </a:solidFill>
              </a:rPr>
              <a:t>GOOGLE: </a:t>
            </a:r>
            <a:r>
              <a:rPr lang="en-GB" b="1" dirty="0" err="1">
                <a:solidFill>
                  <a:srgbClr val="FF0000"/>
                </a:solidFill>
              </a:rPr>
              <a:t>dofe</a:t>
            </a:r>
            <a:r>
              <a:rPr lang="en-GB" b="1" dirty="0">
                <a:solidFill>
                  <a:srgbClr val="FF0000"/>
                </a:solidFill>
              </a:rPr>
              <a:t> kit list</a:t>
            </a:r>
          </a:p>
        </p:txBody>
      </p:sp>
      <p:sp>
        <p:nvSpPr>
          <p:cNvPr id="8" name="Rectangle 7"/>
          <p:cNvSpPr/>
          <p:nvPr/>
        </p:nvSpPr>
        <p:spPr>
          <a:xfrm>
            <a:off x="179512" y="172920"/>
            <a:ext cx="2448271" cy="2680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252493" y="3050584"/>
            <a:ext cx="3495971" cy="400110"/>
          </a:xfrm>
          <a:prstGeom prst="rect">
            <a:avLst/>
          </a:prstGeom>
          <a:noFill/>
        </p:spPr>
        <p:txBody>
          <a:bodyPr wrap="square" rtlCol="0">
            <a:spAutoFit/>
          </a:bodyPr>
          <a:lstStyle/>
          <a:p>
            <a:r>
              <a:rPr lang="en-GB" sz="2000" dirty="0"/>
              <a:t>In Tamworth and Birmingham</a:t>
            </a:r>
          </a:p>
        </p:txBody>
      </p:sp>
      <p:sp>
        <p:nvSpPr>
          <p:cNvPr id="10" name="AutoShape 8" descr="data:image/jpg;base64,/9j/4AAQSkZJRgABAQAAAQABAAD/2wCEAAkGBhQRDxIRDw0RFRASFRQRGBIQFRoWFhEXHxchGRcSFh4YHCYeFyUjGRUYHy8gIyc1LSwsFx4xNTAsNTIrLCkBCQoKDQwOGg8PGTUkHyI1LTU0NTU1MisqLTU1MjU1NDU1NC01NTU1LzUvKjI0LzAwLy81MDU1NCsyNDU1LDUwNf/AABEIAHQAdAMBIgACEQEDEQH/xAAbAAEAAgMBAQAAAAAAAAAAAAAABQcBBAYDAv/EADwQAAEEAAMDCAULBQEAAAAAAAEAAgMRBBIhBRMxBhciQVNhk9EUMlFSkTM0QnFyc4GhsbLBIySDwvEH/8QAGgEBAAMBAQEAAAAAAAAAAAAAAAMEBQIGAf/EACsRAAEDAgMIAQUBAAAAAAAAAAEAAgMEERIhMQUTQVFhcZGhgRQVQlLw0f/aAAwDAQACEQMRAD8AvFEREREREREREREREREREREREREREREREREREREREREREREREREREREREREREREREXM4r/0XBRvcwzOJaaJYxzm33ECivLnNwXaSeG7yVNrKubhq8ydrT8grj5zcF2knhu8k5zcF2knhu8lTiJuGr592n5BXHzm4LtJPDd5Jzm4LtJPDd5Ko8DhDLI2MEAuNWepSr+Sjw9jN6y3hxujpX/VUmmpYHYJHWNr/AB/BXIamvnbjjYCL2+fPVWPzm4LtJPDd5Jzm4LtJPDd5KuByUfvDHvWWGB90a41X5KM2lgDDIY3OBIANjhqLSGelmdgjfc2v8L7NUV8DMcjABe3z5Vtc5uC7STw3eSc5uC7STw3eSpxZa2yAOJ0VvctVP7rOeAVxc5uC7STw3eSc5uC7STw3eSqnHbGlhaHSNABNaEHX8FpKONsMrcUbrjpmpJdoVcTsMjbHqCFcfObgu0k8N3knObgu0k8N3kqjwWE3jqLsrQC5zqugOJrrWztLZjWDNHIXNBDTmblLSbr6/VPwXDjC2QRkm58edF22tq3RmUAWHnxe6t/C8vMFI3MMU1utVJbD8Cio+llTbhvNRDa8v6hFObE5PtnjL3SObTi2gB/Kg12XI/5A/bP6BZ+2aiSnpS+I2NwvuxKeKoqsEouLFamF5JMJcHzdIE9FhFtHUXLzj5JASFskwDD6lUHP/A8KWeT5/vpvqk/cFnbh/v4f8f7llGat+pdDvtW4tBllfL+9rXEFF9M2bc6Pw6nPO2axPyc3U0O7lcGvdlzfSaavRSUOBdHiIs08kltk9f6Og4La2n6+H+9/1KziPnEP2Zf0CyH108zGiQ3u198hf8uK12UMEDnbsWs5lszbPCg+dH7lv7yoHa2y3T41zW6ANYS48GilPD50fuW/vKYQjfz+3+n8Mun52uKapfTOdKzUMHstC7qaZlU1sT9C8+g4qGPJmAOEZxLt6fo6fovDDcm8mIyyyUBT2OFDPr6uvX3Lcx+0YIsQS/DO3oIOcdfsI1WNo7Q3kmHaYJGOErXAvAog+xa0c9e4AYjhc3U4dbXu23BZUkFA0k4Ria7QYtL2s6/FSG3sE2WKnyZA0lw4amuGqgsByaaYhLiJcjSAaFCh1Ek+32KQ5ZfIs+3/AAsbP29GYGtxDCBWS3Ntj6VekdVx0LXQEkF2YAFwOnf0p6ttJLXubOACG5E3sT17LUl2WyFm/gxDXNFgtkoh4626fooraO1zMAN2xjbshg9Y66n4n4ldPLsbD4iMmINHsdHwB7wuKIo0tnZb46klz7l7P2FiOWmR76rE2sySmAaywY/9TcHnrp20RERegXnkUzsflF6PGWbrNbi681fx3LRxuyZYXmOWF7XNNUQde8HrHevD0Z3uO+BVeop4qlmCUXH9yVqCeelkxx5O7f6t7Z+2N1O+XJefN0bqrNrZx+JkknbPuaEQY4gOB04g33qI9Gd7jvgV6VJRFPogA8dRwAUD6KPeb1oGK1s76eeSnjrZRHunk4b3ytr45qfxW3XuljZ6NT2Pz5c3HonTu0Nr6ftuR0sbvRqIL2AF/EnSu6spXPHe5s9Pze9RtP6unymhLhx0PWVT+0QgABoyFvy43vx0zV37vMSSXHM30bwtbhrkuhj21IZWyDDXvGZWjNxp13f4havp07sQJooqMgy5CbDgBqColplGWt50dBx0+pGmUVW8GW6q9L40um7MjYSWtbmLZ4jl57e1y7akjwA5zsjfKwzy6d/S6OXlNTWvfhNTYaS4EWONaWFGbRxmIkkD3Ny7vK8MB0FnonvsqNcyQgAh5AsgUaF8VlwlPHOdAOvgOAXUGy4YHYmNF8+ZyvwueWq5n2pNO3C9xtlpYZ242HPRdRLt5xY/PhD0QM3SBAJ4HVaMXKExt3OJga/JTer8xwUM4ym73nSq+OtcLXxJG9xtzXknrIOqji2PTtGFzRbXIuuD0N+/rkpJds1DiHNcb6ZhtiOuXb3zU1iOVfQLIIRGD1+zvAAXPr09Gd7jvgU9Gd7jvgVo01JDTAiIWvrxJ+Ssypq56kgym9tOAHwF5LKlMFyVxUzM8WFkcy6uqv6r4orGJvNQiCUi4afCvpKRFnL26UlIiIlJSIiJSUiIiUlIiIlJSIiJSUiIiIiIiIiIiIiIiIiIiIiIiIiIiIiIiIiIiIiIiIiIiIiIiIiIiIiIiIiIiIiIiIiIiIiIi//Z"/>
          <p:cNvSpPr>
            <a:spLocks noChangeAspect="1" noChangeArrowheads="1"/>
          </p:cNvSpPr>
          <p:nvPr/>
        </p:nvSpPr>
        <p:spPr bwMode="auto">
          <a:xfrm>
            <a:off x="117475" y="-538163"/>
            <a:ext cx="1104900" cy="1104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Black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8568" y="2981800"/>
            <a:ext cx="2459625" cy="574804"/>
          </a:xfrm>
          <a:prstGeom prst="rect">
            <a:avLst/>
          </a:prstGeom>
          <a:solidFill>
            <a:schemeClr val="tx1"/>
          </a:solidFill>
        </p:spPr>
      </p:pic>
      <p:pic>
        <p:nvPicPr>
          <p:cNvPr id="1028" name="Picture 4" descr="GO Outdoo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00" y="-136525"/>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O Outdoo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900" y="15875"/>
            <a:ext cx="95250" cy="952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2763860" y="172920"/>
            <a:ext cx="6128619" cy="268001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1"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15484" t="7747" r="71502" b="77690"/>
          <a:stretch/>
        </p:blipFill>
        <p:spPr bwMode="auto">
          <a:xfrm>
            <a:off x="2880123" y="234502"/>
            <a:ext cx="1423657" cy="895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2891723" y="1158985"/>
            <a:ext cx="1535991" cy="400110"/>
          </a:xfrm>
          <a:prstGeom prst="rect">
            <a:avLst/>
          </a:prstGeom>
          <a:noFill/>
        </p:spPr>
        <p:txBody>
          <a:bodyPr wrap="square" rtlCol="0">
            <a:spAutoFit/>
          </a:bodyPr>
          <a:lstStyle/>
          <a:p>
            <a:r>
              <a:rPr lang="en-GB" sz="2000" dirty="0"/>
              <a:t>In Erdington </a:t>
            </a:r>
          </a:p>
        </p:txBody>
      </p:sp>
      <p:sp>
        <p:nvSpPr>
          <p:cNvPr id="2" name="Rectangle 1"/>
          <p:cNvSpPr/>
          <p:nvPr/>
        </p:nvSpPr>
        <p:spPr>
          <a:xfrm>
            <a:off x="4427714" y="285780"/>
            <a:ext cx="4448066" cy="2246769"/>
          </a:xfrm>
          <a:prstGeom prst="rect">
            <a:avLst/>
          </a:prstGeom>
        </p:spPr>
        <p:txBody>
          <a:bodyPr wrap="square">
            <a:spAutoFit/>
          </a:bodyPr>
          <a:lstStyle/>
          <a:p>
            <a:r>
              <a:rPr lang="en-GB" sz="1400" dirty="0"/>
              <a:t>We have arranged for representatives from ‘Go Outdoors’ to come to school and show examples of required equipment and provide advice about suitable purchases for expeditions.  </a:t>
            </a:r>
            <a:r>
              <a:rPr lang="en-GB" sz="1400" b="1" dirty="0"/>
              <a:t>This will take place in the </a:t>
            </a:r>
            <a:r>
              <a:rPr lang="en-GB" sz="1400" b="1" u="sng" dirty="0"/>
              <a:t>School Hall on Monday 26</a:t>
            </a:r>
            <a:r>
              <a:rPr lang="en-GB" sz="1400" b="1" u="sng" baseline="30000" dirty="0"/>
              <a:t>th</a:t>
            </a:r>
            <a:r>
              <a:rPr lang="en-GB" sz="1400" b="1" u="sng" dirty="0"/>
              <a:t> March from 6-7:30pm</a:t>
            </a:r>
            <a:r>
              <a:rPr lang="en-GB" sz="1400" b="1" dirty="0"/>
              <a:t>.  </a:t>
            </a:r>
            <a:r>
              <a:rPr lang="en-GB" sz="1400" dirty="0"/>
              <a:t>There will </a:t>
            </a:r>
            <a:r>
              <a:rPr lang="en-GB" sz="1400" u="sng" dirty="0"/>
              <a:t>not</a:t>
            </a:r>
            <a:r>
              <a:rPr lang="en-GB" sz="1400" dirty="0"/>
              <a:t> be any opportunity to order or purchase equipment on the evening. It is purely a chance for parents and students to seek advice and guidance before spending any money. A 10% discount will be available in-store if students bring proof of their </a:t>
            </a:r>
            <a:r>
              <a:rPr lang="en-GB" sz="1400" dirty="0" err="1"/>
              <a:t>DofE</a:t>
            </a:r>
            <a:r>
              <a:rPr lang="en-GB" sz="1400" dirty="0"/>
              <a:t> membership. </a:t>
            </a:r>
          </a:p>
        </p:txBody>
      </p:sp>
      <p:pic>
        <p:nvPicPr>
          <p:cNvPr id="1032" name="Picture 8"/>
          <p:cNvPicPr>
            <a:picLocks noChangeAspect="1" noChangeArrowheads="1"/>
          </p:cNvPicPr>
          <p:nvPr/>
        </p:nvPicPr>
        <p:blipFill rotWithShape="1">
          <a:blip r:embed="rId9">
            <a:extLst>
              <a:ext uri="{28A0092B-C50C-407E-A947-70E740481C1C}">
                <a14:useLocalDpi xmlns:a14="http://schemas.microsoft.com/office/drawing/2010/main" val="0"/>
              </a:ext>
            </a:extLst>
          </a:blip>
          <a:srcRect l="14085" t="7956" r="71829" b="84088"/>
          <a:stretch/>
        </p:blipFill>
        <p:spPr bwMode="auto">
          <a:xfrm>
            <a:off x="2956012" y="3638627"/>
            <a:ext cx="1832697" cy="581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4797303" y="3710767"/>
            <a:ext cx="3495971" cy="400110"/>
          </a:xfrm>
          <a:prstGeom prst="rect">
            <a:avLst/>
          </a:prstGeom>
          <a:noFill/>
        </p:spPr>
        <p:txBody>
          <a:bodyPr wrap="square" rtlCol="0">
            <a:spAutoFit/>
          </a:bodyPr>
          <a:lstStyle/>
          <a:p>
            <a:r>
              <a:rPr lang="en-GB" sz="2000" dirty="0"/>
              <a:t>In </a:t>
            </a:r>
            <a:r>
              <a:rPr lang="en-GB" sz="2000" dirty="0" err="1"/>
              <a:t>Wednesbury</a:t>
            </a:r>
            <a:endParaRPr lang="en-GB" sz="2000" dirty="0"/>
          </a:p>
        </p:txBody>
      </p:sp>
    </p:spTree>
    <p:extLst>
      <p:ext uri="{BB962C8B-B14F-4D97-AF65-F5344CB8AC3E}">
        <p14:creationId xmlns:p14="http://schemas.microsoft.com/office/powerpoint/2010/main" val="4190558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568952" cy="5184576"/>
          </a:xfrm>
        </p:spPr>
        <p:txBody>
          <a:bodyPr>
            <a:normAutofit/>
          </a:bodyPr>
          <a:lstStyle/>
          <a:p>
            <a:r>
              <a:rPr lang="en-GB" sz="1800" dirty="0"/>
              <a:t>We can lend you these items for £10 per item </a:t>
            </a:r>
            <a:r>
              <a:rPr lang="en-GB" sz="1800" u="sng" dirty="0"/>
              <a:t>and</a:t>
            </a:r>
            <a:r>
              <a:rPr lang="en-GB" sz="1800" dirty="0"/>
              <a:t> a returnable deposit of £20 per item:</a:t>
            </a:r>
          </a:p>
          <a:p>
            <a:pPr lvl="1"/>
            <a:r>
              <a:rPr lang="en-GB" sz="1600" dirty="0"/>
              <a:t>Tents (3-man or 2-man)</a:t>
            </a:r>
          </a:p>
          <a:p>
            <a:pPr lvl="1"/>
            <a:r>
              <a:rPr lang="en-GB" sz="1600" dirty="0"/>
              <a:t>Stove &amp; fuel</a:t>
            </a:r>
          </a:p>
          <a:p>
            <a:pPr lvl="1"/>
            <a:r>
              <a:rPr lang="en-GB" sz="1600" dirty="0"/>
              <a:t>Sleeping bag</a:t>
            </a:r>
          </a:p>
          <a:p>
            <a:pPr lvl="1"/>
            <a:r>
              <a:rPr lang="en-GB" sz="1600" dirty="0" err="1"/>
              <a:t>Kipmat</a:t>
            </a:r>
            <a:endParaRPr lang="en-GB" sz="1600" dirty="0"/>
          </a:p>
          <a:p>
            <a:pPr lvl="1"/>
            <a:r>
              <a:rPr lang="en-GB" sz="1600" dirty="0"/>
              <a:t>Rucksack</a:t>
            </a:r>
          </a:p>
          <a:p>
            <a:pPr lvl="1"/>
            <a:endParaRPr lang="en-GB" sz="1600" dirty="0"/>
          </a:p>
          <a:p>
            <a:r>
              <a:rPr lang="en-GB" sz="1800" b="1" i="1" dirty="0">
                <a:solidFill>
                  <a:srgbClr val="FF0000"/>
                </a:solidFill>
              </a:rPr>
              <a:t>It is advisable that you buy your own equipment really</a:t>
            </a:r>
          </a:p>
          <a:p>
            <a:endParaRPr lang="en-GB" sz="1800" dirty="0"/>
          </a:p>
          <a:p>
            <a:r>
              <a:rPr lang="en-GB" sz="1800" dirty="0"/>
              <a:t>If you want to hire anything, you need bring the money in an envelope labelled ‘DofE kit hire’ and what you want to hire (CASH ONLY) to Miss Wilson in C3.8.  </a:t>
            </a:r>
          </a:p>
          <a:p>
            <a:endParaRPr lang="en-GB" sz="1800" dirty="0"/>
          </a:p>
          <a:p>
            <a:r>
              <a:rPr lang="en-GB" sz="1800" dirty="0"/>
              <a:t>You will be advised of a time to collect the equipment.</a:t>
            </a:r>
          </a:p>
          <a:p>
            <a:endParaRPr lang="en-GB" sz="1800" dirty="0"/>
          </a:p>
          <a:p>
            <a:r>
              <a:rPr lang="en-GB" sz="1800" dirty="0"/>
              <a:t>Bronze kit must be ordered by Friday 20</a:t>
            </a:r>
            <a:r>
              <a:rPr lang="en-GB" sz="1800" baseline="30000" dirty="0"/>
              <a:t>th</a:t>
            </a:r>
            <a:r>
              <a:rPr lang="en-GB" sz="1800" dirty="0"/>
              <a:t> April 2018. </a:t>
            </a:r>
          </a:p>
        </p:txBody>
      </p:sp>
      <p:sp>
        <p:nvSpPr>
          <p:cNvPr id="4" name="Rectangle 3"/>
          <p:cNvSpPr/>
          <p:nvPr/>
        </p:nvSpPr>
        <p:spPr>
          <a:xfrm>
            <a:off x="2843808" y="197171"/>
            <a:ext cx="349807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Hiring Kit </a:t>
            </a:r>
          </a:p>
        </p:txBody>
      </p:sp>
    </p:spTree>
    <p:extLst>
      <p:ext uri="{BB962C8B-B14F-4D97-AF65-F5344CB8AC3E}">
        <p14:creationId xmlns:p14="http://schemas.microsoft.com/office/powerpoint/2010/main" val="158370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6084168" y="204841"/>
            <a:ext cx="2664545" cy="346361"/>
          </a:xfrm>
          <a:prstGeom prst="rect">
            <a:avLst/>
          </a:prstGeom>
          <a:noFill/>
          <a:ln w="57150" cmpd="thickThin">
            <a:solidFill>
              <a:schemeClr val="tx1"/>
            </a:solidFill>
            <a:miter lim="800000"/>
            <a:headEnd/>
            <a:tailEnd/>
          </a:ln>
        </p:spPr>
        <p:txBody>
          <a:bodyPr anchor="ctr"/>
          <a:lstStyle/>
          <a:p>
            <a:pPr>
              <a:defRPr/>
            </a:pPr>
            <a:r>
              <a:rPr lang="en-GB" sz="1400" kern="0" dirty="0">
                <a:latin typeface="+mj-lt"/>
                <a:ea typeface="+mj-ea"/>
                <a:cs typeface="+mj-cs"/>
              </a:rPr>
              <a:t>GROUP: </a:t>
            </a:r>
          </a:p>
          <a:p>
            <a:pPr>
              <a:defRPr/>
            </a:pPr>
            <a:endParaRPr lang="en-GB" sz="700" kern="0" dirty="0">
              <a:latin typeface="+mj-lt"/>
              <a:ea typeface="+mj-ea"/>
              <a:cs typeface="+mj-cs"/>
            </a:endParaRPr>
          </a:p>
        </p:txBody>
      </p:sp>
      <p:sp>
        <p:nvSpPr>
          <p:cNvPr id="12" name="Rectangle 2"/>
          <p:cNvSpPr txBox="1">
            <a:spLocks noChangeArrowheads="1"/>
          </p:cNvSpPr>
          <p:nvPr/>
        </p:nvSpPr>
        <p:spPr bwMode="auto">
          <a:xfrm>
            <a:off x="6084168" y="639122"/>
            <a:ext cx="2664545" cy="346361"/>
          </a:xfrm>
          <a:prstGeom prst="rect">
            <a:avLst/>
          </a:prstGeom>
          <a:noFill/>
          <a:ln w="57150" cmpd="thickThin">
            <a:solidFill>
              <a:schemeClr val="tx1"/>
            </a:solidFill>
            <a:miter lim="800000"/>
            <a:headEnd/>
            <a:tailEnd/>
          </a:ln>
        </p:spPr>
        <p:txBody>
          <a:bodyPr anchor="ctr"/>
          <a:lstStyle/>
          <a:p>
            <a:pPr>
              <a:defRPr/>
            </a:pPr>
            <a:r>
              <a:rPr lang="en-GB" sz="1400" kern="0" dirty="0">
                <a:latin typeface="+mj-lt"/>
                <a:ea typeface="+mj-ea"/>
                <a:cs typeface="+mj-cs"/>
              </a:rPr>
              <a:t>NAME: </a:t>
            </a:r>
          </a:p>
          <a:p>
            <a:pPr>
              <a:defRPr/>
            </a:pPr>
            <a:endParaRPr lang="en-GB" sz="700" kern="0" dirty="0">
              <a:latin typeface="+mj-lt"/>
              <a:ea typeface="+mj-ea"/>
              <a:cs typeface="+mj-cs"/>
            </a:endParaRPr>
          </a:p>
        </p:txBody>
      </p:sp>
      <p:sp>
        <p:nvSpPr>
          <p:cNvPr id="14" name="Rectangle 13"/>
          <p:cNvSpPr/>
          <p:nvPr/>
        </p:nvSpPr>
        <p:spPr>
          <a:xfrm>
            <a:off x="1717018" y="332978"/>
            <a:ext cx="1465499" cy="646331"/>
          </a:xfrm>
          <a:prstGeom prst="rect">
            <a:avLst/>
          </a:prstGeom>
          <a:noFill/>
        </p:spPr>
        <p:txBody>
          <a:bodyPr wrap="square" lIns="91440" tIns="45720" rIns="91440" bIns="45720">
            <a:spAutoFit/>
          </a:bodyPr>
          <a:lstStyle/>
          <a:p>
            <a:pPr algn="ctr"/>
            <a:r>
              <a:rPr lang="en-US" sz="3600" b="1" dirty="0">
                <a:ln w="12700">
                  <a:solidFill>
                    <a:schemeClr val="tx2">
                      <a:satMod val="155000"/>
                    </a:schemeClr>
                  </a:solidFill>
                  <a:prstDash val="solid"/>
                </a:ln>
                <a:effectLst>
                  <a:outerShdw blurRad="41275" dist="20320" dir="1800000" algn="tl" rotWithShape="0">
                    <a:srgbClr val="000000">
                      <a:alpha val="40000"/>
                    </a:srgbClr>
                  </a:outerShdw>
                </a:effectLst>
              </a:rPr>
              <a:t>Kit List</a:t>
            </a:r>
            <a:endParaRPr lang="en-US" sz="36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graphicFrame>
        <p:nvGraphicFramePr>
          <p:cNvPr id="3" name="Content Placeholder 2"/>
          <p:cNvGraphicFramePr>
            <a:graphicFrameLocks noGrp="1"/>
          </p:cNvGraphicFramePr>
          <p:nvPr>
            <p:ph idx="1"/>
            <p:extLst/>
          </p:nvPr>
        </p:nvGraphicFramePr>
        <p:xfrm>
          <a:off x="196151" y="1062609"/>
          <a:ext cx="3041734" cy="2450973"/>
        </p:xfrm>
        <a:graphic>
          <a:graphicData uri="http://schemas.openxmlformats.org/drawingml/2006/table">
            <a:tbl>
              <a:tblPr firstRow="1" bandRow="1">
                <a:tableStyleId>{5940675A-B579-460E-94D1-54222C63F5DA}</a:tableStyleId>
              </a:tblPr>
              <a:tblGrid>
                <a:gridCol w="125661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705004">
                  <a:extLst>
                    <a:ext uri="{9D8B030D-6E8A-4147-A177-3AD203B41FA5}">
                      <a16:colId xmlns:a16="http://schemas.microsoft.com/office/drawing/2014/main" val="20002"/>
                    </a:ext>
                  </a:extLst>
                </a:gridCol>
              </a:tblGrid>
              <a:tr h="243708">
                <a:tc>
                  <a:txBody>
                    <a:bodyPr/>
                    <a:lstStyle/>
                    <a:p>
                      <a:r>
                        <a:rPr lang="en-GB" sz="1050" b="1" dirty="0"/>
                        <a:t>Group Kit</a:t>
                      </a:r>
                    </a:p>
                  </a:txBody>
                  <a:tcPr>
                    <a:solidFill>
                      <a:schemeClr val="bg2"/>
                    </a:solidFill>
                  </a:tcPr>
                </a:tc>
                <a:tc>
                  <a:txBody>
                    <a:bodyPr/>
                    <a:lstStyle/>
                    <a:p>
                      <a:r>
                        <a:rPr lang="en-GB" sz="1050" b="1" dirty="0"/>
                        <a:t>Carried by….</a:t>
                      </a:r>
                    </a:p>
                  </a:txBody>
                  <a:tcPr>
                    <a:solidFill>
                      <a:schemeClr val="bg2"/>
                    </a:solidFill>
                  </a:tcPr>
                </a:tc>
                <a:tc>
                  <a:txBody>
                    <a:bodyPr/>
                    <a:lstStyle/>
                    <a:p>
                      <a:r>
                        <a:rPr lang="en-GB" sz="1050" b="1" dirty="0"/>
                        <a:t>Packed</a:t>
                      </a:r>
                    </a:p>
                  </a:txBody>
                  <a:tcPr>
                    <a:solidFill>
                      <a:schemeClr val="bg2"/>
                    </a:solidFill>
                  </a:tcPr>
                </a:tc>
                <a:extLst>
                  <a:ext uri="{0D108BD9-81ED-4DB2-BD59-A6C34878D82A}">
                    <a16:rowId xmlns:a16="http://schemas.microsoft.com/office/drawing/2014/main" val="10000"/>
                  </a:ext>
                </a:extLst>
              </a:tr>
              <a:tr h="243708">
                <a:tc>
                  <a:txBody>
                    <a:bodyPr/>
                    <a:lstStyle/>
                    <a:p>
                      <a:r>
                        <a:rPr lang="en-GB" sz="1050" dirty="0"/>
                        <a:t>Tent inner</a:t>
                      </a:r>
                    </a:p>
                  </a:txBody>
                  <a:tcPr>
                    <a:solidFill>
                      <a:schemeClr val="bg2"/>
                    </a:solidFill>
                  </a:tcPr>
                </a:tc>
                <a:tc>
                  <a:txBody>
                    <a:bodyPr/>
                    <a:lstStyle/>
                    <a:p>
                      <a:endParaRPr lang="en-GB" sz="1050"/>
                    </a:p>
                  </a:txBody>
                  <a:tcPr>
                    <a:solidFill>
                      <a:schemeClr val="bg2"/>
                    </a:solidFill>
                  </a:tcPr>
                </a:tc>
                <a:tc>
                  <a:txBody>
                    <a:bodyPr/>
                    <a:lstStyle/>
                    <a:p>
                      <a:endParaRPr lang="en-GB" sz="1050"/>
                    </a:p>
                  </a:txBody>
                  <a:tcPr>
                    <a:solidFill>
                      <a:schemeClr val="bg2"/>
                    </a:solidFill>
                  </a:tcPr>
                </a:tc>
                <a:extLst>
                  <a:ext uri="{0D108BD9-81ED-4DB2-BD59-A6C34878D82A}">
                    <a16:rowId xmlns:a16="http://schemas.microsoft.com/office/drawing/2014/main" val="10001"/>
                  </a:ext>
                </a:extLst>
              </a:tr>
              <a:tr h="243708">
                <a:tc>
                  <a:txBody>
                    <a:bodyPr/>
                    <a:lstStyle/>
                    <a:p>
                      <a:r>
                        <a:rPr lang="en-GB" sz="1050" dirty="0"/>
                        <a:t>Tent outer</a:t>
                      </a:r>
                    </a:p>
                  </a:txBody>
                  <a:tcPr>
                    <a:solidFill>
                      <a:schemeClr val="bg2"/>
                    </a:solidFill>
                  </a:tcPr>
                </a:tc>
                <a:tc>
                  <a:txBody>
                    <a:bodyPr/>
                    <a:lstStyle/>
                    <a:p>
                      <a:endParaRPr lang="en-GB" sz="1050"/>
                    </a:p>
                  </a:txBody>
                  <a:tcPr>
                    <a:solidFill>
                      <a:schemeClr val="bg2"/>
                    </a:solidFill>
                  </a:tcPr>
                </a:tc>
                <a:tc>
                  <a:txBody>
                    <a:bodyPr/>
                    <a:lstStyle/>
                    <a:p>
                      <a:endParaRPr lang="en-GB" sz="1050"/>
                    </a:p>
                  </a:txBody>
                  <a:tcPr>
                    <a:solidFill>
                      <a:schemeClr val="bg2"/>
                    </a:solidFill>
                  </a:tcPr>
                </a:tc>
                <a:extLst>
                  <a:ext uri="{0D108BD9-81ED-4DB2-BD59-A6C34878D82A}">
                    <a16:rowId xmlns:a16="http://schemas.microsoft.com/office/drawing/2014/main" val="10002"/>
                  </a:ext>
                </a:extLst>
              </a:tr>
              <a:tr h="279273">
                <a:tc>
                  <a:txBody>
                    <a:bodyPr/>
                    <a:lstStyle/>
                    <a:p>
                      <a:r>
                        <a:rPr lang="en-GB" sz="1050" dirty="0"/>
                        <a:t>Tent poles/pegs</a:t>
                      </a:r>
                    </a:p>
                  </a:txBody>
                  <a:tcPr>
                    <a:solidFill>
                      <a:schemeClr val="bg2"/>
                    </a:solidFill>
                  </a:tcPr>
                </a:tc>
                <a:tc>
                  <a:txBody>
                    <a:bodyPr/>
                    <a:lstStyle/>
                    <a:p>
                      <a:endParaRPr lang="en-GB" sz="1050" dirty="0"/>
                    </a:p>
                  </a:txBody>
                  <a:tcPr>
                    <a:solidFill>
                      <a:schemeClr val="bg2"/>
                    </a:solidFill>
                  </a:tcPr>
                </a:tc>
                <a:tc>
                  <a:txBody>
                    <a:bodyPr/>
                    <a:lstStyle/>
                    <a:p>
                      <a:endParaRPr lang="en-GB" sz="1050"/>
                    </a:p>
                  </a:txBody>
                  <a:tcPr>
                    <a:solidFill>
                      <a:schemeClr val="bg2"/>
                    </a:solidFill>
                  </a:tcPr>
                </a:tc>
                <a:extLst>
                  <a:ext uri="{0D108BD9-81ED-4DB2-BD59-A6C34878D82A}">
                    <a16:rowId xmlns:a16="http://schemas.microsoft.com/office/drawing/2014/main" val="10003"/>
                  </a:ext>
                </a:extLst>
              </a:tr>
              <a:tr h="243708">
                <a:tc>
                  <a:txBody>
                    <a:bodyPr/>
                    <a:lstStyle/>
                    <a:p>
                      <a:r>
                        <a:rPr lang="en-GB" sz="1050" dirty="0"/>
                        <a:t>Stove</a:t>
                      </a:r>
                    </a:p>
                  </a:txBody>
                  <a:tcPr>
                    <a:solidFill>
                      <a:schemeClr val="bg2"/>
                    </a:solidFill>
                  </a:tcPr>
                </a:tc>
                <a:tc>
                  <a:txBody>
                    <a:bodyPr/>
                    <a:lstStyle/>
                    <a:p>
                      <a:endParaRPr lang="en-GB" sz="1050" dirty="0"/>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10004"/>
                  </a:ext>
                </a:extLst>
              </a:tr>
              <a:tr h="243708">
                <a:tc>
                  <a:txBody>
                    <a:bodyPr/>
                    <a:lstStyle/>
                    <a:p>
                      <a:r>
                        <a:rPr lang="en-GB" sz="1050" dirty="0"/>
                        <a:t>Pots</a:t>
                      </a:r>
                      <a:r>
                        <a:rPr lang="en-GB" sz="1050" baseline="0" dirty="0"/>
                        <a:t> and pans</a:t>
                      </a:r>
                      <a:endParaRPr lang="en-GB" sz="1050" dirty="0"/>
                    </a:p>
                  </a:txBody>
                  <a:tcPr>
                    <a:solidFill>
                      <a:schemeClr val="bg2"/>
                    </a:solidFill>
                  </a:tcPr>
                </a:tc>
                <a:tc>
                  <a:txBody>
                    <a:bodyPr/>
                    <a:lstStyle/>
                    <a:p>
                      <a:endParaRPr lang="en-GB" sz="1050" dirty="0"/>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10005"/>
                  </a:ext>
                </a:extLst>
              </a:tr>
              <a:tr h="243708">
                <a:tc>
                  <a:txBody>
                    <a:bodyPr/>
                    <a:lstStyle/>
                    <a:p>
                      <a:r>
                        <a:rPr lang="en-GB" sz="1050" dirty="0"/>
                        <a:t>Fuel</a:t>
                      </a:r>
                    </a:p>
                  </a:txBody>
                  <a:tcPr>
                    <a:solidFill>
                      <a:schemeClr val="bg2"/>
                    </a:solidFill>
                  </a:tcPr>
                </a:tc>
                <a:tc>
                  <a:txBody>
                    <a:bodyPr/>
                    <a:lstStyle/>
                    <a:p>
                      <a:endParaRPr lang="en-GB" sz="1050" dirty="0"/>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10006"/>
                  </a:ext>
                </a:extLst>
              </a:tr>
              <a:tr h="382162">
                <a:tc>
                  <a:txBody>
                    <a:bodyPr/>
                    <a:lstStyle/>
                    <a:p>
                      <a:r>
                        <a:rPr lang="en-GB" sz="1050" dirty="0"/>
                        <a:t>Washing-up liquid and </a:t>
                      </a:r>
                      <a:r>
                        <a:rPr lang="en-GB" sz="1050" dirty="0" err="1"/>
                        <a:t>scourer</a:t>
                      </a:r>
                      <a:endParaRPr lang="en-GB" sz="1050" dirty="0"/>
                    </a:p>
                  </a:txBody>
                  <a:tcPr>
                    <a:solidFill>
                      <a:schemeClr val="bg2"/>
                    </a:solidFill>
                  </a:tcPr>
                </a:tc>
                <a:tc>
                  <a:txBody>
                    <a:bodyPr/>
                    <a:lstStyle/>
                    <a:p>
                      <a:endParaRPr lang="en-GB" sz="1050" dirty="0"/>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10007"/>
                  </a:ext>
                </a:extLst>
              </a:tr>
              <a:tr h="243708">
                <a:tc>
                  <a:txBody>
                    <a:bodyPr/>
                    <a:lstStyle/>
                    <a:p>
                      <a:r>
                        <a:rPr lang="en-GB" sz="1050" dirty="0"/>
                        <a:t>String</a:t>
                      </a:r>
                      <a:r>
                        <a:rPr lang="en-GB" sz="1050" baseline="0" dirty="0"/>
                        <a:t> </a:t>
                      </a:r>
                      <a:endParaRPr lang="en-GB" sz="1050" dirty="0"/>
                    </a:p>
                  </a:txBody>
                  <a:tcPr>
                    <a:solidFill>
                      <a:schemeClr val="bg2"/>
                    </a:solidFill>
                  </a:tcPr>
                </a:tc>
                <a:tc>
                  <a:txBody>
                    <a:bodyPr/>
                    <a:lstStyle/>
                    <a:p>
                      <a:endParaRPr lang="en-GB" sz="1050" dirty="0"/>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1000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37109448"/>
              </p:ext>
            </p:extLst>
          </p:nvPr>
        </p:nvGraphicFramePr>
        <p:xfrm>
          <a:off x="6084167" y="1099146"/>
          <a:ext cx="2664546" cy="5400372"/>
        </p:xfrm>
        <a:graphic>
          <a:graphicData uri="http://schemas.openxmlformats.org/drawingml/2006/table">
            <a:tbl>
              <a:tblPr firstRow="1" bandRow="1">
                <a:tableStyleId>{5940675A-B579-460E-94D1-54222C63F5DA}</a:tableStyleId>
              </a:tblPr>
              <a:tblGrid>
                <a:gridCol w="1998409">
                  <a:extLst>
                    <a:ext uri="{9D8B030D-6E8A-4147-A177-3AD203B41FA5}">
                      <a16:colId xmlns:a16="http://schemas.microsoft.com/office/drawing/2014/main" val="20000"/>
                    </a:ext>
                  </a:extLst>
                </a:gridCol>
                <a:gridCol w="666137">
                  <a:extLst>
                    <a:ext uri="{9D8B030D-6E8A-4147-A177-3AD203B41FA5}">
                      <a16:colId xmlns:a16="http://schemas.microsoft.com/office/drawing/2014/main" val="20001"/>
                    </a:ext>
                  </a:extLst>
                </a:gridCol>
              </a:tblGrid>
              <a:tr h="276087">
                <a:tc>
                  <a:txBody>
                    <a:bodyPr/>
                    <a:lstStyle/>
                    <a:p>
                      <a:r>
                        <a:rPr lang="en-GB" sz="1050" b="1" dirty="0"/>
                        <a:t>Personal kit (toiletries/medical)</a:t>
                      </a:r>
                    </a:p>
                  </a:txBody>
                  <a:tcPr/>
                </a:tc>
                <a:tc>
                  <a:txBody>
                    <a:bodyPr/>
                    <a:lstStyle/>
                    <a:p>
                      <a:r>
                        <a:rPr lang="en-GB" sz="1050" b="1" dirty="0"/>
                        <a:t>Packed</a:t>
                      </a:r>
                    </a:p>
                  </a:txBody>
                  <a:tcPr/>
                </a:tc>
                <a:extLst>
                  <a:ext uri="{0D108BD9-81ED-4DB2-BD59-A6C34878D82A}">
                    <a16:rowId xmlns:a16="http://schemas.microsoft.com/office/drawing/2014/main" val="10000"/>
                  </a:ext>
                </a:extLst>
              </a:tr>
              <a:tr h="276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Toothbrush</a:t>
                      </a:r>
                      <a:r>
                        <a:rPr lang="en-GB" sz="1050" baseline="0" dirty="0"/>
                        <a:t> and toothpaste</a:t>
                      </a:r>
                      <a:endParaRPr lang="en-GB" sz="1050" dirty="0"/>
                    </a:p>
                  </a:txBody>
                  <a:tcPr/>
                </a:tc>
                <a:tc>
                  <a:txBody>
                    <a:bodyPr/>
                    <a:lstStyle/>
                    <a:p>
                      <a:endParaRPr lang="en-GB" sz="1050"/>
                    </a:p>
                  </a:txBody>
                  <a:tcPr/>
                </a:tc>
                <a:extLst>
                  <a:ext uri="{0D108BD9-81ED-4DB2-BD59-A6C34878D82A}">
                    <a16:rowId xmlns:a16="http://schemas.microsoft.com/office/drawing/2014/main" val="10001"/>
                  </a:ext>
                </a:extLst>
              </a:tr>
              <a:tr h="276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Deodorant</a:t>
                      </a:r>
                    </a:p>
                  </a:txBody>
                  <a:tcPr/>
                </a:tc>
                <a:tc>
                  <a:txBody>
                    <a:bodyPr/>
                    <a:lstStyle/>
                    <a:p>
                      <a:endParaRPr lang="en-GB" sz="1050"/>
                    </a:p>
                  </a:txBody>
                  <a:tcPr/>
                </a:tc>
                <a:extLst>
                  <a:ext uri="{0D108BD9-81ED-4DB2-BD59-A6C34878D82A}">
                    <a16:rowId xmlns:a16="http://schemas.microsoft.com/office/drawing/2014/main" val="10002"/>
                  </a:ext>
                </a:extLst>
              </a:tr>
              <a:tr h="276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Personal toiletries (including sanitary products)</a:t>
                      </a:r>
                    </a:p>
                  </a:txBody>
                  <a:tcPr/>
                </a:tc>
                <a:tc>
                  <a:txBody>
                    <a:bodyPr/>
                    <a:lstStyle/>
                    <a:p>
                      <a:endParaRPr lang="en-GB" sz="1050" dirty="0"/>
                    </a:p>
                  </a:txBody>
                  <a:tcPr/>
                </a:tc>
                <a:extLst>
                  <a:ext uri="{0D108BD9-81ED-4DB2-BD59-A6C34878D82A}">
                    <a16:rowId xmlns:a16="http://schemas.microsoft.com/office/drawing/2014/main" val="1690400790"/>
                  </a:ext>
                </a:extLst>
              </a:tr>
              <a:tr h="276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Small</a:t>
                      </a:r>
                      <a:r>
                        <a:rPr lang="en-GB" sz="1050" baseline="0" dirty="0"/>
                        <a:t> towel</a:t>
                      </a:r>
                      <a:endParaRPr lang="en-GB" sz="1050" dirty="0"/>
                    </a:p>
                  </a:txBody>
                  <a:tcPr/>
                </a:tc>
                <a:tc>
                  <a:txBody>
                    <a:bodyPr/>
                    <a:lstStyle/>
                    <a:p>
                      <a:endParaRPr lang="en-GB" sz="1050" dirty="0"/>
                    </a:p>
                  </a:txBody>
                  <a:tcPr/>
                </a:tc>
                <a:extLst>
                  <a:ext uri="{0D108BD9-81ED-4DB2-BD59-A6C34878D82A}">
                    <a16:rowId xmlns:a16="http://schemas.microsoft.com/office/drawing/2014/main" val="438658016"/>
                  </a:ext>
                </a:extLst>
              </a:tr>
              <a:tr h="276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Toilet paper</a:t>
                      </a:r>
                    </a:p>
                  </a:txBody>
                  <a:tcPr/>
                </a:tc>
                <a:tc>
                  <a:txBody>
                    <a:bodyPr/>
                    <a:lstStyle/>
                    <a:p>
                      <a:endParaRPr lang="en-GB" sz="1050" dirty="0"/>
                    </a:p>
                  </a:txBody>
                  <a:tcPr/>
                </a:tc>
                <a:extLst>
                  <a:ext uri="{0D108BD9-81ED-4DB2-BD59-A6C34878D82A}">
                    <a16:rowId xmlns:a16="http://schemas.microsoft.com/office/drawing/2014/main" val="2299265331"/>
                  </a:ext>
                </a:extLst>
              </a:tr>
              <a:tr h="276087">
                <a:tc>
                  <a:txBody>
                    <a:bodyPr/>
                    <a:lstStyle/>
                    <a:p>
                      <a:r>
                        <a:rPr lang="en-GB" sz="1050" dirty="0"/>
                        <a:t>Sun cream, mosquito repellent</a:t>
                      </a:r>
                    </a:p>
                  </a:txBody>
                  <a:tcPr/>
                </a:tc>
                <a:tc>
                  <a:txBody>
                    <a:bodyPr/>
                    <a:lstStyle/>
                    <a:p>
                      <a:endParaRPr lang="en-GB" sz="1050" dirty="0"/>
                    </a:p>
                  </a:txBody>
                  <a:tcPr/>
                </a:tc>
                <a:extLst>
                  <a:ext uri="{0D108BD9-81ED-4DB2-BD59-A6C34878D82A}">
                    <a16:rowId xmlns:a16="http://schemas.microsoft.com/office/drawing/2014/main" val="10003"/>
                  </a:ext>
                </a:extLst>
              </a:tr>
              <a:tr h="276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Blister plasters</a:t>
                      </a:r>
                    </a:p>
                  </a:txBody>
                  <a:tcPr/>
                </a:tc>
                <a:tc>
                  <a:txBody>
                    <a:bodyPr/>
                    <a:lstStyle/>
                    <a:p>
                      <a:endParaRPr lang="en-GB" sz="1050"/>
                    </a:p>
                  </a:txBody>
                  <a:tcPr/>
                </a:tc>
                <a:extLst>
                  <a:ext uri="{0D108BD9-81ED-4DB2-BD59-A6C34878D82A}">
                    <a16:rowId xmlns:a16="http://schemas.microsoft.com/office/drawing/2014/main" val="10004"/>
                  </a:ext>
                </a:extLst>
              </a:tr>
              <a:tr h="276087">
                <a:tc>
                  <a:txBody>
                    <a:bodyPr/>
                    <a:lstStyle/>
                    <a:p>
                      <a:r>
                        <a:rPr lang="en-GB" sz="1050" dirty="0"/>
                        <a:t>Plasters</a:t>
                      </a:r>
                    </a:p>
                  </a:txBody>
                  <a:tcPr/>
                </a:tc>
                <a:tc>
                  <a:txBody>
                    <a:bodyPr/>
                    <a:lstStyle/>
                    <a:p>
                      <a:endParaRPr lang="en-GB" sz="1050" dirty="0"/>
                    </a:p>
                  </a:txBody>
                  <a:tcPr/>
                </a:tc>
                <a:extLst>
                  <a:ext uri="{0D108BD9-81ED-4DB2-BD59-A6C34878D82A}">
                    <a16:rowId xmlns:a16="http://schemas.microsoft.com/office/drawing/2014/main" val="10005"/>
                  </a:ext>
                </a:extLst>
              </a:tr>
              <a:tr h="276087">
                <a:tc>
                  <a:txBody>
                    <a:bodyPr/>
                    <a:lstStyle/>
                    <a:p>
                      <a:r>
                        <a:rPr lang="en-GB" sz="1050" dirty="0"/>
                        <a:t>Antiseptic wipes</a:t>
                      </a:r>
                    </a:p>
                  </a:txBody>
                  <a:tcPr/>
                </a:tc>
                <a:tc>
                  <a:txBody>
                    <a:bodyPr/>
                    <a:lstStyle/>
                    <a:p>
                      <a:endParaRPr lang="en-GB" sz="1050" dirty="0"/>
                    </a:p>
                  </a:txBody>
                  <a:tcPr/>
                </a:tc>
                <a:extLst>
                  <a:ext uri="{0D108BD9-81ED-4DB2-BD59-A6C34878D82A}">
                    <a16:rowId xmlns:a16="http://schemas.microsoft.com/office/drawing/2014/main" val="10006"/>
                  </a:ext>
                </a:extLst>
              </a:tr>
              <a:tr h="276087">
                <a:tc>
                  <a:txBody>
                    <a:bodyPr/>
                    <a:lstStyle/>
                    <a:p>
                      <a:r>
                        <a:rPr lang="en-GB" sz="1050" dirty="0"/>
                        <a:t>Paracetamol/aspirin/ibuprofen</a:t>
                      </a:r>
                    </a:p>
                  </a:txBody>
                  <a:tcPr/>
                </a:tc>
                <a:tc>
                  <a:txBody>
                    <a:bodyPr/>
                    <a:lstStyle/>
                    <a:p>
                      <a:endParaRPr lang="en-GB" sz="1050" dirty="0"/>
                    </a:p>
                  </a:txBody>
                  <a:tcPr/>
                </a:tc>
                <a:extLst>
                  <a:ext uri="{0D108BD9-81ED-4DB2-BD59-A6C34878D82A}">
                    <a16:rowId xmlns:a16="http://schemas.microsoft.com/office/drawing/2014/main" val="10010"/>
                  </a:ext>
                </a:extLst>
              </a:tr>
              <a:tr h="276087">
                <a:tc>
                  <a:txBody>
                    <a:bodyPr/>
                    <a:lstStyle/>
                    <a:p>
                      <a:r>
                        <a:rPr lang="en-GB" sz="1050" dirty="0"/>
                        <a:t>Any other personal medication (anti-histamines, inhalers, epi-pen etc.)</a:t>
                      </a:r>
                    </a:p>
                  </a:txBody>
                  <a:tcPr/>
                </a:tc>
                <a:tc>
                  <a:txBody>
                    <a:bodyPr/>
                    <a:lstStyle/>
                    <a:p>
                      <a:endParaRPr lang="en-GB" sz="1050" dirty="0"/>
                    </a:p>
                  </a:txBody>
                  <a:tcPr/>
                </a:tc>
                <a:extLst>
                  <a:ext uri="{0D108BD9-81ED-4DB2-BD59-A6C34878D82A}">
                    <a16:rowId xmlns:a16="http://schemas.microsoft.com/office/drawing/2014/main" val="10011"/>
                  </a:ext>
                </a:extLst>
              </a:tr>
              <a:tr h="276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Water purification tablets (Gold</a:t>
                      </a:r>
                      <a:r>
                        <a:rPr lang="en-GB" sz="1050" baseline="0" dirty="0"/>
                        <a:t>)</a:t>
                      </a:r>
                      <a:endParaRPr lang="en-GB" sz="1050" dirty="0"/>
                    </a:p>
                  </a:txBody>
                  <a:tcPr/>
                </a:tc>
                <a:tc>
                  <a:txBody>
                    <a:bodyPr/>
                    <a:lstStyle/>
                    <a:p>
                      <a:endParaRPr lang="en-GB" sz="1050" dirty="0"/>
                    </a:p>
                  </a:txBody>
                  <a:tcPr/>
                </a:tc>
                <a:extLst>
                  <a:ext uri="{0D108BD9-81ED-4DB2-BD59-A6C34878D82A}">
                    <a16:rowId xmlns:a16="http://schemas.microsoft.com/office/drawing/2014/main" val="10012"/>
                  </a:ext>
                </a:extLst>
              </a:tr>
              <a:tr h="276087">
                <a:tc>
                  <a:txBody>
                    <a:bodyPr/>
                    <a:lstStyle/>
                    <a:p>
                      <a:endParaRPr lang="en-GB" sz="1050" dirty="0"/>
                    </a:p>
                  </a:txBody>
                  <a:tcPr/>
                </a:tc>
                <a:tc>
                  <a:txBody>
                    <a:bodyPr/>
                    <a:lstStyle/>
                    <a:p>
                      <a:endParaRPr lang="en-GB" sz="1050" dirty="0"/>
                    </a:p>
                  </a:txBody>
                  <a:tcPr/>
                </a:tc>
                <a:extLst>
                  <a:ext uri="{0D108BD9-81ED-4DB2-BD59-A6C34878D82A}">
                    <a16:rowId xmlns:a16="http://schemas.microsoft.com/office/drawing/2014/main" val="10013"/>
                  </a:ext>
                </a:extLst>
              </a:tr>
              <a:tr h="276087">
                <a:tc>
                  <a:txBody>
                    <a:bodyPr/>
                    <a:lstStyle/>
                    <a:p>
                      <a:endParaRPr lang="en-GB" sz="1050" dirty="0"/>
                    </a:p>
                  </a:txBody>
                  <a:tcPr/>
                </a:tc>
                <a:tc>
                  <a:txBody>
                    <a:bodyPr/>
                    <a:lstStyle/>
                    <a:p>
                      <a:endParaRPr lang="en-GB" sz="1050" dirty="0"/>
                    </a:p>
                  </a:txBody>
                  <a:tcPr/>
                </a:tc>
                <a:extLst>
                  <a:ext uri="{0D108BD9-81ED-4DB2-BD59-A6C34878D82A}">
                    <a16:rowId xmlns:a16="http://schemas.microsoft.com/office/drawing/2014/main" val="10014"/>
                  </a:ext>
                </a:extLst>
              </a:tr>
              <a:tr h="276087">
                <a:tc>
                  <a:txBody>
                    <a:bodyPr/>
                    <a:lstStyle/>
                    <a:p>
                      <a:endParaRPr lang="en-GB" sz="1050" dirty="0"/>
                    </a:p>
                  </a:txBody>
                  <a:tcPr/>
                </a:tc>
                <a:tc>
                  <a:txBody>
                    <a:bodyPr/>
                    <a:lstStyle/>
                    <a:p>
                      <a:endParaRPr lang="en-GB" sz="1050" dirty="0"/>
                    </a:p>
                  </a:txBody>
                  <a:tcPr/>
                </a:tc>
                <a:extLst>
                  <a:ext uri="{0D108BD9-81ED-4DB2-BD59-A6C34878D82A}">
                    <a16:rowId xmlns:a16="http://schemas.microsoft.com/office/drawing/2014/main" val="2528988661"/>
                  </a:ext>
                </a:extLst>
              </a:tr>
              <a:tr h="276087">
                <a:tc>
                  <a:txBody>
                    <a:bodyPr/>
                    <a:lstStyle/>
                    <a:p>
                      <a:endParaRPr lang="en-GB" sz="1050" dirty="0"/>
                    </a:p>
                  </a:txBody>
                  <a:tcPr/>
                </a:tc>
                <a:tc>
                  <a:txBody>
                    <a:bodyPr/>
                    <a:lstStyle/>
                    <a:p>
                      <a:endParaRPr lang="en-GB" sz="1050" dirty="0"/>
                    </a:p>
                  </a:txBody>
                  <a:tcPr/>
                </a:tc>
                <a:extLst>
                  <a:ext uri="{0D108BD9-81ED-4DB2-BD59-A6C34878D82A}">
                    <a16:rowId xmlns:a16="http://schemas.microsoft.com/office/drawing/2014/main" val="10015"/>
                  </a:ext>
                </a:extLst>
              </a:tr>
              <a:tr h="276087">
                <a:tc>
                  <a:txBody>
                    <a:bodyPr/>
                    <a:lstStyle/>
                    <a:p>
                      <a:endParaRPr lang="en-GB" sz="1050" dirty="0"/>
                    </a:p>
                  </a:txBody>
                  <a:tcPr/>
                </a:tc>
                <a:tc>
                  <a:txBody>
                    <a:bodyPr/>
                    <a:lstStyle/>
                    <a:p>
                      <a:endParaRPr lang="en-GB" sz="1050" dirty="0"/>
                    </a:p>
                  </a:txBody>
                  <a:tcPr/>
                </a:tc>
                <a:extLst>
                  <a:ext uri="{0D108BD9-81ED-4DB2-BD59-A6C34878D82A}">
                    <a16:rowId xmlns:a16="http://schemas.microsoft.com/office/drawing/2014/main" val="10016"/>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757776115"/>
              </p:ext>
            </p:extLst>
          </p:nvPr>
        </p:nvGraphicFramePr>
        <p:xfrm>
          <a:off x="3346942" y="204841"/>
          <a:ext cx="2628169" cy="5321902"/>
        </p:xfrm>
        <a:graphic>
          <a:graphicData uri="http://schemas.openxmlformats.org/drawingml/2006/table">
            <a:tbl>
              <a:tblPr firstRow="1" bandRow="1">
                <a:tableStyleId>{5940675A-B579-460E-94D1-54222C63F5DA}</a:tableStyleId>
              </a:tblPr>
              <a:tblGrid>
                <a:gridCol w="1872209">
                  <a:extLst>
                    <a:ext uri="{9D8B030D-6E8A-4147-A177-3AD203B41FA5}">
                      <a16:colId xmlns:a16="http://schemas.microsoft.com/office/drawing/2014/main" val="20000"/>
                    </a:ext>
                  </a:extLst>
                </a:gridCol>
                <a:gridCol w="755960">
                  <a:extLst>
                    <a:ext uri="{9D8B030D-6E8A-4147-A177-3AD203B41FA5}">
                      <a16:colId xmlns:a16="http://schemas.microsoft.com/office/drawing/2014/main" val="20001"/>
                    </a:ext>
                  </a:extLst>
                </a:gridCol>
              </a:tblGrid>
              <a:tr h="245889">
                <a:tc>
                  <a:txBody>
                    <a:bodyPr/>
                    <a:lstStyle/>
                    <a:p>
                      <a:r>
                        <a:rPr lang="en-GB" sz="1050" b="1" dirty="0"/>
                        <a:t>Personal kit (other)</a:t>
                      </a:r>
                    </a:p>
                  </a:txBody>
                  <a:tcPr/>
                </a:tc>
                <a:tc>
                  <a:txBody>
                    <a:bodyPr/>
                    <a:lstStyle/>
                    <a:p>
                      <a:r>
                        <a:rPr lang="en-GB" sz="1050" b="1" dirty="0"/>
                        <a:t>Packed</a:t>
                      </a:r>
                    </a:p>
                  </a:txBody>
                  <a:tcPr/>
                </a:tc>
                <a:extLst>
                  <a:ext uri="{0D108BD9-81ED-4DB2-BD59-A6C34878D82A}">
                    <a16:rowId xmlns:a16="http://schemas.microsoft.com/office/drawing/2014/main" val="10000"/>
                  </a:ext>
                </a:extLst>
              </a:tr>
              <a:tr h="402363">
                <a:tc>
                  <a:txBody>
                    <a:bodyPr/>
                    <a:lstStyle/>
                    <a:p>
                      <a:r>
                        <a:rPr lang="en-GB" sz="1050" dirty="0"/>
                        <a:t>Rucksack and liner</a:t>
                      </a:r>
                    </a:p>
                    <a:p>
                      <a:r>
                        <a:rPr lang="en-GB" sz="1050" dirty="0"/>
                        <a:t>(55-65 litre)</a:t>
                      </a:r>
                    </a:p>
                  </a:txBody>
                  <a:tcPr/>
                </a:tc>
                <a:tc>
                  <a:txBody>
                    <a:bodyPr/>
                    <a:lstStyle/>
                    <a:p>
                      <a:r>
                        <a:rPr lang="en-GB" sz="1050" dirty="0"/>
                        <a:t>Wear</a:t>
                      </a:r>
                      <a:r>
                        <a:rPr lang="en-GB" sz="1050" baseline="0" dirty="0"/>
                        <a:t> !</a:t>
                      </a:r>
                      <a:endParaRPr lang="en-GB" sz="1050" dirty="0"/>
                    </a:p>
                  </a:txBody>
                  <a:tcPr/>
                </a:tc>
                <a:extLst>
                  <a:ext uri="{0D108BD9-81ED-4DB2-BD59-A6C34878D82A}">
                    <a16:rowId xmlns:a16="http://schemas.microsoft.com/office/drawing/2014/main" val="10001"/>
                  </a:ext>
                </a:extLst>
              </a:tr>
              <a:tr h="245889">
                <a:tc>
                  <a:txBody>
                    <a:bodyPr/>
                    <a:lstStyle/>
                    <a:p>
                      <a:r>
                        <a:rPr lang="en-GB" sz="1050" dirty="0"/>
                        <a:t>Sleeping mat </a:t>
                      </a:r>
                    </a:p>
                  </a:txBody>
                  <a:tcPr/>
                </a:tc>
                <a:tc>
                  <a:txBody>
                    <a:bodyPr/>
                    <a:lstStyle/>
                    <a:p>
                      <a:endParaRPr lang="en-GB" sz="1050"/>
                    </a:p>
                  </a:txBody>
                  <a:tcPr/>
                </a:tc>
                <a:extLst>
                  <a:ext uri="{0D108BD9-81ED-4DB2-BD59-A6C34878D82A}">
                    <a16:rowId xmlns:a16="http://schemas.microsoft.com/office/drawing/2014/main" val="10002"/>
                  </a:ext>
                </a:extLst>
              </a:tr>
              <a:tr h="245889">
                <a:tc>
                  <a:txBody>
                    <a:bodyPr/>
                    <a:lstStyle/>
                    <a:p>
                      <a:r>
                        <a:rPr lang="en-GB" sz="1050" dirty="0"/>
                        <a:t>Sleeping bag</a:t>
                      </a:r>
                    </a:p>
                  </a:txBody>
                  <a:tcPr/>
                </a:tc>
                <a:tc>
                  <a:txBody>
                    <a:bodyPr/>
                    <a:lstStyle/>
                    <a:p>
                      <a:endParaRPr lang="en-GB" sz="1050"/>
                    </a:p>
                  </a:txBody>
                  <a:tcPr/>
                </a:tc>
                <a:extLst>
                  <a:ext uri="{0D108BD9-81ED-4DB2-BD59-A6C34878D82A}">
                    <a16:rowId xmlns:a16="http://schemas.microsoft.com/office/drawing/2014/main" val="10003"/>
                  </a:ext>
                </a:extLst>
              </a:tr>
              <a:tr h="245889">
                <a:tc>
                  <a:txBody>
                    <a:bodyPr/>
                    <a:lstStyle/>
                    <a:p>
                      <a:r>
                        <a:rPr lang="en-GB" sz="1050" dirty="0"/>
                        <a:t>Water bottle/Platypus</a:t>
                      </a:r>
                    </a:p>
                  </a:txBody>
                  <a:tcPr/>
                </a:tc>
                <a:tc>
                  <a:txBody>
                    <a:bodyPr/>
                    <a:lstStyle/>
                    <a:p>
                      <a:endParaRPr lang="en-GB" sz="1050"/>
                    </a:p>
                  </a:txBody>
                  <a:tcPr/>
                </a:tc>
                <a:extLst>
                  <a:ext uri="{0D108BD9-81ED-4DB2-BD59-A6C34878D82A}">
                    <a16:rowId xmlns:a16="http://schemas.microsoft.com/office/drawing/2014/main" val="10004"/>
                  </a:ext>
                </a:extLst>
              </a:tr>
              <a:tr h="245889">
                <a:tc>
                  <a:txBody>
                    <a:bodyPr/>
                    <a:lstStyle/>
                    <a:p>
                      <a:r>
                        <a:rPr lang="en-GB" sz="1050" dirty="0"/>
                        <a:t>Knife, fork, spoon</a:t>
                      </a:r>
                    </a:p>
                  </a:txBody>
                  <a:tcPr/>
                </a:tc>
                <a:tc>
                  <a:txBody>
                    <a:bodyPr/>
                    <a:lstStyle/>
                    <a:p>
                      <a:endParaRPr lang="en-GB" sz="1050" dirty="0"/>
                    </a:p>
                  </a:txBody>
                  <a:tcPr/>
                </a:tc>
                <a:extLst>
                  <a:ext uri="{0D108BD9-81ED-4DB2-BD59-A6C34878D82A}">
                    <a16:rowId xmlns:a16="http://schemas.microsoft.com/office/drawing/2014/main" val="10005"/>
                  </a:ext>
                </a:extLst>
              </a:tr>
              <a:tr h="245889">
                <a:tc>
                  <a:txBody>
                    <a:bodyPr/>
                    <a:lstStyle/>
                    <a:p>
                      <a:r>
                        <a:rPr lang="en-GB" sz="1050" dirty="0"/>
                        <a:t>Mug and plate/bowl</a:t>
                      </a:r>
                    </a:p>
                  </a:txBody>
                  <a:tcPr/>
                </a:tc>
                <a:tc>
                  <a:txBody>
                    <a:bodyPr/>
                    <a:lstStyle/>
                    <a:p>
                      <a:endParaRPr lang="en-GB" sz="1050" dirty="0"/>
                    </a:p>
                  </a:txBody>
                  <a:tcPr/>
                </a:tc>
                <a:extLst>
                  <a:ext uri="{0D108BD9-81ED-4DB2-BD59-A6C34878D82A}">
                    <a16:rowId xmlns:a16="http://schemas.microsoft.com/office/drawing/2014/main" val="10006"/>
                  </a:ext>
                </a:extLst>
              </a:tr>
              <a:tr h="245889">
                <a:tc>
                  <a:txBody>
                    <a:bodyPr/>
                    <a:lstStyle/>
                    <a:p>
                      <a:r>
                        <a:rPr lang="en-GB" sz="1050" dirty="0"/>
                        <a:t>Matches (in sealed bag)</a:t>
                      </a:r>
                    </a:p>
                  </a:txBody>
                  <a:tcPr/>
                </a:tc>
                <a:tc>
                  <a:txBody>
                    <a:bodyPr/>
                    <a:lstStyle/>
                    <a:p>
                      <a:endParaRPr lang="en-GB" sz="1050" dirty="0"/>
                    </a:p>
                  </a:txBody>
                  <a:tcPr/>
                </a:tc>
                <a:extLst>
                  <a:ext uri="{0D108BD9-81ED-4DB2-BD59-A6C34878D82A}">
                    <a16:rowId xmlns:a16="http://schemas.microsoft.com/office/drawing/2014/main" val="10007"/>
                  </a:ext>
                </a:extLst>
              </a:tr>
              <a:tr h="245889">
                <a:tc>
                  <a:txBody>
                    <a:bodyPr/>
                    <a:lstStyle/>
                    <a:p>
                      <a:r>
                        <a:rPr lang="en-GB" sz="1050" dirty="0"/>
                        <a:t>Tea towel</a:t>
                      </a:r>
                    </a:p>
                  </a:txBody>
                  <a:tcPr/>
                </a:tc>
                <a:tc>
                  <a:txBody>
                    <a:bodyPr/>
                    <a:lstStyle/>
                    <a:p>
                      <a:endParaRPr lang="en-GB" sz="1050" dirty="0"/>
                    </a:p>
                  </a:txBody>
                  <a:tcPr/>
                </a:tc>
                <a:extLst>
                  <a:ext uri="{0D108BD9-81ED-4DB2-BD59-A6C34878D82A}">
                    <a16:rowId xmlns:a16="http://schemas.microsoft.com/office/drawing/2014/main" val="10008"/>
                  </a:ext>
                </a:extLst>
              </a:tr>
              <a:tr h="315562">
                <a:tc>
                  <a:txBody>
                    <a:bodyPr/>
                    <a:lstStyle/>
                    <a:p>
                      <a:r>
                        <a:rPr lang="en-GB" sz="1050" dirty="0"/>
                        <a:t>Emergency contact card</a:t>
                      </a:r>
                    </a:p>
                  </a:txBody>
                  <a:tcPr/>
                </a:tc>
                <a:tc>
                  <a:txBody>
                    <a:bodyPr/>
                    <a:lstStyle/>
                    <a:p>
                      <a:endParaRPr lang="en-GB" sz="1050" dirty="0"/>
                    </a:p>
                  </a:txBody>
                  <a:tcPr/>
                </a:tc>
                <a:extLst>
                  <a:ext uri="{0D108BD9-81ED-4DB2-BD59-A6C34878D82A}">
                    <a16:rowId xmlns:a16="http://schemas.microsoft.com/office/drawing/2014/main" val="10009"/>
                  </a:ext>
                </a:extLst>
              </a:tr>
              <a:tr h="245889">
                <a:tc>
                  <a:txBody>
                    <a:bodyPr/>
                    <a:lstStyle/>
                    <a:p>
                      <a:r>
                        <a:rPr lang="en-GB" sz="1050" dirty="0"/>
                        <a:t>Maps (and map case)</a:t>
                      </a:r>
                    </a:p>
                  </a:txBody>
                  <a:tcPr/>
                </a:tc>
                <a:tc>
                  <a:txBody>
                    <a:bodyPr/>
                    <a:lstStyle/>
                    <a:p>
                      <a:endParaRPr lang="en-GB" sz="1050" dirty="0"/>
                    </a:p>
                  </a:txBody>
                  <a:tcPr/>
                </a:tc>
                <a:extLst>
                  <a:ext uri="{0D108BD9-81ED-4DB2-BD59-A6C34878D82A}">
                    <a16:rowId xmlns:a16="http://schemas.microsoft.com/office/drawing/2014/main" val="10010"/>
                  </a:ext>
                </a:extLst>
              </a:tr>
              <a:tr h="245889">
                <a:tc>
                  <a:txBody>
                    <a:bodyPr/>
                    <a:lstStyle/>
                    <a:p>
                      <a:r>
                        <a:rPr lang="en-GB" sz="1050" dirty="0"/>
                        <a:t>Compass, route cards</a:t>
                      </a:r>
                    </a:p>
                  </a:txBody>
                  <a:tcPr/>
                </a:tc>
                <a:tc>
                  <a:txBody>
                    <a:bodyPr/>
                    <a:lstStyle/>
                    <a:p>
                      <a:endParaRPr lang="en-GB" sz="1050" dirty="0"/>
                    </a:p>
                  </a:txBody>
                  <a:tcPr/>
                </a:tc>
                <a:extLst>
                  <a:ext uri="{0D108BD9-81ED-4DB2-BD59-A6C34878D82A}">
                    <a16:rowId xmlns:a16="http://schemas.microsoft.com/office/drawing/2014/main" val="10011"/>
                  </a:ext>
                </a:extLst>
              </a:tr>
              <a:tr h="402363">
                <a:tc>
                  <a:txBody>
                    <a:bodyPr/>
                    <a:lstStyle/>
                    <a:p>
                      <a:r>
                        <a:rPr lang="en-GB" sz="1050" dirty="0"/>
                        <a:t>Head torch/Torch and spare batteries</a:t>
                      </a:r>
                    </a:p>
                  </a:txBody>
                  <a:tcPr/>
                </a:tc>
                <a:tc>
                  <a:txBody>
                    <a:bodyPr/>
                    <a:lstStyle/>
                    <a:p>
                      <a:endParaRPr lang="en-GB" sz="1050" dirty="0"/>
                    </a:p>
                  </a:txBody>
                  <a:tcPr/>
                </a:tc>
                <a:extLst>
                  <a:ext uri="{0D108BD9-81ED-4DB2-BD59-A6C34878D82A}">
                    <a16:rowId xmlns:a16="http://schemas.microsoft.com/office/drawing/2014/main" val="10012"/>
                  </a:ext>
                </a:extLst>
              </a:tr>
              <a:tr h="245889">
                <a:tc>
                  <a:txBody>
                    <a:bodyPr/>
                    <a:lstStyle/>
                    <a:p>
                      <a:r>
                        <a:rPr lang="en-GB" sz="1050" dirty="0"/>
                        <a:t>Emergency</a:t>
                      </a:r>
                      <a:r>
                        <a:rPr lang="en-GB" sz="1050" baseline="0" dirty="0"/>
                        <a:t> w</a:t>
                      </a:r>
                      <a:r>
                        <a:rPr lang="en-GB" sz="1050" dirty="0"/>
                        <a:t>histle</a:t>
                      </a:r>
                    </a:p>
                  </a:txBody>
                  <a:tcPr/>
                </a:tc>
                <a:tc>
                  <a:txBody>
                    <a:bodyPr/>
                    <a:lstStyle/>
                    <a:p>
                      <a:endParaRPr lang="en-GB" sz="1050" dirty="0"/>
                    </a:p>
                  </a:txBody>
                  <a:tcPr/>
                </a:tc>
                <a:extLst>
                  <a:ext uri="{0D108BD9-81ED-4DB2-BD59-A6C34878D82A}">
                    <a16:rowId xmlns:a16="http://schemas.microsoft.com/office/drawing/2014/main" val="10013"/>
                  </a:ext>
                </a:extLst>
              </a:tr>
              <a:tr h="245889">
                <a:tc>
                  <a:txBody>
                    <a:bodyPr/>
                    <a:lstStyle/>
                    <a:p>
                      <a:r>
                        <a:rPr lang="en-GB" sz="1050" dirty="0"/>
                        <a:t>Alarm clock/watch </a:t>
                      </a:r>
                    </a:p>
                  </a:txBody>
                  <a:tcPr/>
                </a:tc>
                <a:tc>
                  <a:txBody>
                    <a:bodyPr/>
                    <a:lstStyle/>
                    <a:p>
                      <a:endParaRPr lang="en-GB" sz="1050" dirty="0"/>
                    </a:p>
                  </a:txBody>
                  <a:tcPr/>
                </a:tc>
                <a:extLst>
                  <a:ext uri="{0D108BD9-81ED-4DB2-BD59-A6C34878D82A}">
                    <a16:rowId xmlns:a16="http://schemas.microsoft.com/office/drawing/2014/main" val="10014"/>
                  </a:ext>
                </a:extLst>
              </a:tr>
              <a:tr h="245889">
                <a:tc>
                  <a:txBody>
                    <a:bodyPr/>
                    <a:lstStyle/>
                    <a:p>
                      <a:r>
                        <a:rPr lang="en-GB" sz="1050" dirty="0"/>
                        <a:t>Notebook and pencils</a:t>
                      </a:r>
                    </a:p>
                  </a:txBody>
                  <a:tcPr/>
                </a:tc>
                <a:tc>
                  <a:txBody>
                    <a:bodyPr/>
                    <a:lstStyle/>
                    <a:p>
                      <a:endParaRPr lang="en-GB" sz="1050"/>
                    </a:p>
                  </a:txBody>
                  <a:tcPr/>
                </a:tc>
                <a:extLst>
                  <a:ext uri="{0D108BD9-81ED-4DB2-BD59-A6C34878D82A}">
                    <a16:rowId xmlns:a16="http://schemas.microsoft.com/office/drawing/2014/main" val="10015"/>
                  </a:ext>
                </a:extLst>
              </a:tr>
              <a:tr h="245889">
                <a:tc>
                  <a:txBody>
                    <a:bodyPr/>
                    <a:lstStyle/>
                    <a:p>
                      <a:r>
                        <a:rPr lang="en-GB" sz="1050" dirty="0"/>
                        <a:t>Money</a:t>
                      </a:r>
                    </a:p>
                  </a:txBody>
                  <a:tcPr/>
                </a:tc>
                <a:tc>
                  <a:txBody>
                    <a:bodyPr/>
                    <a:lstStyle/>
                    <a:p>
                      <a:endParaRPr lang="en-GB" sz="1050" dirty="0"/>
                    </a:p>
                  </a:txBody>
                  <a:tcPr/>
                </a:tc>
                <a:extLst>
                  <a:ext uri="{0D108BD9-81ED-4DB2-BD59-A6C34878D82A}">
                    <a16:rowId xmlns:a16="http://schemas.microsoft.com/office/drawing/2014/main" val="10016"/>
                  </a:ext>
                </a:extLst>
              </a:tr>
              <a:tr h="245889">
                <a:tc>
                  <a:txBody>
                    <a:bodyPr/>
                    <a:lstStyle/>
                    <a:p>
                      <a:r>
                        <a:rPr lang="en-GB" sz="1050" dirty="0"/>
                        <a:t>Camera</a:t>
                      </a:r>
                    </a:p>
                  </a:txBody>
                  <a:tcPr/>
                </a:tc>
                <a:tc>
                  <a:txBody>
                    <a:bodyPr/>
                    <a:lstStyle/>
                    <a:p>
                      <a:endParaRPr lang="en-GB" sz="1050" dirty="0"/>
                    </a:p>
                  </a:txBody>
                  <a:tcPr/>
                </a:tc>
                <a:extLst>
                  <a:ext uri="{0D108BD9-81ED-4DB2-BD59-A6C34878D82A}">
                    <a16:rowId xmlns:a16="http://schemas.microsoft.com/office/drawing/2014/main" val="10017"/>
                  </a:ext>
                </a:extLst>
              </a:tr>
              <a:tr h="2458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t>Bin liners (for keeping</a:t>
                      </a:r>
                      <a:r>
                        <a:rPr lang="en-GB" sz="1050" baseline="0" dirty="0"/>
                        <a:t> things dry and for rubbish)</a:t>
                      </a:r>
                      <a:endParaRPr lang="en-GB" sz="1050" dirty="0"/>
                    </a:p>
                  </a:txBody>
                  <a:tcPr/>
                </a:tc>
                <a:tc>
                  <a:txBody>
                    <a:bodyPr/>
                    <a:lstStyle/>
                    <a:p>
                      <a:endParaRPr lang="en-GB" sz="1050" dirty="0"/>
                    </a:p>
                  </a:txBody>
                  <a:tcPr/>
                </a:tc>
                <a:extLst>
                  <a:ext uri="{0D108BD9-81ED-4DB2-BD59-A6C34878D82A}">
                    <a16:rowId xmlns:a16="http://schemas.microsoft.com/office/drawing/2014/main" val="10018"/>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652579966"/>
              </p:ext>
            </p:extLst>
          </p:nvPr>
        </p:nvGraphicFramePr>
        <p:xfrm>
          <a:off x="193615" y="3674641"/>
          <a:ext cx="3046807" cy="3024336"/>
        </p:xfrm>
        <a:graphic>
          <a:graphicData uri="http://schemas.openxmlformats.org/drawingml/2006/table">
            <a:tbl>
              <a:tblPr firstRow="1" bandRow="1">
                <a:tableStyleId>{5940675A-B579-460E-94D1-54222C63F5DA}</a:tableStyleId>
              </a:tblPr>
              <a:tblGrid>
                <a:gridCol w="2354934">
                  <a:extLst>
                    <a:ext uri="{9D8B030D-6E8A-4147-A177-3AD203B41FA5}">
                      <a16:colId xmlns:a16="http://schemas.microsoft.com/office/drawing/2014/main" val="20000"/>
                    </a:ext>
                  </a:extLst>
                </a:gridCol>
                <a:gridCol w="691873">
                  <a:extLst>
                    <a:ext uri="{9D8B030D-6E8A-4147-A177-3AD203B41FA5}">
                      <a16:colId xmlns:a16="http://schemas.microsoft.com/office/drawing/2014/main" val="20001"/>
                    </a:ext>
                  </a:extLst>
                </a:gridCol>
              </a:tblGrid>
              <a:tr h="252028">
                <a:tc>
                  <a:txBody>
                    <a:bodyPr/>
                    <a:lstStyle/>
                    <a:p>
                      <a:r>
                        <a:rPr lang="en-GB" sz="1050" b="1" dirty="0"/>
                        <a:t>Personal kit (Clothing)</a:t>
                      </a:r>
                    </a:p>
                  </a:txBody>
                  <a:tcPr/>
                </a:tc>
                <a:tc>
                  <a:txBody>
                    <a:bodyPr/>
                    <a:lstStyle/>
                    <a:p>
                      <a:r>
                        <a:rPr lang="en-GB" sz="1050" b="1" dirty="0"/>
                        <a:t>Packed</a:t>
                      </a:r>
                    </a:p>
                  </a:txBody>
                  <a:tcPr/>
                </a:tc>
                <a:extLst>
                  <a:ext uri="{0D108BD9-81ED-4DB2-BD59-A6C34878D82A}">
                    <a16:rowId xmlns:a16="http://schemas.microsoft.com/office/drawing/2014/main" val="10000"/>
                  </a:ext>
                </a:extLst>
              </a:tr>
              <a:tr h="252028">
                <a:tc>
                  <a:txBody>
                    <a:bodyPr/>
                    <a:lstStyle/>
                    <a:p>
                      <a:r>
                        <a:rPr lang="en-GB" sz="1050" dirty="0"/>
                        <a:t>Walking boots</a:t>
                      </a:r>
                    </a:p>
                  </a:txBody>
                  <a:tcPr/>
                </a:tc>
                <a:tc>
                  <a:txBody>
                    <a:bodyPr/>
                    <a:lstStyle/>
                    <a:p>
                      <a:r>
                        <a:rPr lang="en-GB" sz="1050" dirty="0"/>
                        <a:t>Wear !</a:t>
                      </a:r>
                    </a:p>
                  </a:txBody>
                  <a:tcPr/>
                </a:tc>
                <a:extLst>
                  <a:ext uri="{0D108BD9-81ED-4DB2-BD59-A6C34878D82A}">
                    <a16:rowId xmlns:a16="http://schemas.microsoft.com/office/drawing/2014/main" val="10001"/>
                  </a:ext>
                </a:extLst>
              </a:tr>
              <a:tr h="252028">
                <a:tc>
                  <a:txBody>
                    <a:bodyPr/>
                    <a:lstStyle/>
                    <a:p>
                      <a:r>
                        <a:rPr lang="en-GB" sz="1050" dirty="0"/>
                        <a:t>Walking socks (1 per day)</a:t>
                      </a:r>
                    </a:p>
                  </a:txBody>
                  <a:tcPr/>
                </a:tc>
                <a:tc>
                  <a:txBody>
                    <a:bodyPr/>
                    <a:lstStyle/>
                    <a:p>
                      <a:endParaRPr lang="en-GB" sz="1050" dirty="0"/>
                    </a:p>
                  </a:txBody>
                  <a:tcPr/>
                </a:tc>
                <a:extLst>
                  <a:ext uri="{0D108BD9-81ED-4DB2-BD59-A6C34878D82A}">
                    <a16:rowId xmlns:a16="http://schemas.microsoft.com/office/drawing/2014/main" val="10002"/>
                  </a:ext>
                </a:extLst>
              </a:tr>
              <a:tr h="252028">
                <a:tc>
                  <a:txBody>
                    <a:bodyPr/>
                    <a:lstStyle/>
                    <a:p>
                      <a:r>
                        <a:rPr lang="en-GB" sz="1050" dirty="0"/>
                        <a:t>T-shirts/base layers (1 per day)</a:t>
                      </a:r>
                    </a:p>
                  </a:txBody>
                  <a:tcPr/>
                </a:tc>
                <a:tc>
                  <a:txBody>
                    <a:bodyPr/>
                    <a:lstStyle/>
                    <a:p>
                      <a:endParaRPr lang="en-GB" sz="1050" dirty="0"/>
                    </a:p>
                  </a:txBody>
                  <a:tcPr/>
                </a:tc>
                <a:extLst>
                  <a:ext uri="{0D108BD9-81ED-4DB2-BD59-A6C34878D82A}">
                    <a16:rowId xmlns:a16="http://schemas.microsoft.com/office/drawing/2014/main" val="10003"/>
                  </a:ext>
                </a:extLst>
              </a:tr>
              <a:tr h="252028">
                <a:tc>
                  <a:txBody>
                    <a:bodyPr/>
                    <a:lstStyle/>
                    <a:p>
                      <a:r>
                        <a:rPr lang="en-GB" sz="1050" dirty="0"/>
                        <a:t>Fleece top/jumper</a:t>
                      </a:r>
                    </a:p>
                  </a:txBody>
                  <a:tcPr/>
                </a:tc>
                <a:tc>
                  <a:txBody>
                    <a:bodyPr/>
                    <a:lstStyle/>
                    <a:p>
                      <a:endParaRPr lang="en-GB" sz="1050"/>
                    </a:p>
                  </a:txBody>
                  <a:tcPr/>
                </a:tc>
                <a:extLst>
                  <a:ext uri="{0D108BD9-81ED-4DB2-BD59-A6C34878D82A}">
                    <a16:rowId xmlns:a16="http://schemas.microsoft.com/office/drawing/2014/main" val="10004"/>
                  </a:ext>
                </a:extLst>
              </a:tr>
              <a:tr h="252028">
                <a:tc>
                  <a:txBody>
                    <a:bodyPr/>
                    <a:lstStyle/>
                    <a:p>
                      <a:r>
                        <a:rPr lang="en-GB" sz="1050" dirty="0"/>
                        <a:t>Walking trousers</a:t>
                      </a:r>
                      <a:r>
                        <a:rPr lang="en-GB" sz="1050" baseline="0" dirty="0"/>
                        <a:t> (not jeans)</a:t>
                      </a:r>
                      <a:endParaRPr lang="en-GB" sz="1050" dirty="0"/>
                    </a:p>
                  </a:txBody>
                  <a:tcPr/>
                </a:tc>
                <a:tc>
                  <a:txBody>
                    <a:bodyPr/>
                    <a:lstStyle/>
                    <a:p>
                      <a:endParaRPr lang="en-GB" sz="1050" dirty="0"/>
                    </a:p>
                  </a:txBody>
                  <a:tcPr/>
                </a:tc>
                <a:extLst>
                  <a:ext uri="{0D108BD9-81ED-4DB2-BD59-A6C34878D82A}">
                    <a16:rowId xmlns:a16="http://schemas.microsoft.com/office/drawing/2014/main" val="10005"/>
                  </a:ext>
                </a:extLst>
              </a:tr>
              <a:tr h="252028">
                <a:tc>
                  <a:txBody>
                    <a:bodyPr/>
                    <a:lstStyle/>
                    <a:p>
                      <a:r>
                        <a:rPr lang="en-GB" sz="1050" dirty="0"/>
                        <a:t>Underwear</a:t>
                      </a:r>
                    </a:p>
                  </a:txBody>
                  <a:tcPr/>
                </a:tc>
                <a:tc>
                  <a:txBody>
                    <a:bodyPr/>
                    <a:lstStyle/>
                    <a:p>
                      <a:endParaRPr lang="en-GB" sz="1050" dirty="0"/>
                    </a:p>
                  </a:txBody>
                  <a:tcPr/>
                </a:tc>
                <a:extLst>
                  <a:ext uri="{0D108BD9-81ED-4DB2-BD59-A6C34878D82A}">
                    <a16:rowId xmlns:a16="http://schemas.microsoft.com/office/drawing/2014/main" val="10006"/>
                  </a:ext>
                </a:extLst>
              </a:tr>
              <a:tr h="252028">
                <a:tc>
                  <a:txBody>
                    <a:bodyPr/>
                    <a:lstStyle/>
                    <a:p>
                      <a:r>
                        <a:rPr lang="en-GB" sz="1050" dirty="0"/>
                        <a:t>Nightwear</a:t>
                      </a:r>
                    </a:p>
                  </a:txBody>
                  <a:tcPr/>
                </a:tc>
                <a:tc>
                  <a:txBody>
                    <a:bodyPr/>
                    <a:lstStyle/>
                    <a:p>
                      <a:endParaRPr lang="en-GB" sz="1050" dirty="0"/>
                    </a:p>
                  </a:txBody>
                  <a:tcPr/>
                </a:tc>
                <a:extLst>
                  <a:ext uri="{0D108BD9-81ED-4DB2-BD59-A6C34878D82A}">
                    <a16:rowId xmlns:a16="http://schemas.microsoft.com/office/drawing/2014/main" val="10007"/>
                  </a:ext>
                </a:extLst>
              </a:tr>
              <a:tr h="252028">
                <a:tc>
                  <a:txBody>
                    <a:bodyPr/>
                    <a:lstStyle/>
                    <a:p>
                      <a:r>
                        <a:rPr lang="en-GB" sz="1050" dirty="0"/>
                        <a:t>Comfy</a:t>
                      </a:r>
                      <a:r>
                        <a:rPr lang="en-GB" sz="1050" baseline="0" dirty="0"/>
                        <a:t> footwear</a:t>
                      </a:r>
                      <a:r>
                        <a:rPr lang="en-GB" sz="1050" dirty="0"/>
                        <a:t>(for campsite)</a:t>
                      </a:r>
                    </a:p>
                  </a:txBody>
                  <a:tcPr/>
                </a:tc>
                <a:tc>
                  <a:txBody>
                    <a:bodyPr/>
                    <a:lstStyle/>
                    <a:p>
                      <a:endParaRPr lang="en-GB" sz="1050" dirty="0"/>
                    </a:p>
                  </a:txBody>
                  <a:tcPr/>
                </a:tc>
                <a:extLst>
                  <a:ext uri="{0D108BD9-81ED-4DB2-BD59-A6C34878D82A}">
                    <a16:rowId xmlns:a16="http://schemas.microsoft.com/office/drawing/2014/main" val="10008"/>
                  </a:ext>
                </a:extLst>
              </a:tr>
              <a:tr h="252028">
                <a:tc>
                  <a:txBody>
                    <a:bodyPr/>
                    <a:lstStyle/>
                    <a:p>
                      <a:r>
                        <a:rPr lang="en-GB" sz="1050" dirty="0"/>
                        <a:t>Shorts, Sunhat</a:t>
                      </a:r>
                      <a:r>
                        <a:rPr lang="en-GB" sz="1050" baseline="0" dirty="0"/>
                        <a:t> (warm weather)</a:t>
                      </a:r>
                      <a:endParaRPr lang="en-GB" sz="1050" dirty="0"/>
                    </a:p>
                  </a:txBody>
                  <a:tcPr/>
                </a:tc>
                <a:tc>
                  <a:txBody>
                    <a:bodyPr/>
                    <a:lstStyle/>
                    <a:p>
                      <a:endParaRPr lang="en-GB" sz="1050" dirty="0"/>
                    </a:p>
                  </a:txBody>
                  <a:tcPr/>
                </a:tc>
                <a:extLst>
                  <a:ext uri="{0D108BD9-81ED-4DB2-BD59-A6C34878D82A}">
                    <a16:rowId xmlns:a16="http://schemas.microsoft.com/office/drawing/2014/main" val="10009"/>
                  </a:ext>
                </a:extLst>
              </a:tr>
              <a:tr h="252028">
                <a:tc>
                  <a:txBody>
                    <a:bodyPr/>
                    <a:lstStyle/>
                    <a:p>
                      <a:r>
                        <a:rPr lang="en-GB" sz="1050" dirty="0"/>
                        <a:t>Woolly hat, scarf, gloves (Cold weather)</a:t>
                      </a:r>
                    </a:p>
                  </a:txBody>
                  <a:tcPr/>
                </a:tc>
                <a:tc>
                  <a:txBody>
                    <a:bodyPr/>
                    <a:lstStyle/>
                    <a:p>
                      <a:endParaRPr lang="en-GB" sz="1050" dirty="0"/>
                    </a:p>
                  </a:txBody>
                  <a:tcPr/>
                </a:tc>
                <a:extLst>
                  <a:ext uri="{0D108BD9-81ED-4DB2-BD59-A6C34878D82A}">
                    <a16:rowId xmlns:a16="http://schemas.microsoft.com/office/drawing/2014/main" val="10010"/>
                  </a:ext>
                </a:extLst>
              </a:tr>
              <a:tr h="252028">
                <a:tc>
                  <a:txBody>
                    <a:bodyPr/>
                    <a:lstStyle/>
                    <a:p>
                      <a:r>
                        <a:rPr lang="en-GB" sz="1050" dirty="0"/>
                        <a:t>Waterproof coat/top and trousers</a:t>
                      </a:r>
                    </a:p>
                  </a:txBody>
                  <a:tcPr/>
                </a:tc>
                <a:tc>
                  <a:txBody>
                    <a:bodyPr/>
                    <a:lstStyle/>
                    <a:p>
                      <a:endParaRPr lang="en-GB" sz="1050" dirty="0"/>
                    </a:p>
                  </a:txBody>
                  <a:tcPr/>
                </a:tc>
                <a:extLst>
                  <a:ext uri="{0D108BD9-81ED-4DB2-BD59-A6C34878D82A}">
                    <a16:rowId xmlns:a16="http://schemas.microsoft.com/office/drawing/2014/main" val="10011"/>
                  </a:ext>
                </a:extLst>
              </a:tr>
            </a:tbl>
          </a:graphicData>
        </a:graphic>
      </p:graphicFrame>
      <p:sp>
        <p:nvSpPr>
          <p:cNvPr id="2" name="TextBox 1"/>
          <p:cNvSpPr txBox="1"/>
          <p:nvPr/>
        </p:nvSpPr>
        <p:spPr>
          <a:xfrm>
            <a:off x="3346942" y="5733256"/>
            <a:ext cx="2628169" cy="830997"/>
          </a:xfrm>
          <a:prstGeom prst="rect">
            <a:avLst/>
          </a:prstGeom>
          <a:noFill/>
          <a:ln>
            <a:solidFill>
              <a:schemeClr val="tx1"/>
            </a:solidFill>
          </a:ln>
        </p:spPr>
        <p:txBody>
          <a:bodyPr wrap="square" rtlCol="0">
            <a:spAutoFit/>
          </a:bodyPr>
          <a:lstStyle/>
          <a:p>
            <a:r>
              <a:rPr lang="en-GB" sz="1200" b="1" i="1" dirty="0"/>
              <a:t>The only kit that can be attached to the outside of your rucksack is a sleeping mat, which must be in a waterproof bag</a:t>
            </a:r>
          </a:p>
        </p:txBody>
      </p:sp>
      <p:pic>
        <p:nvPicPr>
          <p:cNvPr id="9" name="Picture 8">
            <a:extLst>
              <a:ext uri="{FF2B5EF4-FFF2-40B4-BE49-F238E27FC236}">
                <a16:creationId xmlns:a16="http://schemas.microsoft.com/office/drawing/2014/main" id="{ACD1BEDC-7974-4493-8B39-69C1F116C7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615" y="127304"/>
            <a:ext cx="1358978" cy="832606"/>
          </a:xfrm>
          <a:prstGeom prst="rect">
            <a:avLst/>
          </a:prstGeom>
        </p:spPr>
      </p:pic>
      <p:sp>
        <p:nvSpPr>
          <p:cNvPr id="11" name="Rounded Rectangle 8">
            <a:extLst>
              <a:ext uri="{FF2B5EF4-FFF2-40B4-BE49-F238E27FC236}">
                <a16:creationId xmlns:a16="http://schemas.microsoft.com/office/drawing/2014/main" id="{C127C995-E11E-4EBD-83BF-06F1DD4A48CF}"/>
              </a:ext>
            </a:extLst>
          </p:cNvPr>
          <p:cNvSpPr/>
          <p:nvPr/>
        </p:nvSpPr>
        <p:spPr>
          <a:xfrm>
            <a:off x="5975111" y="5265204"/>
            <a:ext cx="302433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have a copy of this in your booklet but have a look and ask questions NOW !</a:t>
            </a:r>
          </a:p>
        </p:txBody>
      </p:sp>
      <p:sp>
        <p:nvSpPr>
          <p:cNvPr id="13" name="Rounded Rectangle 12">
            <a:extLst>
              <a:ext uri="{FF2B5EF4-FFF2-40B4-BE49-F238E27FC236}">
                <a16:creationId xmlns:a16="http://schemas.microsoft.com/office/drawing/2014/main" id="{C24745C2-8A65-4A57-A38B-96CDE5B07DB5}"/>
              </a:ext>
            </a:extLst>
          </p:cNvPr>
          <p:cNvSpPr/>
          <p:nvPr/>
        </p:nvSpPr>
        <p:spPr>
          <a:xfrm>
            <a:off x="5975111" y="6205126"/>
            <a:ext cx="3024336" cy="56768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Today you need to decide who is carrying what of your shared kit</a:t>
            </a:r>
          </a:p>
        </p:txBody>
      </p:sp>
    </p:spTree>
    <p:extLst>
      <p:ext uri="{BB962C8B-B14F-4D97-AF65-F5344CB8AC3E}">
        <p14:creationId xmlns:p14="http://schemas.microsoft.com/office/powerpoint/2010/main" val="72601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57118"/>
            <a:ext cx="3060340" cy="523220"/>
          </a:xfrm>
          <a:prstGeom prst="rect">
            <a:avLst/>
          </a:prstGeom>
          <a:noFill/>
        </p:spPr>
        <p:txBody>
          <a:bodyPr wrap="square" lIns="91440" tIns="45720" rIns="91440" bIns="45720">
            <a:spAutoFit/>
          </a:bodyPr>
          <a:lstStyle/>
          <a:p>
            <a:pPr algn="ctr"/>
            <a:r>
              <a:rPr lang="en-US" sz="2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Rucksack Challenge</a:t>
            </a:r>
          </a:p>
        </p:txBody>
      </p:sp>
      <p:sp>
        <p:nvSpPr>
          <p:cNvPr id="5" name="Rounded Rectangle 4"/>
          <p:cNvSpPr/>
          <p:nvPr/>
        </p:nvSpPr>
        <p:spPr>
          <a:xfrm rot="16200000">
            <a:off x="3853645" y="-243410"/>
            <a:ext cx="2444823" cy="5040561"/>
          </a:xfrm>
          <a:prstGeom prst="round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Rounded Rectangle 5"/>
          <p:cNvSpPr/>
          <p:nvPr/>
        </p:nvSpPr>
        <p:spPr>
          <a:xfrm rot="16200000">
            <a:off x="6585334" y="1555522"/>
            <a:ext cx="2444823" cy="1440161"/>
          </a:xfrm>
          <a:prstGeom prst="round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 name="Rounded Rectangle 6"/>
          <p:cNvSpPr/>
          <p:nvPr/>
        </p:nvSpPr>
        <p:spPr>
          <a:xfrm rot="16200000">
            <a:off x="4560058" y="2641248"/>
            <a:ext cx="580779" cy="2294314"/>
          </a:xfrm>
          <a:prstGeom prst="round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Rounded Rectangle 7"/>
          <p:cNvSpPr/>
          <p:nvPr/>
        </p:nvSpPr>
        <p:spPr>
          <a:xfrm rot="16200000">
            <a:off x="4560057" y="-383088"/>
            <a:ext cx="580779" cy="2294314"/>
          </a:xfrm>
          <a:prstGeom prst="round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Rounded Rectangle 8"/>
          <p:cNvSpPr/>
          <p:nvPr/>
        </p:nvSpPr>
        <p:spPr>
          <a:xfrm rot="16200000">
            <a:off x="1074999" y="1522509"/>
            <a:ext cx="2088231" cy="1440161"/>
          </a:xfrm>
          <a:prstGeom prst="round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TextBox 9"/>
          <p:cNvSpPr txBox="1"/>
          <p:nvPr/>
        </p:nvSpPr>
        <p:spPr>
          <a:xfrm>
            <a:off x="251520" y="4699209"/>
            <a:ext cx="8276306" cy="2062103"/>
          </a:xfrm>
          <a:prstGeom prst="rect">
            <a:avLst/>
          </a:prstGeom>
          <a:noFill/>
        </p:spPr>
        <p:txBody>
          <a:bodyPr wrap="square" rtlCol="0">
            <a:spAutoFit/>
          </a:bodyPr>
          <a:lstStyle/>
          <a:p>
            <a:r>
              <a:rPr lang="en-GB" sz="1600" dirty="0"/>
              <a:t>Draw on your rucksack outline where will you put the following items and the rest of your kit:</a:t>
            </a:r>
          </a:p>
          <a:p>
            <a:pPr marL="285750" indent="-285750">
              <a:buFont typeface="Arial" pitchFamily="34" charset="0"/>
              <a:buChar char="•"/>
            </a:pPr>
            <a:endParaRPr lang="en-GB" sz="1600" dirty="0"/>
          </a:p>
          <a:p>
            <a:pPr marL="285750" indent="-285750">
              <a:buFont typeface="Arial" pitchFamily="34" charset="0"/>
              <a:buChar char="•"/>
            </a:pPr>
            <a:r>
              <a:rPr lang="en-GB" sz="1600" dirty="0"/>
              <a:t>Tent inner</a:t>
            </a:r>
          </a:p>
          <a:p>
            <a:pPr marL="285750" indent="-285750">
              <a:buFont typeface="Arial" pitchFamily="34" charset="0"/>
              <a:buChar char="•"/>
            </a:pPr>
            <a:r>
              <a:rPr lang="en-GB" sz="1600" dirty="0"/>
              <a:t>Clothes</a:t>
            </a:r>
          </a:p>
          <a:p>
            <a:pPr marL="285750" indent="-285750">
              <a:buFont typeface="Arial" pitchFamily="34" charset="0"/>
              <a:buChar char="•"/>
            </a:pPr>
            <a:r>
              <a:rPr lang="en-GB" sz="1600" dirty="0"/>
              <a:t>Stove</a:t>
            </a:r>
          </a:p>
          <a:p>
            <a:pPr marL="285750" indent="-285750">
              <a:buFont typeface="Arial" pitchFamily="34" charset="0"/>
              <a:buChar char="•"/>
            </a:pPr>
            <a:r>
              <a:rPr lang="en-GB" sz="1600" dirty="0"/>
              <a:t>Water</a:t>
            </a:r>
          </a:p>
          <a:p>
            <a:pPr marL="285750" indent="-285750">
              <a:buFont typeface="Arial" pitchFamily="34" charset="0"/>
              <a:buChar char="•"/>
            </a:pPr>
            <a:r>
              <a:rPr lang="en-GB" sz="1600" dirty="0"/>
              <a:t>Food to cook</a:t>
            </a:r>
          </a:p>
          <a:p>
            <a:pPr marL="285750" indent="-285750">
              <a:buFont typeface="Arial" pitchFamily="34" charset="0"/>
              <a:buChar char="•"/>
            </a:pPr>
            <a:r>
              <a:rPr lang="en-GB" sz="1600" dirty="0"/>
              <a:t>Pots and pans</a:t>
            </a:r>
          </a:p>
        </p:txBody>
      </p:sp>
      <p:sp>
        <p:nvSpPr>
          <p:cNvPr id="11" name="TextBox 10"/>
          <p:cNvSpPr txBox="1"/>
          <p:nvPr/>
        </p:nvSpPr>
        <p:spPr>
          <a:xfrm>
            <a:off x="2119115" y="5245480"/>
            <a:ext cx="3024336" cy="1815882"/>
          </a:xfrm>
          <a:prstGeom prst="rect">
            <a:avLst/>
          </a:prstGeom>
          <a:noFill/>
        </p:spPr>
        <p:txBody>
          <a:bodyPr wrap="square" rtlCol="0">
            <a:spAutoFit/>
          </a:bodyPr>
          <a:lstStyle/>
          <a:p>
            <a:pPr marL="285750" indent="-285750">
              <a:buFont typeface="Arial" pitchFamily="34" charset="0"/>
              <a:buChar char="•"/>
            </a:pPr>
            <a:r>
              <a:rPr lang="en-GB" sz="1600" dirty="0"/>
              <a:t>Waterproofs</a:t>
            </a:r>
          </a:p>
          <a:p>
            <a:pPr marL="285750" indent="-285750">
              <a:buFont typeface="Arial" pitchFamily="34" charset="0"/>
              <a:buChar char="•"/>
            </a:pPr>
            <a:r>
              <a:rPr lang="en-GB" sz="1600" dirty="0"/>
              <a:t>Trail food </a:t>
            </a:r>
          </a:p>
          <a:p>
            <a:pPr marL="285750" indent="-285750">
              <a:buFont typeface="Arial" pitchFamily="34" charset="0"/>
              <a:buChar char="•"/>
            </a:pPr>
            <a:r>
              <a:rPr lang="en-GB" sz="1600" dirty="0"/>
              <a:t>Emergency rations</a:t>
            </a:r>
          </a:p>
          <a:p>
            <a:pPr marL="285750" indent="-285750">
              <a:buFont typeface="Arial" pitchFamily="34" charset="0"/>
              <a:buChar char="•"/>
            </a:pPr>
            <a:r>
              <a:rPr lang="en-GB" sz="1600" dirty="0"/>
              <a:t>Torch</a:t>
            </a:r>
          </a:p>
          <a:p>
            <a:pPr marL="285750" indent="-285750">
              <a:buFont typeface="Arial" pitchFamily="34" charset="0"/>
              <a:buChar char="•"/>
            </a:pPr>
            <a:r>
              <a:rPr lang="en-GB" sz="1600" dirty="0"/>
              <a:t>Toiletries </a:t>
            </a:r>
          </a:p>
          <a:p>
            <a:pPr marL="285750" indent="-285750">
              <a:buFont typeface="Arial" pitchFamily="34" charset="0"/>
              <a:buChar char="•"/>
            </a:pPr>
            <a:r>
              <a:rPr lang="en-GB" sz="1600" dirty="0"/>
              <a:t>First aid kit</a:t>
            </a:r>
          </a:p>
          <a:p>
            <a:pPr marL="285750" indent="-285750">
              <a:buFont typeface="Arial" pitchFamily="34" charset="0"/>
              <a:buChar char="•"/>
            </a:pPr>
            <a:endParaRPr lang="en-GB" sz="1600" dirty="0"/>
          </a:p>
        </p:txBody>
      </p:sp>
    </p:spTree>
    <p:extLst>
      <p:ext uri="{BB962C8B-B14F-4D97-AF65-F5344CB8AC3E}">
        <p14:creationId xmlns:p14="http://schemas.microsoft.com/office/powerpoint/2010/main" val="3083072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392" y="157118"/>
            <a:ext cx="3491853" cy="1077218"/>
          </a:xfrm>
          <a:prstGeom prst="rect">
            <a:avLst/>
          </a:prstGeom>
          <a:noFill/>
        </p:spPr>
        <p:txBody>
          <a:bodyPr wrap="none" lIns="91440" tIns="45720" rIns="91440" bIns="45720">
            <a:spAutoFit/>
          </a:bodyPr>
          <a:lstStyle/>
          <a:p>
            <a:pPr algn="ctr"/>
            <a:r>
              <a:rPr lang="en-US" sz="3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Rucksack Challenge</a:t>
            </a:r>
          </a:p>
          <a:p>
            <a:pPr algn="ctr"/>
            <a:r>
              <a:rPr lang="en-US" sz="32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Suggestion !</a:t>
            </a:r>
            <a:endParaRPr lang="en-US" sz="32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5" name="Rounded Rectangle 4"/>
          <p:cNvSpPr/>
          <p:nvPr/>
        </p:nvSpPr>
        <p:spPr>
          <a:xfrm>
            <a:off x="3920685" y="1199364"/>
            <a:ext cx="2444823" cy="5040561"/>
          </a:xfrm>
          <a:prstGeom prst="roundRect">
            <a:avLst/>
          </a:prstGeom>
          <a:solidFill>
            <a:schemeClr val="accent3">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Rounded Rectangle 5"/>
          <p:cNvSpPr/>
          <p:nvPr/>
        </p:nvSpPr>
        <p:spPr>
          <a:xfrm>
            <a:off x="3920686" y="5293878"/>
            <a:ext cx="2444823" cy="1440161"/>
          </a:xfrm>
          <a:prstGeom prst="roundRect">
            <a:avLst/>
          </a:prstGeom>
          <a:solidFill>
            <a:schemeClr val="accent3">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7" name="Rounded Rectangle 6"/>
          <p:cNvSpPr/>
          <p:nvPr/>
        </p:nvSpPr>
        <p:spPr>
          <a:xfrm>
            <a:off x="6365508" y="2204864"/>
            <a:ext cx="580779" cy="2294314"/>
          </a:xfrm>
          <a:prstGeom prst="roundRect">
            <a:avLst/>
          </a:prstGeom>
          <a:solidFill>
            <a:schemeClr val="accent2">
              <a:lumMod val="60000"/>
              <a:lumOff val="4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8" name="Rounded Rectangle 7"/>
          <p:cNvSpPr/>
          <p:nvPr/>
        </p:nvSpPr>
        <p:spPr>
          <a:xfrm>
            <a:off x="3339907" y="2204864"/>
            <a:ext cx="580779" cy="2294314"/>
          </a:xfrm>
          <a:prstGeom prst="roundRect">
            <a:avLst/>
          </a:prstGeom>
          <a:solidFill>
            <a:schemeClr val="accent2">
              <a:lumMod val="60000"/>
              <a:lumOff val="4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Rounded Rectangle 8"/>
          <p:cNvSpPr/>
          <p:nvPr/>
        </p:nvSpPr>
        <p:spPr>
          <a:xfrm>
            <a:off x="4098980" y="157118"/>
            <a:ext cx="2088231" cy="1440161"/>
          </a:xfrm>
          <a:prstGeom prst="roundRect">
            <a:avLst/>
          </a:prstGeom>
          <a:solidFill>
            <a:schemeClr val="accent2">
              <a:lumMod val="60000"/>
              <a:lumOff val="4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extBox 1"/>
          <p:cNvSpPr txBox="1"/>
          <p:nvPr/>
        </p:nvSpPr>
        <p:spPr>
          <a:xfrm>
            <a:off x="4014520" y="5965566"/>
            <a:ext cx="2257154" cy="369332"/>
          </a:xfrm>
          <a:prstGeom prst="rect">
            <a:avLst/>
          </a:prstGeom>
          <a:noFill/>
          <a:ln>
            <a:noFill/>
          </a:ln>
        </p:spPr>
        <p:txBody>
          <a:bodyPr wrap="square" rtlCol="0">
            <a:spAutoFit/>
          </a:bodyPr>
          <a:lstStyle/>
          <a:p>
            <a:r>
              <a:rPr lang="en-GB" dirty="0"/>
              <a:t>Sleeping bag (sealed)</a:t>
            </a:r>
          </a:p>
        </p:txBody>
      </p:sp>
      <p:sp>
        <p:nvSpPr>
          <p:cNvPr id="10" name="TextBox 9"/>
          <p:cNvSpPr txBox="1"/>
          <p:nvPr/>
        </p:nvSpPr>
        <p:spPr>
          <a:xfrm>
            <a:off x="4014520" y="5323582"/>
            <a:ext cx="2257154" cy="646331"/>
          </a:xfrm>
          <a:prstGeom prst="rect">
            <a:avLst/>
          </a:prstGeom>
          <a:noFill/>
          <a:ln>
            <a:noFill/>
          </a:ln>
        </p:spPr>
        <p:txBody>
          <a:bodyPr wrap="square" rtlCol="0">
            <a:spAutoFit/>
          </a:bodyPr>
          <a:lstStyle/>
          <a:p>
            <a:r>
              <a:rPr lang="en-GB" dirty="0"/>
              <a:t>Food to cook  (non-crushable), cutlery</a:t>
            </a:r>
          </a:p>
        </p:txBody>
      </p:sp>
      <p:sp>
        <p:nvSpPr>
          <p:cNvPr id="3" name="TextBox 2"/>
          <p:cNvSpPr txBox="1"/>
          <p:nvPr/>
        </p:nvSpPr>
        <p:spPr>
          <a:xfrm rot="16200000">
            <a:off x="2534660" y="3131223"/>
            <a:ext cx="2191274" cy="338554"/>
          </a:xfrm>
          <a:prstGeom prst="rect">
            <a:avLst/>
          </a:prstGeom>
          <a:noFill/>
        </p:spPr>
        <p:txBody>
          <a:bodyPr wrap="square" rtlCol="0">
            <a:spAutoFit/>
          </a:bodyPr>
          <a:lstStyle/>
          <a:p>
            <a:r>
              <a:rPr lang="en-GB" sz="1600" dirty="0"/>
              <a:t>Water, Trail food, Lunch</a:t>
            </a:r>
          </a:p>
        </p:txBody>
      </p:sp>
      <p:sp>
        <p:nvSpPr>
          <p:cNvPr id="11" name="TextBox 10"/>
          <p:cNvSpPr txBox="1"/>
          <p:nvPr/>
        </p:nvSpPr>
        <p:spPr>
          <a:xfrm rot="16200000">
            <a:off x="5611781" y="3028856"/>
            <a:ext cx="2088232" cy="646331"/>
          </a:xfrm>
          <a:prstGeom prst="rect">
            <a:avLst/>
          </a:prstGeom>
          <a:noFill/>
        </p:spPr>
        <p:txBody>
          <a:bodyPr wrap="square" rtlCol="0">
            <a:spAutoFit/>
          </a:bodyPr>
          <a:lstStyle/>
          <a:p>
            <a:r>
              <a:rPr lang="en-GB" dirty="0"/>
              <a:t>Torch, emergency rations, first aid kit</a:t>
            </a:r>
          </a:p>
        </p:txBody>
      </p:sp>
      <p:sp>
        <p:nvSpPr>
          <p:cNvPr id="12" name="TextBox 11"/>
          <p:cNvSpPr txBox="1"/>
          <p:nvPr/>
        </p:nvSpPr>
        <p:spPr>
          <a:xfrm>
            <a:off x="4211959" y="230867"/>
            <a:ext cx="1975251" cy="923330"/>
          </a:xfrm>
          <a:prstGeom prst="rect">
            <a:avLst/>
          </a:prstGeom>
          <a:noFill/>
          <a:ln>
            <a:noFill/>
          </a:ln>
        </p:spPr>
        <p:txBody>
          <a:bodyPr wrap="square" rtlCol="0">
            <a:spAutoFit/>
          </a:bodyPr>
          <a:lstStyle/>
          <a:p>
            <a:r>
              <a:rPr lang="en-GB" dirty="0"/>
              <a:t>Waterproofs</a:t>
            </a:r>
          </a:p>
          <a:p>
            <a:r>
              <a:rPr lang="en-GB" dirty="0"/>
              <a:t>Notepad, pencils</a:t>
            </a:r>
          </a:p>
          <a:p>
            <a:r>
              <a:rPr lang="en-GB" dirty="0"/>
              <a:t>Camera?</a:t>
            </a:r>
          </a:p>
        </p:txBody>
      </p:sp>
      <p:sp>
        <p:nvSpPr>
          <p:cNvPr id="13" name="Rounded Rectangle 12"/>
          <p:cNvSpPr/>
          <p:nvPr/>
        </p:nvSpPr>
        <p:spPr>
          <a:xfrm rot="16200000">
            <a:off x="2775310" y="2928453"/>
            <a:ext cx="3483827" cy="9736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Tent</a:t>
            </a:r>
          </a:p>
        </p:txBody>
      </p:sp>
      <p:sp>
        <p:nvSpPr>
          <p:cNvPr id="14" name="Rounded Rectangle 13"/>
          <p:cNvSpPr/>
          <p:nvPr/>
        </p:nvSpPr>
        <p:spPr>
          <a:xfrm rot="16200000">
            <a:off x="4654897" y="3595786"/>
            <a:ext cx="2020517" cy="10441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Clothes (separate bags)</a:t>
            </a:r>
          </a:p>
        </p:txBody>
      </p:sp>
      <p:sp>
        <p:nvSpPr>
          <p:cNvPr id="15" name="Rounded Rectangle 14"/>
          <p:cNvSpPr/>
          <p:nvPr/>
        </p:nvSpPr>
        <p:spPr>
          <a:xfrm rot="16200000">
            <a:off x="5157976" y="1958441"/>
            <a:ext cx="1056866" cy="9736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Stove, pans, mug</a:t>
            </a:r>
          </a:p>
        </p:txBody>
      </p:sp>
      <p:sp>
        <p:nvSpPr>
          <p:cNvPr id="16" name="TextBox 15"/>
          <p:cNvSpPr txBox="1"/>
          <p:nvPr/>
        </p:nvSpPr>
        <p:spPr>
          <a:xfrm>
            <a:off x="204218" y="1401380"/>
            <a:ext cx="2736304" cy="5262979"/>
          </a:xfrm>
          <a:prstGeom prst="rect">
            <a:avLst/>
          </a:prstGeom>
          <a:noFill/>
        </p:spPr>
        <p:txBody>
          <a:bodyPr wrap="square" rtlCol="0">
            <a:spAutoFit/>
          </a:bodyPr>
          <a:lstStyle/>
          <a:p>
            <a:r>
              <a:rPr lang="en-GB" sz="1600" b="1" u="sng" dirty="0"/>
              <a:t>Key Points:</a:t>
            </a:r>
          </a:p>
          <a:p>
            <a:pPr marL="285750" indent="-285750">
              <a:buFont typeface="Arial" pitchFamily="34" charset="0"/>
              <a:buChar char="•"/>
            </a:pPr>
            <a:r>
              <a:rPr lang="en-GB" sz="1600" dirty="0">
                <a:solidFill>
                  <a:schemeClr val="accent2"/>
                </a:solidFill>
              </a:rPr>
              <a:t>Red sections are easy to access.</a:t>
            </a:r>
          </a:p>
          <a:p>
            <a:pPr marL="285750" indent="-285750">
              <a:buFont typeface="Arial" pitchFamily="34" charset="0"/>
              <a:buChar char="•"/>
            </a:pPr>
            <a:r>
              <a:rPr lang="en-GB" sz="1600" dirty="0"/>
              <a:t>Heavy items should be near the top of the main section and close to your back.</a:t>
            </a:r>
          </a:p>
          <a:p>
            <a:pPr marL="285750" indent="-285750">
              <a:buFont typeface="Arial" pitchFamily="34" charset="0"/>
              <a:buChar char="•"/>
            </a:pPr>
            <a:r>
              <a:rPr lang="en-GB" sz="1600" dirty="0"/>
              <a:t>Stuff clothes (wrapped in bags around bigger items in the main section)</a:t>
            </a:r>
          </a:p>
          <a:p>
            <a:pPr marL="285750" indent="-285750">
              <a:buFont typeface="Arial" pitchFamily="34" charset="0"/>
              <a:buChar char="•"/>
            </a:pPr>
            <a:r>
              <a:rPr lang="en-GB" sz="1600" dirty="0"/>
              <a:t>Use the bathroom scales to see how heavy it is – </a:t>
            </a:r>
            <a:r>
              <a:rPr lang="en-GB" sz="1600" dirty="0">
                <a:solidFill>
                  <a:srgbClr val="FF0000"/>
                </a:solidFill>
              </a:rPr>
              <a:t>NO MORE THAN ¼ OF YOUR MASS !!</a:t>
            </a:r>
          </a:p>
          <a:p>
            <a:pPr marL="285750" indent="-285750">
              <a:buFont typeface="Arial" pitchFamily="34" charset="0"/>
              <a:buChar char="•"/>
            </a:pPr>
            <a:r>
              <a:rPr lang="en-GB" sz="1600" dirty="0"/>
              <a:t>Keep sharps away from the edge of compartments.</a:t>
            </a:r>
          </a:p>
          <a:p>
            <a:pPr marL="285750" indent="-285750">
              <a:buFont typeface="Arial" pitchFamily="34" charset="0"/>
              <a:buChar char="•"/>
            </a:pPr>
            <a:endParaRPr lang="en-GB" sz="1600" dirty="0"/>
          </a:p>
          <a:p>
            <a:pPr marL="285750" indent="-285750">
              <a:buFont typeface="Arial" pitchFamily="34" charset="0"/>
              <a:buChar char="•"/>
            </a:pPr>
            <a:r>
              <a:rPr lang="en-GB" sz="1600" b="1" dirty="0">
                <a:solidFill>
                  <a:srgbClr val="00B050"/>
                </a:solidFill>
              </a:rPr>
              <a:t>Search</a:t>
            </a:r>
            <a:r>
              <a:rPr lang="en-GB" sz="1600" dirty="0">
                <a:solidFill>
                  <a:srgbClr val="00B050"/>
                </a:solidFill>
              </a:rPr>
              <a:t> ‘How to pack a rucksack’ on Google Videos if you want 10 minutes of even more of this!</a:t>
            </a:r>
          </a:p>
        </p:txBody>
      </p:sp>
      <p:sp>
        <p:nvSpPr>
          <p:cNvPr id="17" name="Rounded Rectangle 16"/>
          <p:cNvSpPr/>
          <p:nvPr/>
        </p:nvSpPr>
        <p:spPr>
          <a:xfrm>
            <a:off x="3383953" y="6406244"/>
            <a:ext cx="3631261" cy="3574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a:t>Kipmat</a:t>
            </a:r>
            <a:r>
              <a:rPr lang="en-GB" sz="1400" dirty="0"/>
              <a:t> (sealed and securely strapped to the outside wrapped in a tough </a:t>
            </a:r>
            <a:r>
              <a:rPr lang="en-GB" sz="1400" dirty="0" err="1"/>
              <a:t>binliner</a:t>
            </a:r>
            <a:r>
              <a:rPr lang="en-GB" sz="1400" dirty="0"/>
              <a:t>)</a:t>
            </a:r>
          </a:p>
        </p:txBody>
      </p:sp>
      <p:sp>
        <p:nvSpPr>
          <p:cNvPr id="18" name="Rectangle 17"/>
          <p:cNvSpPr/>
          <p:nvPr/>
        </p:nvSpPr>
        <p:spPr>
          <a:xfrm>
            <a:off x="7308304" y="230867"/>
            <a:ext cx="1584176" cy="6186309"/>
          </a:xfrm>
          <a:prstGeom prst="rect">
            <a:avLst/>
          </a:prstGeom>
        </p:spPr>
        <p:txBody>
          <a:bodyPr wrap="square">
            <a:spAutoFit/>
          </a:bodyPr>
          <a:lstStyle/>
          <a:p>
            <a:r>
              <a:rPr lang="en-GB" u="sng" dirty="0">
                <a:effectLst>
                  <a:outerShdw blurRad="38100" dist="38100" dir="2700000" algn="tl">
                    <a:srgbClr val="000000">
                      <a:alpha val="43137"/>
                    </a:srgbClr>
                  </a:outerShdw>
                </a:effectLst>
              </a:rPr>
              <a:t>Wearing it:</a:t>
            </a:r>
          </a:p>
          <a:p>
            <a:pPr marL="285750" indent="-285750">
              <a:buFont typeface="Arial" pitchFamily="34" charset="0"/>
              <a:buChar char="•"/>
            </a:pPr>
            <a:r>
              <a:rPr lang="en-GB" dirty="0"/>
              <a:t>The hip belt should take most of the weight and should be at the top of the hip bone.</a:t>
            </a:r>
          </a:p>
          <a:p>
            <a:pPr marL="285750" indent="-285750">
              <a:buFont typeface="Arial" pitchFamily="34" charset="0"/>
              <a:buChar char="•"/>
            </a:pPr>
            <a:r>
              <a:rPr lang="en-GB" dirty="0"/>
              <a:t>Shoulder straps should be tight-</a:t>
            </a:r>
            <a:r>
              <a:rPr lang="en-GB" dirty="0" err="1"/>
              <a:t>ish</a:t>
            </a:r>
            <a:r>
              <a:rPr lang="en-GB" dirty="0"/>
              <a:t>, ensuring the rucksack is high and against your back.</a:t>
            </a:r>
          </a:p>
          <a:p>
            <a:pPr marL="285750" indent="-285750">
              <a:buFont typeface="Arial" pitchFamily="34" charset="0"/>
              <a:buChar char="•"/>
            </a:pPr>
            <a:r>
              <a:rPr lang="en-GB" b="1" dirty="0">
                <a:solidFill>
                  <a:srgbClr val="FF0000"/>
                </a:solidFill>
              </a:rPr>
              <a:t>Be ‘as one’ with your rucksack</a:t>
            </a:r>
          </a:p>
        </p:txBody>
      </p:sp>
    </p:spTree>
    <p:extLst>
      <p:ext uri="{BB962C8B-B14F-4D97-AF65-F5344CB8AC3E}">
        <p14:creationId xmlns:p14="http://schemas.microsoft.com/office/powerpoint/2010/main" val="229180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GB" i="1" dirty="0">
                <a:latin typeface="Aharoni" pitchFamily="2" charset="-79"/>
                <a:cs typeface="Aharoni" pitchFamily="2" charset="-79"/>
              </a:rPr>
              <a:t>Considerate &amp; Careful Camping !!!</a:t>
            </a:r>
          </a:p>
        </p:txBody>
      </p:sp>
      <p:sp>
        <p:nvSpPr>
          <p:cNvPr id="3" name="Content Placeholder 2"/>
          <p:cNvSpPr>
            <a:spLocks noGrp="1"/>
          </p:cNvSpPr>
          <p:nvPr>
            <p:ph idx="1"/>
          </p:nvPr>
        </p:nvSpPr>
        <p:spPr>
          <a:xfrm>
            <a:off x="457200" y="1052736"/>
            <a:ext cx="8229600" cy="5184576"/>
          </a:xfrm>
        </p:spPr>
        <p:txBody>
          <a:bodyPr>
            <a:noAutofit/>
          </a:bodyPr>
          <a:lstStyle/>
          <a:p>
            <a:pPr marL="0" indent="0">
              <a:buNone/>
            </a:pPr>
            <a:r>
              <a:rPr lang="en-GB" sz="1400" u="sng" dirty="0"/>
              <a:t>PITCHING CAMP</a:t>
            </a:r>
          </a:p>
          <a:p>
            <a:r>
              <a:rPr lang="en-GB" sz="1400" dirty="0"/>
              <a:t>Pitch your tent as soon as you arrive (then collapse afterwards!!).  If other members of your group aren’t helping with this, get them to fetch some water and start cooking or making cups of tea!!</a:t>
            </a:r>
          </a:p>
          <a:p>
            <a:r>
              <a:rPr lang="en-GB" sz="1400" dirty="0">
                <a:solidFill>
                  <a:srgbClr val="FF0000"/>
                </a:solidFill>
              </a:rPr>
              <a:t>Tents must be </a:t>
            </a:r>
            <a:r>
              <a:rPr lang="en-GB" sz="1400" u="sng" dirty="0">
                <a:solidFill>
                  <a:srgbClr val="FF0000"/>
                </a:solidFill>
              </a:rPr>
              <a:t>at least 3m </a:t>
            </a:r>
            <a:r>
              <a:rPr lang="en-GB" sz="1400" dirty="0">
                <a:solidFill>
                  <a:srgbClr val="FF0000"/>
                </a:solidFill>
              </a:rPr>
              <a:t>from any other tent, so you don’t trip over the guy ropes.</a:t>
            </a:r>
          </a:p>
          <a:p>
            <a:r>
              <a:rPr lang="en-GB" sz="1400" dirty="0"/>
              <a:t>Choose a spot that is on flat ground, sheltered from the wind but </a:t>
            </a:r>
            <a:r>
              <a:rPr lang="en-GB" sz="1400" u="sng" dirty="0"/>
              <a:t>NOT</a:t>
            </a:r>
            <a:r>
              <a:rPr lang="en-GB" sz="1400" dirty="0"/>
              <a:t> under a tree.  Position the entrance away from the wind.</a:t>
            </a:r>
          </a:p>
          <a:p>
            <a:r>
              <a:rPr lang="en-GB" sz="1400" dirty="0"/>
              <a:t>Check that pegs will go into the ground easily, and insert them at a 45° angle.  Peg out all of the guy ropes in line with the seams.</a:t>
            </a:r>
          </a:p>
          <a:p>
            <a:r>
              <a:rPr lang="en-GB" sz="1400" dirty="0">
                <a:solidFill>
                  <a:srgbClr val="FF0000"/>
                </a:solidFill>
              </a:rPr>
              <a:t>There should </a:t>
            </a:r>
            <a:r>
              <a:rPr lang="en-GB" sz="1400" b="1" u="sng" dirty="0">
                <a:solidFill>
                  <a:srgbClr val="FF0000"/>
                </a:solidFill>
              </a:rPr>
              <a:t>never </a:t>
            </a:r>
            <a:r>
              <a:rPr lang="en-GB" sz="1400" dirty="0">
                <a:solidFill>
                  <a:srgbClr val="FF0000"/>
                </a:solidFill>
              </a:rPr>
              <a:t>be any rubbish on the ground outside your tent – use a black bag for rubbish.</a:t>
            </a:r>
          </a:p>
          <a:p>
            <a:r>
              <a:rPr lang="en-GB" sz="1400" u="sng" dirty="0">
                <a:solidFill>
                  <a:srgbClr val="FF0000"/>
                </a:solidFill>
              </a:rPr>
              <a:t>NO</a:t>
            </a:r>
            <a:r>
              <a:rPr lang="en-GB" sz="1400" dirty="0">
                <a:solidFill>
                  <a:srgbClr val="FF0000"/>
                </a:solidFill>
              </a:rPr>
              <a:t> equipment or clothing should be left outside your tent.  Keep everything inside or in the porch.</a:t>
            </a:r>
          </a:p>
          <a:p>
            <a:r>
              <a:rPr lang="en-GB" sz="1400" dirty="0"/>
              <a:t>Make your bed and get out your headtorch </a:t>
            </a:r>
            <a:r>
              <a:rPr lang="en-GB" sz="1400" u="sng" dirty="0"/>
              <a:t>before</a:t>
            </a:r>
            <a:r>
              <a:rPr lang="en-GB" sz="1400" dirty="0"/>
              <a:t> it gets dark.</a:t>
            </a:r>
          </a:p>
          <a:p>
            <a:r>
              <a:rPr lang="en-GB" sz="1400" dirty="0"/>
              <a:t>Don’t wear boots inside your tent and keep the inside clean and tidy.</a:t>
            </a:r>
          </a:p>
          <a:p>
            <a:r>
              <a:rPr lang="en-GB" sz="1400" dirty="0"/>
              <a:t>Don’t let the inner tent touch the flysheet, otherwise it will get wet.</a:t>
            </a:r>
          </a:p>
          <a:p>
            <a:r>
              <a:rPr lang="en-GB" sz="1400" dirty="0">
                <a:solidFill>
                  <a:srgbClr val="FF0000"/>
                </a:solidFill>
              </a:rPr>
              <a:t>You must be silent between 11pm and 7am.</a:t>
            </a:r>
          </a:p>
          <a:p>
            <a:r>
              <a:rPr lang="en-GB" sz="1400" dirty="0"/>
              <a:t>Don’t go to the toilet on your own.</a:t>
            </a:r>
          </a:p>
          <a:p>
            <a:endParaRPr lang="en-GB" sz="1400" dirty="0"/>
          </a:p>
          <a:p>
            <a:pPr marL="0" indent="0">
              <a:buNone/>
            </a:pPr>
            <a:r>
              <a:rPr lang="en-GB" sz="1400" u="sng" dirty="0"/>
              <a:t>STRIKING CAMP</a:t>
            </a:r>
          </a:p>
          <a:p>
            <a:r>
              <a:rPr lang="en-GB" sz="1400" dirty="0"/>
              <a:t>Wipe the bottom of your groundsheet dry before you pack it.</a:t>
            </a:r>
          </a:p>
          <a:p>
            <a:r>
              <a:rPr lang="en-GB" sz="1400" dirty="0"/>
              <a:t>Tie up guy ropes and shake water off the flysheet before packing the tent away (hang up tents to dry fully as soon as you get home).</a:t>
            </a:r>
          </a:p>
          <a:p>
            <a:r>
              <a:rPr lang="en-GB" sz="1400" dirty="0">
                <a:solidFill>
                  <a:srgbClr val="FF0000"/>
                </a:solidFill>
              </a:rPr>
              <a:t>Make sure you check your pitch for any litter – it should be spotless!!</a:t>
            </a:r>
          </a:p>
          <a:p>
            <a:endParaRPr lang="en-GB" sz="1400" dirty="0"/>
          </a:p>
          <a:p>
            <a:endParaRPr lang="en-GB" sz="1400" dirty="0"/>
          </a:p>
          <a:p>
            <a:pPr marL="0" indent="0">
              <a:buNone/>
            </a:pPr>
            <a:endParaRPr lang="en-GB" sz="1400" dirty="0"/>
          </a:p>
        </p:txBody>
      </p:sp>
    </p:spTree>
    <p:extLst>
      <p:ext uri="{BB962C8B-B14F-4D97-AF65-F5344CB8AC3E}">
        <p14:creationId xmlns:p14="http://schemas.microsoft.com/office/powerpoint/2010/main" val="405117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heel(1)">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heel(1)">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heel(1)">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heel(1)">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wheel(1)">
                                      <p:cBhvr>
                                        <p:cTn id="67" dur="2000"/>
                                        <p:tgtEl>
                                          <p:spTgt spid="3">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3">
                                            <p:txEl>
                                              <p:pRg st="14" end="14"/>
                                            </p:txEl>
                                          </p:spTgt>
                                        </p:tgtEl>
                                        <p:attrNameLst>
                                          <p:attrName>style.visibility</p:attrName>
                                        </p:attrNameLst>
                                      </p:cBhvr>
                                      <p:to>
                                        <p:strVal val="visible"/>
                                      </p:to>
                                    </p:set>
                                    <p:animEffect transition="in" filter="wheel(1)">
                                      <p:cBhvr>
                                        <p:cTn id="72" dur="2000"/>
                                        <p:tgtEl>
                                          <p:spTgt spid="3">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animEffect transition="in" filter="wheel(1)">
                                      <p:cBhvr>
                                        <p:cTn id="77" dur="2000"/>
                                        <p:tgtEl>
                                          <p:spTgt spid="3">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3">
                                            <p:txEl>
                                              <p:pRg st="16" end="16"/>
                                            </p:txEl>
                                          </p:spTgt>
                                        </p:tgtEl>
                                        <p:attrNameLst>
                                          <p:attrName>style.visibility</p:attrName>
                                        </p:attrNameLst>
                                      </p:cBhvr>
                                      <p:to>
                                        <p:strVal val="visible"/>
                                      </p:to>
                                    </p:set>
                                    <p:animEffect transition="in" filter="wheel(1)">
                                      <p:cBhvr>
                                        <p:cTn id="82" dur="20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1093</TotalTime>
  <Words>2816</Words>
  <Application>Microsoft Office PowerPoint</Application>
  <PresentationFormat>On-screen Show (4:3)</PresentationFormat>
  <Paragraphs>429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Aharoni</vt:lpstr>
      <vt:lpstr>Arial</vt:lpstr>
      <vt:lpstr>Arial Rounded MT Bold</vt:lpstr>
      <vt:lpstr>Calibri</vt:lpstr>
      <vt:lpstr>Office Theme</vt:lpstr>
      <vt:lpstr>Campcraft – Packing, Kit, Cooking &amp; Food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Considerate &amp; Careful Camping !!!</vt:lpstr>
      <vt:lpstr>Hygiene and Cooking Safely</vt:lpstr>
      <vt:lpstr>Food choices  YES or NO ?</vt:lpstr>
      <vt:lpstr>“Food, Glorious Food” </vt:lpstr>
      <vt:lpstr>Menu Ideas (in no particular order)</vt:lpstr>
      <vt:lpstr>PowerPoint Presentation</vt:lpstr>
      <vt:lpstr>Staff will now check….</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Navigation and Map Skills </dc:title>
  <dc:creator>User</dc:creator>
  <cp:lastModifiedBy>Paul Withey</cp:lastModifiedBy>
  <cp:revision>39</cp:revision>
  <cp:lastPrinted>2018-03-13T08:40:55Z</cp:lastPrinted>
  <dcterms:created xsi:type="dcterms:W3CDTF">2012-03-02T18:02:12Z</dcterms:created>
  <dcterms:modified xsi:type="dcterms:W3CDTF">2018-03-13T08:41:45Z</dcterms:modified>
</cp:coreProperties>
</file>