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71" r:id="rId6"/>
    <p:sldId id="260" r:id="rId7"/>
    <p:sldId id="273" r:id="rId8"/>
    <p:sldId id="272" r:id="rId9"/>
    <p:sldId id="261" r:id="rId10"/>
    <p:sldId id="274" r:id="rId11"/>
    <p:sldId id="262" r:id="rId12"/>
    <p:sldId id="264" r:id="rId13"/>
    <p:sldId id="265" r:id="rId14"/>
    <p:sldId id="276" r:id="rId15"/>
    <p:sldId id="263" r:id="rId16"/>
    <p:sldId id="266" r:id="rId17"/>
    <p:sldId id="267" r:id="rId18"/>
    <p:sldId id="269" r:id="rId19"/>
    <p:sldId id="270" r:id="rId20"/>
    <p:sldId id="275" r:id="rId2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8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A1ABCB3-AE94-4469-BAEE-EF82E4E90ED1}" type="datetimeFigureOut">
              <a:rPr lang="en-GB" smtClean="0"/>
              <a:t>12/03/2018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E2E2FC-6575-42B4-A4D2-DFCC70821A47}" type="slidenum">
              <a:rPr lang="en-GB" smtClean="0"/>
              <a:t>‹#›</a:t>
            </a:fld>
            <a:endParaRPr lang="en-GB"/>
          </a:p>
        </p:txBody>
      </p:sp>
    </p:spTree>
    <p:extLst>
      <p:ext uri="{BB962C8B-B14F-4D97-AF65-F5344CB8AC3E}">
        <p14:creationId xmlns:p14="http://schemas.microsoft.com/office/powerpoint/2010/main" val="1807747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A1ABCB3-AE94-4469-BAEE-EF82E4E90ED1}" type="datetimeFigureOut">
              <a:rPr lang="en-GB" smtClean="0"/>
              <a:t>12/03/2018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E2E2FC-6575-42B4-A4D2-DFCC70821A47}" type="slidenum">
              <a:rPr lang="en-GB" smtClean="0"/>
              <a:t>‹#›</a:t>
            </a:fld>
            <a:endParaRPr lang="en-GB"/>
          </a:p>
        </p:txBody>
      </p:sp>
    </p:spTree>
    <p:extLst>
      <p:ext uri="{BB962C8B-B14F-4D97-AF65-F5344CB8AC3E}">
        <p14:creationId xmlns:p14="http://schemas.microsoft.com/office/powerpoint/2010/main" val="4072471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A1ABCB3-AE94-4469-BAEE-EF82E4E90ED1}" type="datetimeFigureOut">
              <a:rPr lang="en-GB" smtClean="0"/>
              <a:t>12/03/2018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E2E2FC-6575-42B4-A4D2-DFCC70821A47}" type="slidenum">
              <a:rPr lang="en-GB" smtClean="0"/>
              <a:t>‹#›</a:t>
            </a:fld>
            <a:endParaRPr lang="en-GB"/>
          </a:p>
        </p:txBody>
      </p:sp>
    </p:spTree>
    <p:extLst>
      <p:ext uri="{BB962C8B-B14F-4D97-AF65-F5344CB8AC3E}">
        <p14:creationId xmlns:p14="http://schemas.microsoft.com/office/powerpoint/2010/main" val="33784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A1ABCB3-AE94-4469-BAEE-EF82E4E90ED1}" type="datetimeFigureOut">
              <a:rPr lang="en-GB" smtClean="0"/>
              <a:t>12/03/2018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E2E2FC-6575-42B4-A4D2-DFCC70821A47}" type="slidenum">
              <a:rPr lang="en-GB" smtClean="0"/>
              <a:t>‹#›</a:t>
            </a:fld>
            <a:endParaRPr lang="en-GB"/>
          </a:p>
        </p:txBody>
      </p:sp>
    </p:spTree>
    <p:extLst>
      <p:ext uri="{BB962C8B-B14F-4D97-AF65-F5344CB8AC3E}">
        <p14:creationId xmlns:p14="http://schemas.microsoft.com/office/powerpoint/2010/main" val="4100388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1ABCB3-AE94-4469-BAEE-EF82E4E90ED1}" type="datetimeFigureOut">
              <a:rPr lang="en-GB" smtClean="0"/>
              <a:t>12/03/2018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E2E2FC-6575-42B4-A4D2-DFCC70821A47}" type="slidenum">
              <a:rPr lang="en-GB" smtClean="0"/>
              <a:t>‹#›</a:t>
            </a:fld>
            <a:endParaRPr lang="en-GB"/>
          </a:p>
        </p:txBody>
      </p:sp>
    </p:spTree>
    <p:extLst>
      <p:ext uri="{BB962C8B-B14F-4D97-AF65-F5344CB8AC3E}">
        <p14:creationId xmlns:p14="http://schemas.microsoft.com/office/powerpoint/2010/main" val="2610997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A1ABCB3-AE94-4469-BAEE-EF82E4E90ED1}" type="datetimeFigureOut">
              <a:rPr lang="en-GB" smtClean="0"/>
              <a:t>12/03/2018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E2E2FC-6575-42B4-A4D2-DFCC70821A47}" type="slidenum">
              <a:rPr lang="en-GB" smtClean="0"/>
              <a:t>‹#›</a:t>
            </a:fld>
            <a:endParaRPr lang="en-GB"/>
          </a:p>
        </p:txBody>
      </p:sp>
    </p:spTree>
    <p:extLst>
      <p:ext uri="{BB962C8B-B14F-4D97-AF65-F5344CB8AC3E}">
        <p14:creationId xmlns:p14="http://schemas.microsoft.com/office/powerpoint/2010/main" val="3404291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A1ABCB3-AE94-4469-BAEE-EF82E4E90ED1}" type="datetimeFigureOut">
              <a:rPr lang="en-GB" smtClean="0"/>
              <a:t>12/03/2018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E2E2FC-6575-42B4-A4D2-DFCC70821A47}" type="slidenum">
              <a:rPr lang="en-GB" smtClean="0"/>
              <a:t>‹#›</a:t>
            </a:fld>
            <a:endParaRPr lang="en-GB"/>
          </a:p>
        </p:txBody>
      </p:sp>
    </p:spTree>
    <p:extLst>
      <p:ext uri="{BB962C8B-B14F-4D97-AF65-F5344CB8AC3E}">
        <p14:creationId xmlns:p14="http://schemas.microsoft.com/office/powerpoint/2010/main" val="2399731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A1ABCB3-AE94-4469-BAEE-EF82E4E90ED1}" type="datetimeFigureOut">
              <a:rPr lang="en-GB" smtClean="0"/>
              <a:t>12/03/2018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E2E2FC-6575-42B4-A4D2-DFCC70821A47}" type="slidenum">
              <a:rPr lang="en-GB" smtClean="0"/>
              <a:t>‹#›</a:t>
            </a:fld>
            <a:endParaRPr lang="en-GB"/>
          </a:p>
        </p:txBody>
      </p:sp>
    </p:spTree>
    <p:extLst>
      <p:ext uri="{BB962C8B-B14F-4D97-AF65-F5344CB8AC3E}">
        <p14:creationId xmlns:p14="http://schemas.microsoft.com/office/powerpoint/2010/main" val="40905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1ABCB3-AE94-4469-BAEE-EF82E4E90ED1}" type="datetimeFigureOut">
              <a:rPr lang="en-GB" smtClean="0"/>
              <a:t>12/03/2018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E2E2FC-6575-42B4-A4D2-DFCC70821A47}" type="slidenum">
              <a:rPr lang="en-GB" smtClean="0"/>
              <a:t>‹#›</a:t>
            </a:fld>
            <a:endParaRPr lang="en-GB"/>
          </a:p>
        </p:txBody>
      </p:sp>
    </p:spTree>
    <p:extLst>
      <p:ext uri="{BB962C8B-B14F-4D97-AF65-F5344CB8AC3E}">
        <p14:creationId xmlns:p14="http://schemas.microsoft.com/office/powerpoint/2010/main" val="1392618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1ABCB3-AE94-4469-BAEE-EF82E4E90ED1}" type="datetimeFigureOut">
              <a:rPr lang="en-GB" smtClean="0"/>
              <a:t>12/03/2018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E2E2FC-6575-42B4-A4D2-DFCC70821A47}" type="slidenum">
              <a:rPr lang="en-GB" smtClean="0"/>
              <a:t>‹#›</a:t>
            </a:fld>
            <a:endParaRPr lang="en-GB"/>
          </a:p>
        </p:txBody>
      </p:sp>
    </p:spTree>
    <p:extLst>
      <p:ext uri="{BB962C8B-B14F-4D97-AF65-F5344CB8AC3E}">
        <p14:creationId xmlns:p14="http://schemas.microsoft.com/office/powerpoint/2010/main" val="1990741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1ABCB3-AE94-4469-BAEE-EF82E4E90ED1}" type="datetimeFigureOut">
              <a:rPr lang="en-GB" smtClean="0"/>
              <a:t>12/03/2018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E2E2FC-6575-42B4-A4D2-DFCC70821A47}" type="slidenum">
              <a:rPr lang="en-GB" smtClean="0"/>
              <a:t>‹#›</a:t>
            </a:fld>
            <a:endParaRPr lang="en-GB"/>
          </a:p>
        </p:txBody>
      </p:sp>
    </p:spTree>
    <p:extLst>
      <p:ext uri="{BB962C8B-B14F-4D97-AF65-F5344CB8AC3E}">
        <p14:creationId xmlns:p14="http://schemas.microsoft.com/office/powerpoint/2010/main" val="427171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1ABCB3-AE94-4469-BAEE-EF82E4E90ED1}" type="datetimeFigureOut">
              <a:rPr lang="en-GB" smtClean="0"/>
              <a:t>12/03/2018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E2E2FC-6575-42B4-A4D2-DFCC70821A47}" type="slidenum">
              <a:rPr lang="en-GB" smtClean="0"/>
              <a:t>‹#›</a:t>
            </a:fld>
            <a:endParaRPr lang="en-GB"/>
          </a:p>
        </p:txBody>
      </p:sp>
    </p:spTree>
    <p:extLst>
      <p:ext uri="{BB962C8B-B14F-4D97-AF65-F5344CB8AC3E}">
        <p14:creationId xmlns:p14="http://schemas.microsoft.com/office/powerpoint/2010/main" val="1152019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4730" y="853086"/>
            <a:ext cx="5234899" cy="1024825"/>
          </a:xfrm>
          <a:solidFill>
            <a:schemeClr val="accent3">
              <a:lumMod val="40000"/>
              <a:lumOff val="60000"/>
            </a:schemeClr>
          </a:solidFill>
          <a:ln>
            <a:solidFill>
              <a:schemeClr val="tx1"/>
            </a:solidFill>
          </a:ln>
        </p:spPr>
        <p:txBody>
          <a:bodyPr>
            <a:normAutofit fontScale="90000"/>
          </a:bodyPr>
          <a:lstStyle/>
          <a:p>
            <a:r>
              <a:rPr lang="en-GB" sz="4000" b="1" dirty="0">
                <a:effectLst>
                  <a:outerShdw blurRad="38100" dist="38100" dir="2700000" algn="tl">
                    <a:srgbClr val="000000">
                      <a:alpha val="43137"/>
                    </a:srgbClr>
                  </a:outerShdw>
                </a:effectLst>
              </a:rPr>
              <a:t>Health and Safety &amp; </a:t>
            </a:r>
            <a:br>
              <a:rPr lang="en-GB" sz="4000" b="1" dirty="0">
                <a:effectLst>
                  <a:outerShdw blurRad="38100" dist="38100" dir="2700000" algn="tl">
                    <a:srgbClr val="000000">
                      <a:alpha val="43137"/>
                    </a:srgbClr>
                  </a:outerShdw>
                </a:effectLst>
              </a:rPr>
            </a:br>
            <a:r>
              <a:rPr lang="en-GB" sz="4000" b="1" dirty="0">
                <a:effectLst>
                  <a:outerShdw blurRad="38100" dist="38100" dir="2700000" algn="tl">
                    <a:srgbClr val="000000">
                      <a:alpha val="43137"/>
                    </a:srgbClr>
                  </a:outerShdw>
                </a:effectLst>
              </a:rPr>
              <a:t>Basic First Aid </a:t>
            </a:r>
          </a:p>
        </p:txBody>
      </p:sp>
      <p:sp>
        <p:nvSpPr>
          <p:cNvPr id="3" name="Subtitle 2"/>
          <p:cNvSpPr>
            <a:spLocks noGrp="1"/>
          </p:cNvSpPr>
          <p:nvPr>
            <p:ph type="subTitle" idx="1"/>
          </p:nvPr>
        </p:nvSpPr>
        <p:spPr>
          <a:xfrm rot="21184627">
            <a:off x="370568" y="2483745"/>
            <a:ext cx="6115566" cy="3565800"/>
          </a:xfrm>
          <a:ln>
            <a:solidFill>
              <a:schemeClr val="tx1"/>
            </a:solidFill>
          </a:ln>
        </p:spPr>
        <p:txBody>
          <a:bodyPr>
            <a:noAutofit/>
          </a:bodyPr>
          <a:lstStyle/>
          <a:p>
            <a:pPr algn="l"/>
            <a:r>
              <a:rPr lang="en-GB" sz="1600" b="1" u="sng" dirty="0">
                <a:solidFill>
                  <a:schemeClr val="tx1"/>
                </a:solidFill>
              </a:rPr>
              <a:t>An Awareness of Risk and Health and Safety Issues</a:t>
            </a:r>
          </a:p>
          <a:p>
            <a:pPr marL="171450" indent="-171450" algn="l">
              <a:buFont typeface="Arial" pitchFamily="34" charset="0"/>
              <a:buChar char="•"/>
            </a:pPr>
            <a:r>
              <a:rPr lang="en-GB" sz="1600" dirty="0">
                <a:solidFill>
                  <a:schemeClr val="tx1"/>
                </a:solidFill>
              </a:rPr>
              <a:t>Understanding the spirit and content of the Countryside Code.</a:t>
            </a:r>
          </a:p>
          <a:p>
            <a:pPr marL="171450" indent="-171450" algn="l">
              <a:buFont typeface="Arial" pitchFamily="34" charset="0"/>
              <a:buChar char="•"/>
            </a:pPr>
            <a:r>
              <a:rPr lang="en-GB" sz="1600" dirty="0">
                <a:solidFill>
                  <a:schemeClr val="tx1"/>
                </a:solidFill>
              </a:rPr>
              <a:t>Expedition fitness and team work.</a:t>
            </a:r>
          </a:p>
          <a:p>
            <a:pPr marL="171450" indent="-171450" algn="l">
              <a:buFont typeface="Arial" pitchFamily="34" charset="0"/>
              <a:buChar char="•"/>
            </a:pPr>
            <a:r>
              <a:rPr lang="en-GB" sz="1600" dirty="0">
                <a:solidFill>
                  <a:schemeClr val="tx1"/>
                </a:solidFill>
              </a:rPr>
              <a:t>Identifying and avoiding hazards (water, electricity, weather changes)</a:t>
            </a:r>
            <a:endParaRPr lang="en-GB" sz="1600" b="1" u="sng" dirty="0">
              <a:solidFill>
                <a:schemeClr val="tx1"/>
              </a:solidFill>
            </a:endParaRPr>
          </a:p>
          <a:p>
            <a:pPr algn="l"/>
            <a:r>
              <a:rPr lang="en-GB" sz="1600" b="1" u="sng" dirty="0">
                <a:solidFill>
                  <a:schemeClr val="tx1"/>
                </a:solidFill>
              </a:rPr>
              <a:t>First Aid</a:t>
            </a:r>
          </a:p>
          <a:p>
            <a:pPr marL="171450" indent="-171450" algn="l">
              <a:buFont typeface="Arial" pitchFamily="34" charset="0"/>
              <a:buChar char="•"/>
            </a:pPr>
            <a:r>
              <a:rPr lang="en-GB" sz="1600" dirty="0">
                <a:solidFill>
                  <a:schemeClr val="tx1"/>
                </a:solidFill>
              </a:rPr>
              <a:t>What should be in a personal and group first aid kit?</a:t>
            </a:r>
          </a:p>
          <a:p>
            <a:pPr marL="171450" indent="-171450" algn="l">
              <a:buFont typeface="Arial" pitchFamily="34" charset="0"/>
              <a:buChar char="•"/>
            </a:pPr>
            <a:r>
              <a:rPr lang="en-GB" sz="1600" dirty="0">
                <a:solidFill>
                  <a:schemeClr val="tx1"/>
                </a:solidFill>
              </a:rPr>
              <a:t>Emergency procedures and how to summon help </a:t>
            </a:r>
          </a:p>
          <a:p>
            <a:pPr marL="171450" indent="-171450" algn="l">
              <a:buFont typeface="Arial" pitchFamily="34" charset="0"/>
              <a:buChar char="•"/>
            </a:pPr>
            <a:r>
              <a:rPr lang="en-GB" sz="1600" dirty="0">
                <a:solidFill>
                  <a:schemeClr val="tx1"/>
                </a:solidFill>
              </a:rPr>
              <a:t>Resuscitation procedures</a:t>
            </a:r>
          </a:p>
          <a:p>
            <a:pPr marL="171450" indent="-171450" algn="l">
              <a:buFont typeface="Arial" pitchFamily="34" charset="0"/>
              <a:buChar char="•"/>
            </a:pPr>
            <a:r>
              <a:rPr lang="en-GB" sz="1600" dirty="0">
                <a:solidFill>
                  <a:schemeClr val="tx1"/>
                </a:solidFill>
              </a:rPr>
              <a:t>Treatment of hypothermia, wounds and bleeding and shock.</a:t>
            </a:r>
          </a:p>
          <a:p>
            <a:pPr marL="171450" indent="-171450" algn="l">
              <a:buFont typeface="Arial" pitchFamily="34" charset="0"/>
              <a:buChar char="•"/>
            </a:pPr>
            <a:r>
              <a:rPr lang="en-GB" sz="1600" dirty="0">
                <a:solidFill>
                  <a:schemeClr val="tx1"/>
                </a:solidFill>
              </a:rPr>
              <a:t>The treatment of blisters, cuts, abrasions, minor burns and scalds, headaches, insect bites, sunburn, splinters.</a:t>
            </a:r>
          </a:p>
          <a:p>
            <a:pPr marL="171450" indent="-171450" algn="l">
              <a:buFont typeface="Arial" pitchFamily="34" charset="0"/>
              <a:buChar char="•"/>
            </a:pPr>
            <a:r>
              <a:rPr lang="en-GB" sz="1600" dirty="0">
                <a:solidFill>
                  <a:schemeClr val="tx1"/>
                </a:solidFill>
              </a:rPr>
              <a:t>Recognising sprains, dislocations and broken limbs.</a:t>
            </a:r>
          </a:p>
        </p:txBody>
      </p:sp>
      <p:sp>
        <p:nvSpPr>
          <p:cNvPr id="5" name="Rectangle 4"/>
          <p:cNvSpPr/>
          <p:nvPr/>
        </p:nvSpPr>
        <p:spPr>
          <a:xfrm>
            <a:off x="3347864" y="83645"/>
            <a:ext cx="5688632" cy="769441"/>
          </a:xfrm>
          <a:prstGeom prst="rect">
            <a:avLst/>
          </a:prstGeom>
          <a:noFill/>
        </p:spPr>
        <p:txBody>
          <a:bodyPr wrap="square" lIns="91440" tIns="45720" rIns="91440" bIns="45720">
            <a:spAutoFit/>
          </a:bodyPr>
          <a:lstStyle/>
          <a:p>
            <a:pPr algn="ctr"/>
            <a:r>
              <a:rPr lang="en-US" sz="4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Bronze Award Training </a:t>
            </a:r>
          </a:p>
        </p:txBody>
      </p:sp>
      <p:sp>
        <p:nvSpPr>
          <p:cNvPr id="6" name="AutoShape 2" descr="data:image/jpeg;base64,/9j/4AAQSkZJRgABAQAAAQABAAD/2wCEAAkGBg8GDxAOBxQREBUREBIQEA8PDxEQDhIYFhwhGBMVFRIYJzIeGxkjJRISKzAgLycpLC0sFR42NTA2NSYrLCkBCQoKDgwOGA8PGikiHiUtMDQ1KSwpNSkpMDAtLSkqLCwpLyk1KSoxLDQpKSksLyw0LCwpKSksLDUsKSwvLC81Kf/AABEIAOEA4AMBIgACEQEDEQH/xAAbAAEBAQADAQEAAAAAAAAAAAAABgcDBAUCAf/EAEQQAAECAgENDQgCAgIDAAAAAAABAgMEEQUHEhchMTJUcnOTsdIGFDVBUVJhcZKksrPRExYzNIGRocIiQqPiZIIVJGL/xAAaAQEAAgMBAAAAAAAAAAAAAAAAAQMEBQYC/8QALBEBAAECAwYGAgMBAAAAAAAAAAECAwQREhQxM1JxkQUVMlFhgSHBQqGxQf/aAAwDAQACEQMRAD8A3E66xnRlVJei5cWIt1vSiJxr+PsqCM72zvZt5KXqi0KicSJ0rQv0Reg52tRiIjbiJcREuIBwJJNci+3piU37NaW9jB/B9pKw0vNb2UOU8OrO7ORqE5Yc5FRYiJT7GE10aMnJSxiLY9a0IETMR+ZexvdnNb2UG92c1vZQiItdiEnwJWad0udLM/FmqnHbZbicfTS20RnCnaLXNHdd73ZzW9lBvdnNb2UIS2y3E4+mltoW2W4nH00ttDODabXNHdd73ZzW9lBvdnNb2UIS2y3E4+mltoW2W4nH00ttDODabXNHdd73ZzW9lBvdnNb2UIS2y3E4+mltoW2W4nH00ttDODabXNHdd73ZzW9lBvdnNb2UIS2y3E4+mltoW2W4nH00ttDODabXNHdd73ZzW9lBvdnNb2UIS2y3E4+mltoW2W4nH00ttDODabXNHdd73ZzW9lBvdnNb2UIS2y3E4+mltoW2W4nH00ttDODabXNHdd73ZzW9lBvdnNb2UIS2y3E4+mltoW2W4nH00ttDODabXNHdd73ZzW9lBvdnNb2UIS2y3E4+mltoW2W4nH00ttDODabXNHdd73ZzW9lBvdnNb2UIS2y3E4+mlto54FdeXcqJNS81DTjciQYqJ9GPsvs0ZwmMRan+Ud1msrDW+1vZQ+Fkmto9jTDovWC0N7GD+DqVH3SSlX0X/wAZFZEVuGy62KzKhOoc36oemSudf26wKEmaKFWhIiXG9Fkn9VX7dN1EOwfjmo9FR11FuKi3UU4ILvYu9m69RSxVWlVTjT6Up9F6FASaI5qvS77RbOnlRbjfwjTsHFKpRDZkN1Hi7uKtuqDIxIkstEV6tgQFv0PiLQjqOOxSyd/0CJmIjOUxu33bRIsR8lUV6w0YqsmJli0RLJMKFCdxKl5z76LcS6iqkTDhJCSiGlFKqq8qqt9VW+qryrdPyDCSA1Gw7yJQlN1etV416T7KJnNzGJxNV6r87vYABDFAAAAAAAAAAAAAAAAAAAAAAAAfNjQ5sSErmPZdZFhuVkVmS9LqdV5eNDTNw+7R1WqZWqtikdjbJr2pYsmGJcVyJ/V6UpZNvXUVLiqjc1Pz2sSWcyLJLREhOSLCXism3kX/AOXXWqnGjlPVM5M7CYqq1VET6W9nXnURG2a3PZrZ09CYX4V33PmpVUGVWgQZiBgxobIrab6I9EVEXpSk5ZlKYb8h2oudI/ZbAZkt1EJXYiKqSLOL28WIvW2GrU8xS7lsBmS3UQVde/I5cfwIRVuY+J4NfSUMAChyoAAAAAAAD2dy+59N0UV8Jz1h2MOzpRtlTdRKKKekprVzcYdoU2joVsvmo2Y/ZppRZTTEw3eDw1q5aiqqM5Qlq5uMO0KeoWtc3imHaFNouwetMMvYrHL/AHKCtW/8j/B/sLVv/I/wf7F6Bpg2Gxy/3KBdWvsUVd8Xkp+B/sQZu8XBd1KYQeKoiGsx9ii1p0Rlnn+gAHhrAAAAAAAAGp1trlS5dOa6YYnU2M9Gp9kQo5nAfku1E7W34Mg5ya8+IUUzgPyXai+HX0emOhLYDMluogq69+Ry4/gQvZbAZkt1EFXXvyOXH8CEVblWK4NfRDAApcqAAAAAAAAsK2XzUbMfs00ozWtl81GzH7NNKLqdzo/D+BH2AA9M8AAHxFwXdSmEG7xcF3UphBXW03in8Pv9AAK2mAAAAAAAAapW34Mg5ya8+IUUzgPyXaidrb8GQc5NefEKKZwH5LtRfDr7fojoS2AzJbqIKuvfkcuP4EL2WwGZLdRBV178jlx/AhFW5ViuDX0QwAKXKgAAAAAAALCtl81GzH7NNKM1rZfNRsx+zTSi6nc6Pw/gR9gAPTPAAB8RcF3UphBu8XBd1KYQV1tN4p/D7/QACtpgAAAAAAAGqVt+DIOcmvPiFFM4D8l2ona2/BkHOTXnxCimcB+S7UXw6+36I6EtgMyW6iCrr35HLj+BC9lsBmS3UQVde/I5cfwIRVuVYrg19EMAClyr0JSoE1PsSJKwYj2rTQ5qJQtC0LqU5fdSexeL9k9TQ9wHB8LKi+NSiLIohurXh1FdFNUzP5hjXupPYvF+yeo91J7F4v2T1NlBOiFnllv3ljXupPYvF+yeo91J7F4v2T1NlA0QeWW/eUFW/qLM1NmIrp2E+GiwbFFciIirZItH4UvRQD1EZM6xZizRogABK4AAHzESlFo5FMc91J7F4v2T1NlB5mnNi4jC038tU7mNe6k9i8X7J6j3UnsXi/ZPU2UEaIYvllv3ljXupPYvF+yeo91J7F4v2T1NlA0QeWW/eWNe6k9i8X7J6nWnqjzFTER07DfDRy0IrkREVb9BtxE10Pgy+dd4SJpiIU38BRbtzXEz+GdgAradqlbfgyDnJrz4hRTOA/JdqJ2tvwZBzk158QopnAfku1F8Ovt+iOhLYDMluogq69+Ry4/gQvZbAZkt1EFXXvyOXH8CEVblWK4NfRDAApcq1jcBwfCyovjUoid3AcHwsqL41KIvjc6vD8KjpH+AAJXgAAAAAAAAAAAAAAAAAAEVXQ+DL513hLUiq6HwZfOu8J5q3MTGcCpnQAKXMNUrb8GQc5NefEKKZwH5LtRO1t+DIOcmvPiFFM4D8l2ovh19v0R0JbAZkt1EFXXvyOXH8CF7LYDMluogq69+Ry4/gQircqxXBr6IYAFLlWsbgOD4WVF8alETu4Dg+FlRfGpRF8bnV4fhUdI/wABK8AAAAAAAAAAAAAAAAAAAiq6HwZfOu8JakVXQ+DL513hPNW5iYzgVM6ABS5hqlbfgyDnJrz4hRTOA/JdqJ2tvwZBzk158QopnAfku1F8Ovt+iOhLYDMluogq69+Ry4/gQvZbAZkt1EFXXvyOXH8CEVblWK4NfRDAApcq1jcBwfCyovjUojJKk7tZmo0FsCVSErWq5Us2OV38lVVuo5OU7lsmd5sDRv2i2Koyb2zj7VFummc/xENPBmFsmd5sDRv2hbJnebA0b9onXC3zGz89mngzC2TO82Bo37QtkzvNgaN+0NcHmNn57NPBH7jd1kxV+NEhziQ0RsOzSwa5q00onGq8pYExObLtXabtOqncAAlaAAAAZrN1xZyBEiMY2BQ172pTDfTQiqif26CJnJRexFFnLV/1pQMwtkzvNgaN+0LZM7zYGjftEa4Y3mNn57NPBmFsmd5sDRv2hbJnebA0b9oa4PMbPz2aeRVdD4MvnXeE8W2TO82Bo37R5lXN1MfdA1jJxIaIxyuT2bXNWlUou0qp5mqJhRiMbauWqqac85eOACtpGqVt+DIOcmvPiFFM4D8l2ona2/BkHOTXnxCimcB+S7UXw6+36I6EtgMyW6iCrr35HLj+BC9lsBmS3UQVde/I5cfwIRVuVYrg19EMAClyoAAAAAAACwrZfNRsx+zTSjNa2XzUbMfs00oup3Oj8P4EfYAD0zwAAfimHVQ+NGzsTxKbiph1UPjRs7E8SldbUeKbqft1wAVtIAAAAAAAA1StvwZBzk158QopnAfku1E7W34Mg5ya8+IUUzgPyXai+HX2/RHQlsBmS3UQVde/I5cfwIXstgMyW6iCrr35HLj+BCKtyrFcGvohgAUuVAAAAAAAAWFbL5qNmP2aaUZrWy+ajZj9mmlF1O50fh/Aj7AAemeAAD8Uw6qHxo2dieJTcVMOqh8aNnYniUrrajxTdT9uuACtpAAAAAAAAGqVt+DIOcmvPiFFM4D8l2ona2/BkHOTXnxCimcB+S7UXw6+36I6EtgMyW6iCrr35HLj+BC9lsBmS3UQldhioki7i9tFYvW6Grk8twq3KsVwa+iEABQ5UAAAAAAABYVsvmo2Y/ZppRkm42rsKoEaJEnLNUdCsEsGo5aaUXjXoLC2TJckbRt9S2mYyb3BX7dFqIqqiJVYJS2TJckbRt9RbJkuSNo2+p61Qzdqs80KsEpbJkuSNo2+otkyXJG0bfUaoNqs80KpTDqofGjZ2J4lNHtkyXJG0bfUzWbipGiRHsvOe9yU36FVVTWeK5zavxC7RcinTObiABW1IAAAAAAADVK2/BkHOTXnxCimcB+S7UTlba7UuAvK+ZcnUsaIqL+SjmcB+S7UXw6+36Y6PyVWmGyjmt1Hg7v6jOqzIxElkV0SC5sxBaiUq50O6rETlc1Xt/wCx7kktDEbfsP4LTf8A43Ep60oX6nOS9TETGUsDhxEjNR0NaUciKi8qLePoq92m4uJUuI+bqUxXwXq6JGhMSl8By3XPYxLroarSqol1qqqoiov8ZJkRIqI6GqKi3UVFRUXqVCiYycviMPVZqynd7voAEMYAAAAAAAAAAAAAAAAAAAAAAAAPl9m6hksllEe5sOEznPctDE+9/kRFXiD3oyimlVcqNa1qK57lW81rUuucvIl00PcHuMfIO37VhtjFoVsCBSjvYtdcc5ypc9q5Lly41LiLdceqYzZmFw03qvhWVFqY2o0tAloN1IMJkNFoosrFKFdRyrdX6nYmVohvp5jtRynBOuoYraaFf/BKL9LrlKdVKr9C50z5fRLPs+J9CP6FvNcvReRfpyKdk/FSm+ddrHSlNjS9vE3+7epVwk6L/XcQDs0E1Vmt9JVYc6K1Hy8Ry0uiyzkYrl5XMVFY5elW09JQw47YlxqpTxpecnW1bqHIEVUxVGUxmz1a1DkX+E26jis5aGrvqrVRPwLVL8b7q3aNCBGmFGy2eWGe2qX433Vu0LVL8b7q3aNCA0wbLZ5YZ7apfjfdW7QtUvxvurdo0IDTBstnlhntql+N91btC1S/G+6t2jQgNMGy2eWGe2qX433Vu0LVL8b7q3aNCA0wbLZ5YZ7apfjfdW7QtUvxvurdo0IDTBstnlhntql+N91btC1S/G+6t2jQgNMGy2eWGe2qX433Vu0LVL8b7q3aNCA0wbLZ5YZ7apfjfdW7QtUvxvurdo0IDTBstnlhntql+N91btH1CrUUr/7E3EVOSFAhMd2nWWo0ADTBstnljs8Soe42S3PrZycOmJRQseK5YsejjRHuwU6EoToPbBxxJhsK49Up5L7l6mpdUlfEREZQ5DrMomno/wDqxVRvS68rk6EpVPqvQFa6bw6WM42rhuTpowU6L/UdhEouIEv0KAB5G6L4adS6jpQcFD8AHIACEgAAAAAAAAAAAAAAAAAAAAAAAOOPgqd3c7gL1IASh66H6AB//9k="/>
          <p:cNvSpPr>
            <a:spLocks noChangeAspect="1" noChangeArrowheads="1"/>
          </p:cNvSpPr>
          <p:nvPr/>
        </p:nvSpPr>
        <p:spPr bwMode="auto">
          <a:xfrm>
            <a:off x="63500" y="-10414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4" descr="data:image/jpeg;base64,/9j/4AAQSkZJRgABAQAAAQABAAD/2wCEAAkGBg8GDxAOBxQREBUREBIQEA8PDxEQDhIYFhwhGBMVFRIYJzIeGxkjJRISKzAgLycpLC0sFR42NTA2NSYrLCkBCQoKDgwOGA8PGikiHiUtMDQ1KSwpNSkpMDAtLSkqLCwpLyk1KSoxLDQpKSksLyw0LCwpKSksLDUsKSwvLC81Kf/AABEIAOEA4AMBIgACEQEDEQH/xAAbAAEBAQADAQEAAAAAAAAAAAAABgcDBAUCAf/EAEQQAAECAgENDQgCAgIDAAAAAAABAgMEEQUHEhchMTJUcnOTsdIGFDVBUVJhcZKksrPRExYzNIGRocIiQqPiZIIVJGL/xAAaAQEAAgMBAAAAAAAAAAAAAAAAAQMEBQYC/8QALBEBAAECAwYGAgMBAAAAAAAAAAECAwQREhQxM1JxkQUVMlFhgSHBQqGxQf/aAAwDAQACEQMRAD8A3E66xnRlVJei5cWIt1vSiJxr+PsqCM72zvZt5KXqi0KicSJ0rQv0Reg52tRiIjbiJcREuIBwJJNci+3piU37NaW9jB/B9pKw0vNb2UOU8OrO7ORqE5Yc5FRYiJT7GE10aMnJSxiLY9a0IETMR+ZexvdnNb2UG92c1vZQiItdiEnwJWad0udLM/FmqnHbZbicfTS20RnCnaLXNHdd73ZzW9lBvdnNb2UIS2y3E4+mltoW2W4nH00ttDODabXNHdd73ZzW9lBvdnNb2UIS2y3E4+mltoW2W4nH00ttDODabXNHdd73ZzW9lBvdnNb2UIS2y3E4+mltoW2W4nH00ttDODabXNHdd73ZzW9lBvdnNb2UIS2y3E4+mltoW2W4nH00ttDODabXNHdd73ZzW9lBvdnNb2UIS2y3E4+mltoW2W4nH00ttDODabXNHdd73ZzW9lBvdnNb2UIS2y3E4+mltoW2W4nH00ttDODabXNHdd73ZzW9lBvdnNb2UIS2y3E4+mltoW2W4nH00ttDODabXNHdd73ZzW9lBvdnNb2UIS2y3E4+mltoW2W4nH00ttDODabXNHdd73ZzW9lBvdnNb2UIS2y3E4+mlto54FdeXcqJNS81DTjciQYqJ9GPsvs0ZwmMRan+Ud1msrDW+1vZQ+Fkmto9jTDovWC0N7GD+DqVH3SSlX0X/wAZFZEVuGy62KzKhOoc36oemSudf26wKEmaKFWhIiXG9Fkn9VX7dN1EOwfjmo9FR11FuKi3UU4ILvYu9m69RSxVWlVTjT6Up9F6FASaI5qvS77RbOnlRbjfwjTsHFKpRDZkN1Hi7uKtuqDIxIkstEV6tgQFv0PiLQjqOOxSyd/0CJmIjOUxu33bRIsR8lUV6w0YqsmJli0RLJMKFCdxKl5z76LcS6iqkTDhJCSiGlFKqq8qqt9VW+qryrdPyDCSA1Gw7yJQlN1etV416T7KJnNzGJxNV6r87vYABDFAAAAAAAAAAAAAAAAAAAAAAAAfNjQ5sSErmPZdZFhuVkVmS9LqdV5eNDTNw+7R1WqZWqtikdjbJr2pYsmGJcVyJ/V6UpZNvXUVLiqjc1Pz2sSWcyLJLREhOSLCXism3kX/AOXXWqnGjlPVM5M7CYqq1VET6W9nXnURG2a3PZrZ09CYX4V33PmpVUGVWgQZiBgxobIrab6I9EVEXpSk5ZlKYb8h2oudI/ZbAZkt1EJXYiKqSLOL28WIvW2GrU8xS7lsBmS3UQVde/I5cfwIRVuY+J4NfSUMAChyoAAAAAAAD2dy+59N0UV8Jz1h2MOzpRtlTdRKKKekprVzcYdoU2joVsvmo2Y/ZppRZTTEw3eDw1q5aiqqM5Qlq5uMO0KeoWtc3imHaFNouwetMMvYrHL/AHKCtW/8j/B/sLVv/I/wf7F6Bpg2Gxy/3KBdWvsUVd8Xkp+B/sQZu8XBd1KYQeKoiGsx9ii1p0Rlnn+gAHhrAAAAAAAAGp1trlS5dOa6YYnU2M9Gp9kQo5nAfku1E7W34Mg5ya8+IUUzgPyXai+HX0emOhLYDMluogq69+Ry4/gQvZbAZkt1EFXXvyOXH8CEVblWK4NfRDAApcqAAAAAAAAsK2XzUbMfs00ozWtl81GzH7NNKLqdzo/D+BH2AA9M8AAHxFwXdSmEG7xcF3UphBXW03in8Pv9AAK2mAAAAAAAAapW34Mg5ya8+IUUzgPyXaidrb8GQc5NefEKKZwH5LtRfDr7fojoS2AzJbqIKuvfkcuP4EL2WwGZLdRBV178jlx/AhFW5ViuDX0QwAKXKgAAAAAAALCtl81GzH7NNKM1rZfNRsx+zTSi6nc6Pw/gR9gAPTPAAB8RcF3UphBu8XBd1KYQV1tN4p/D7/QACtpgAAAAAAAGqVt+DIOcmvPiFFM4D8l2ona2/BkHOTXnxCimcB+S7UXw6+36I6EtgMyW6iCrr35HLj+BC9lsBmS3UQVde/I5cfwIRVuVYrg19EMAClyr0JSoE1PsSJKwYj2rTQ5qJQtC0LqU5fdSexeL9k9TQ9wHB8LKi+NSiLIohurXh1FdFNUzP5hjXupPYvF+yeo91J7F4v2T1NlBOiFnllv3ljXupPYvF+yeo91J7F4v2T1NlA0QeWW/eUFW/qLM1NmIrp2E+GiwbFFciIirZItH4UvRQD1EZM6xZizRogABK4AAHzESlFo5FMc91J7F4v2T1NlB5mnNi4jC038tU7mNe6k9i8X7J6j3UnsXi/ZPU2UEaIYvllv3ljXupPYvF+yeo91J7F4v2T1NlA0QeWW/eWNe6k9i8X7J6nWnqjzFTER07DfDRy0IrkREVb9BtxE10Pgy+dd4SJpiIU38BRbtzXEz+GdgAradqlbfgyDnJrz4hRTOA/JdqJ2tvwZBzk158QopnAfku1F8Ovt+iOhLYDMluogq69+Ry4/gQvZbAZkt1EFXXvyOXH8CEVblWK4NfRDAApcq1jcBwfCyovjUoid3AcHwsqL41KIvjc6vD8KjpH+AAJXgAAAAAAAAAAAAAAAAAAEVXQ+DL513hLUiq6HwZfOu8J5q3MTGcCpnQAKXMNUrb8GQc5NefEKKZwH5LtRO1t+DIOcmvPiFFM4D8l2ovh19v0R0JbAZkt1EFXXvyOXH8CF7LYDMluogq69+Ry4/gQircqxXBr6IYAFLlWsbgOD4WVF8alETu4Dg+FlRfGpRF8bnV4fhUdI/wABK8AAAAAAAAAAAAAAAAAAAiq6HwZfOu8JakVXQ+DL513hPNW5iYzgVM6ABS5hqlbfgyDnJrz4hRTOA/JdqJ2tvwZBzk158QopnAfku1F8Ovt+iOhLYDMluogq69+Ry4/gQvZbAZkt1EFXXvyOXH8CEVblWK4NfRDAApcq1jcBwfCyovjUojJKk7tZmo0FsCVSErWq5Us2OV38lVVuo5OU7lsmd5sDRv2i2Koyb2zj7VFummc/xENPBmFsmd5sDRv2hbJnebA0b9onXC3zGz89mngzC2TO82Bo37QtkzvNgaN+0NcHmNn57NPBH7jd1kxV+NEhziQ0RsOzSwa5q00onGq8pYExObLtXabtOqncAAlaAAAAZrN1xZyBEiMY2BQ172pTDfTQiqif26CJnJRexFFnLV/1pQMwtkzvNgaN+0LZM7zYGjftEa4Y3mNn57NPBmFsmd5sDRv2hbJnebA0b9oa4PMbPz2aeRVdD4MvnXeE8W2TO82Bo37R5lXN1MfdA1jJxIaIxyuT2bXNWlUou0qp5mqJhRiMbauWqqac85eOACtpGqVt+DIOcmvPiFFM4D8l2ona2/BkHOTXnxCimcB+S7UXw6+36I6EtgMyW6iCrr35HLj+BC9lsBmS3UQVde/I5cfwIRVuVYrg19EMAClyoAAAAAAACwrZfNRsx+zTSjNa2XzUbMfs00oup3Oj8P4EfYAD0zwAAfimHVQ+NGzsTxKbiph1UPjRs7E8SldbUeKbqft1wAVtIAAAAAAAA1StvwZBzk158QopnAfku1E7W34Mg5ya8+IUUzgPyXai+HX2/RHQlsBmS3UQVde/I5cfwIXstgMyW6iCrr35HLj+BCKtyrFcGvohgAUuVAAAAAAAAWFbL5qNmP2aaUZrWy+ajZj9mmlF1O50fh/Aj7AAemeAAD8Uw6qHxo2dieJTcVMOqh8aNnYniUrrajxTdT9uuACtpAAAAAAAAGqVt+DIOcmvPiFFM4D8l2ona2/BkHOTXnxCimcB+S7UXw6+36I6EtgMyW6iCrr35HLj+BC9lsBmS3UQldhioki7i9tFYvW6Grk8twq3KsVwa+iEABQ5UAAAAAAABYVsvmo2Y/ZppRkm42rsKoEaJEnLNUdCsEsGo5aaUXjXoLC2TJckbRt9S2mYyb3BX7dFqIqqiJVYJS2TJckbRt9RbJkuSNo2+p61Qzdqs80KsEpbJkuSNo2+otkyXJG0bfUaoNqs80KpTDqofGjZ2J4lNHtkyXJG0bfUzWbipGiRHsvOe9yU36FVVTWeK5zavxC7RcinTObiABW1IAAAAAAADVK2/BkHOTXnxCimcB+S7UTlba7UuAvK+ZcnUsaIqL+SjmcB+S7UXw6+36Y6PyVWmGyjmt1Hg7v6jOqzIxElkV0SC5sxBaiUq50O6rETlc1Xt/wCx7kktDEbfsP4LTf8A43Ep60oX6nOS9TETGUsDhxEjNR0NaUciKi8qLePoq92m4uJUuI+bqUxXwXq6JGhMSl8By3XPYxLroarSqol1qqqoiov8ZJkRIqI6GqKi3UVFRUXqVCiYycviMPVZqynd7voAEMYAAAAAAAAAAAAAAAAAAAAAAAAPl9m6hksllEe5sOEznPctDE+9/kRFXiD3oyimlVcqNa1qK57lW81rUuucvIl00PcHuMfIO37VhtjFoVsCBSjvYtdcc5ypc9q5Lly41LiLdceqYzZmFw03qvhWVFqY2o0tAloN1IMJkNFoosrFKFdRyrdX6nYmVohvp5jtRynBOuoYraaFf/BKL9LrlKdVKr9C50z5fRLPs+J9CP6FvNcvReRfpyKdk/FSm+ddrHSlNjS9vE3+7epVwk6L/XcQDs0E1Vmt9JVYc6K1Hy8Ry0uiyzkYrl5XMVFY5elW09JQw47YlxqpTxpecnW1bqHIEVUxVGUxmz1a1DkX+E26jis5aGrvqrVRPwLVL8b7q3aNCBGmFGy2eWGe2qX433Vu0LVL8b7q3aNCA0wbLZ5YZ7apfjfdW7QtUvxvurdo0IDTBstnlhntql+N91btC1S/G+6t2jQgNMGy2eWGe2qX433Vu0LVL8b7q3aNCA0wbLZ5YZ7apfjfdW7QtUvxvurdo0IDTBstnlhntql+N91btC1S/G+6t2jQgNMGy2eWGe2qX433Vu0LVL8b7q3aNCA0wbLZ5YZ7apfjfdW7QtUvxvurdo0IDTBstnlhntql+N91btH1CrUUr/7E3EVOSFAhMd2nWWo0ADTBstnljs8Soe42S3PrZycOmJRQseK5YsejjRHuwU6EoToPbBxxJhsK49Up5L7l6mpdUlfEREZQ5DrMomno/wDqxVRvS68rk6EpVPqvQFa6bw6WM42rhuTpowU6L/UdhEouIEv0KAB5G6L4adS6jpQcFD8AHIACEgAAAAAAAAAAAAAAAAAAAAAAAOOPgqd3c7gL1IASh66H6AB//9k="/>
          <p:cNvSpPr>
            <a:spLocks noChangeAspect="1" noChangeArrowheads="1"/>
          </p:cNvSpPr>
          <p:nvPr/>
        </p:nvSpPr>
        <p:spPr bwMode="auto">
          <a:xfrm>
            <a:off x="215900" y="-8890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0" name="Picture 6" descr="http://learning.covcollege.ac.uk/content/Jorum/bede_college/Local%20Publish/assets/images/first_aid_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32762">
            <a:off x="6800052" y="2292391"/>
            <a:ext cx="1643737" cy="165267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scouthelp.co.uk/wiki/images/w-countryside_code_leafle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085714">
            <a:off x="6834082" y="4002073"/>
            <a:ext cx="2023004" cy="255910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00F5C4BC-7694-4AFE-BBA9-5EBB0B51A26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0183" y="245922"/>
            <a:ext cx="2830814" cy="1734356"/>
          </a:xfrm>
          <a:prstGeom prst="rect">
            <a:avLst/>
          </a:prstGeom>
        </p:spPr>
      </p:pic>
    </p:spTree>
    <p:extLst>
      <p:ext uri="{BB962C8B-B14F-4D97-AF65-F5344CB8AC3E}">
        <p14:creationId xmlns:p14="http://schemas.microsoft.com/office/powerpoint/2010/main" val="2590995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75581" y="1010952"/>
            <a:ext cx="8812844" cy="1118047"/>
          </a:xfrm>
        </p:spPr>
        <p:txBody>
          <a:bodyPr>
            <a:normAutofit/>
          </a:bodyPr>
          <a:lstStyle/>
          <a:p>
            <a:r>
              <a:rPr lang="en-GB" sz="2400" dirty="0">
                <a:solidFill>
                  <a:schemeClr val="accent6">
                    <a:lumMod val="75000"/>
                  </a:schemeClr>
                </a:solidFill>
              </a:rPr>
              <a:t>If any of the previous things are getting worse or your treatment doesn’t help</a:t>
            </a:r>
          </a:p>
        </p:txBody>
      </p:sp>
      <p:sp>
        <p:nvSpPr>
          <p:cNvPr id="5" name="Title 1"/>
          <p:cNvSpPr txBox="1">
            <a:spLocks/>
          </p:cNvSpPr>
          <p:nvPr/>
        </p:nvSpPr>
        <p:spPr>
          <a:xfrm>
            <a:off x="467544" y="188640"/>
            <a:ext cx="8229600" cy="77809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solidFill>
                  <a:schemeClr val="accent6">
                    <a:lumMod val="75000"/>
                  </a:schemeClr>
                </a:solidFill>
                <a:effectLst>
                  <a:outerShdw blurRad="38100" dist="38100" dir="2700000" algn="tl">
                    <a:srgbClr val="000000">
                      <a:alpha val="43137"/>
                    </a:srgbClr>
                  </a:outerShdw>
                </a:effectLst>
                <a:latin typeface="Arnprior" pitchFamily="2" charset="0"/>
              </a:rPr>
              <a:t>You need to call us !</a:t>
            </a:r>
          </a:p>
        </p:txBody>
      </p:sp>
      <p:pic>
        <p:nvPicPr>
          <p:cNvPr id="6" name="Picture 2" descr="http://www.yosfeeds.com/images/?u%5B%5D=http%3A%2F%2Fimages.productserve.com%2Fpreview%2F1498%2F39823360.jpg&amp;u%5B%5D=http%3A%2F%2Fwww.northerntooluk.com%2FImages%2FProduct%2FDefault%2Fmedium%2F1917694E.jpg&amp;u%5B%5D=http%3A%2F%2Fwww.yosfeeds.com%2Fimages%2Fno-thumb.jpg"/>
          <p:cNvPicPr>
            <a:picLocks noChangeAspect="1" noChangeArrowheads="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155575" y="188640"/>
            <a:ext cx="672009" cy="67200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www.yosfeeds.com/images/?u%5B%5D=http%3A%2F%2Fimages.productserve.com%2Fpreview%2F1498%2F39823360.jpg&amp;u%5B%5D=http%3A%2F%2Fwww.northerntooluk.com%2FImages%2FProduct%2FDefault%2Fmedium%2F1917694E.jpg&amp;u%5B%5D=http%3A%2F%2Fwww.yosfeeds.com%2Fimages%2Fno-thumb.jpg"/>
          <p:cNvPicPr>
            <a:picLocks noChangeAspect="1" noChangeArrowheads="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8316416" y="224239"/>
            <a:ext cx="672009" cy="67200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23528" y="1916832"/>
            <a:ext cx="4248472" cy="2554545"/>
          </a:xfrm>
          <a:prstGeom prst="rect">
            <a:avLst/>
          </a:prstGeom>
          <a:noFill/>
          <a:ln>
            <a:solidFill>
              <a:schemeClr val="accent6">
                <a:lumMod val="75000"/>
              </a:schemeClr>
            </a:solidFill>
          </a:ln>
        </p:spPr>
        <p:txBody>
          <a:bodyPr wrap="square" rtlCol="0">
            <a:spAutoFit/>
          </a:bodyPr>
          <a:lstStyle/>
          <a:p>
            <a:r>
              <a:rPr lang="en-GB" sz="1400" b="1" u="sng" dirty="0"/>
              <a:t>Sprains (probably not a 999 call, unless a suspected break or dislocation, but definitely call us!)</a:t>
            </a:r>
          </a:p>
          <a:p>
            <a:r>
              <a:rPr lang="en-GB" sz="1400" dirty="0"/>
              <a:t>Support the person’s weight.  Don’t take off their boot, you might not be able to put it back on due to swelling – you might want to put the whole ankle and boot into a stream.</a:t>
            </a:r>
          </a:p>
          <a:p>
            <a:r>
              <a:rPr lang="en-GB" sz="2000" b="1" dirty="0"/>
              <a:t>RICE</a:t>
            </a:r>
            <a:r>
              <a:rPr lang="en-GB" sz="1400" b="1" dirty="0"/>
              <a:t> –</a:t>
            </a:r>
            <a:r>
              <a:rPr lang="en-GB" sz="1400" dirty="0"/>
              <a:t> </a:t>
            </a:r>
          </a:p>
          <a:p>
            <a:pPr marL="285750" indent="-285750">
              <a:buFont typeface="Arial" panose="020B0604020202020204" pitchFamily="34" charset="0"/>
              <a:buChar char="•"/>
            </a:pPr>
            <a:r>
              <a:rPr lang="en-GB" sz="1400" dirty="0"/>
              <a:t>Rest</a:t>
            </a:r>
          </a:p>
          <a:p>
            <a:pPr marL="285750" indent="-285750">
              <a:buFont typeface="Arial" panose="020B0604020202020204" pitchFamily="34" charset="0"/>
              <a:buChar char="•"/>
            </a:pPr>
            <a:r>
              <a:rPr lang="en-GB" sz="1400" dirty="0"/>
              <a:t>Ice pack or cold wet compress to reduce swelling</a:t>
            </a:r>
          </a:p>
          <a:p>
            <a:pPr marL="285750" indent="-285750">
              <a:buFont typeface="Arial" panose="020B0604020202020204" pitchFamily="34" charset="0"/>
              <a:buChar char="•"/>
            </a:pPr>
            <a:r>
              <a:rPr lang="en-GB" sz="1400" dirty="0"/>
              <a:t>Compression – use a crepe bandage</a:t>
            </a:r>
          </a:p>
          <a:p>
            <a:pPr marL="285750" indent="-285750">
              <a:buFont typeface="Arial" panose="020B0604020202020204" pitchFamily="34" charset="0"/>
              <a:buChar char="•"/>
            </a:pPr>
            <a:r>
              <a:rPr lang="en-GB" sz="1400" dirty="0"/>
              <a:t>Elevate  to reduce swelling </a:t>
            </a:r>
          </a:p>
        </p:txBody>
      </p:sp>
      <p:sp>
        <p:nvSpPr>
          <p:cNvPr id="9" name="TextBox 8"/>
          <p:cNvSpPr txBox="1"/>
          <p:nvPr/>
        </p:nvSpPr>
        <p:spPr>
          <a:xfrm>
            <a:off x="4624250" y="1590395"/>
            <a:ext cx="4248472" cy="2246769"/>
          </a:xfrm>
          <a:prstGeom prst="rect">
            <a:avLst/>
          </a:prstGeom>
          <a:noFill/>
          <a:ln>
            <a:solidFill>
              <a:schemeClr val="accent6">
                <a:lumMod val="75000"/>
              </a:schemeClr>
            </a:solidFill>
          </a:ln>
        </p:spPr>
        <p:txBody>
          <a:bodyPr wrap="square" rtlCol="0">
            <a:spAutoFit/>
          </a:bodyPr>
          <a:lstStyle/>
          <a:p>
            <a:r>
              <a:rPr lang="en-GB" sz="1400" b="1" u="sng" dirty="0"/>
              <a:t>Heat Exhaustion &amp; Heatstroke</a:t>
            </a:r>
          </a:p>
          <a:p>
            <a:r>
              <a:rPr lang="en-GB" sz="1400" dirty="0"/>
              <a:t>This isn’t just sunburn, in fact they might not be visibly sunburnt.  It is extreme dehydration due to lack of water and extreme overheating.</a:t>
            </a:r>
          </a:p>
          <a:p>
            <a:r>
              <a:rPr lang="en-GB" sz="1400" dirty="0"/>
              <a:t>Look for confusion, restlessness and feeling sick and cold, although they are hot.</a:t>
            </a:r>
          </a:p>
          <a:p>
            <a:r>
              <a:rPr lang="en-GB" sz="1400" dirty="0"/>
              <a:t>Get them somewhere cool, remove excessive clothing and give plenty of water – contact us.</a:t>
            </a:r>
          </a:p>
          <a:p>
            <a:r>
              <a:rPr lang="en-GB" sz="1400" dirty="0"/>
              <a:t>If it gets worse or they stop sweating and have a fast and strong pulse, call 999.</a:t>
            </a:r>
          </a:p>
        </p:txBody>
      </p:sp>
      <p:sp>
        <p:nvSpPr>
          <p:cNvPr id="10" name="TextBox 9"/>
          <p:cNvSpPr txBox="1"/>
          <p:nvPr/>
        </p:nvSpPr>
        <p:spPr>
          <a:xfrm>
            <a:off x="317779" y="4577466"/>
            <a:ext cx="4248472" cy="1384995"/>
          </a:xfrm>
          <a:prstGeom prst="rect">
            <a:avLst/>
          </a:prstGeom>
          <a:noFill/>
          <a:ln>
            <a:solidFill>
              <a:schemeClr val="accent6">
                <a:lumMod val="75000"/>
              </a:schemeClr>
            </a:solidFill>
          </a:ln>
        </p:spPr>
        <p:txBody>
          <a:bodyPr wrap="square" rtlCol="0">
            <a:spAutoFit/>
          </a:bodyPr>
          <a:lstStyle/>
          <a:p>
            <a:r>
              <a:rPr lang="en-GB" sz="1400" b="1" u="sng" dirty="0"/>
              <a:t>Asthma</a:t>
            </a:r>
          </a:p>
          <a:p>
            <a:r>
              <a:rPr lang="en-GB" sz="1400" dirty="0"/>
              <a:t>Look for difficulty breathing and speaking and wheezing noises. </a:t>
            </a:r>
          </a:p>
          <a:p>
            <a:r>
              <a:rPr lang="en-GB" sz="1400" dirty="0"/>
              <a:t>Sit them upright and be calm and reassuring – help give their reliever inhaler (blue) and keep them warm.  If they get worse then call 999. </a:t>
            </a:r>
          </a:p>
        </p:txBody>
      </p:sp>
      <p:sp>
        <p:nvSpPr>
          <p:cNvPr id="11" name="TextBox 10"/>
          <p:cNvSpPr txBox="1"/>
          <p:nvPr/>
        </p:nvSpPr>
        <p:spPr>
          <a:xfrm>
            <a:off x="4642368" y="3976088"/>
            <a:ext cx="4248472" cy="1169551"/>
          </a:xfrm>
          <a:prstGeom prst="rect">
            <a:avLst/>
          </a:prstGeom>
          <a:noFill/>
          <a:ln>
            <a:solidFill>
              <a:schemeClr val="accent6">
                <a:lumMod val="75000"/>
              </a:schemeClr>
            </a:solidFill>
          </a:ln>
        </p:spPr>
        <p:txBody>
          <a:bodyPr wrap="square" rtlCol="0">
            <a:spAutoFit/>
          </a:bodyPr>
          <a:lstStyle/>
          <a:p>
            <a:r>
              <a:rPr lang="en-GB" sz="1400" b="1" u="sng" dirty="0"/>
              <a:t>Hyperventilation</a:t>
            </a:r>
          </a:p>
          <a:p>
            <a:r>
              <a:rPr lang="en-GB" sz="1400" dirty="0"/>
              <a:t>Deep, fast breathing and possible dizziness caused by anxiety.</a:t>
            </a:r>
          </a:p>
          <a:p>
            <a:r>
              <a:rPr lang="en-GB" sz="1400" dirty="0"/>
              <a:t>Sit them down in a quiet place and calmly tell them to breathe slowly, perhaps taking tiny sips of water.  </a:t>
            </a:r>
          </a:p>
        </p:txBody>
      </p:sp>
      <p:sp>
        <p:nvSpPr>
          <p:cNvPr id="12" name="TextBox 11"/>
          <p:cNvSpPr txBox="1"/>
          <p:nvPr/>
        </p:nvSpPr>
        <p:spPr>
          <a:xfrm>
            <a:off x="4642368" y="5256075"/>
            <a:ext cx="4248472" cy="1169551"/>
          </a:xfrm>
          <a:prstGeom prst="rect">
            <a:avLst/>
          </a:prstGeom>
          <a:noFill/>
          <a:ln>
            <a:solidFill>
              <a:schemeClr val="accent6">
                <a:lumMod val="75000"/>
              </a:schemeClr>
            </a:solidFill>
          </a:ln>
        </p:spPr>
        <p:txBody>
          <a:bodyPr wrap="square" rtlCol="0">
            <a:spAutoFit/>
          </a:bodyPr>
          <a:lstStyle/>
          <a:p>
            <a:r>
              <a:rPr lang="en-GB" sz="1400" b="1" u="sng" dirty="0"/>
              <a:t>Fainting</a:t>
            </a:r>
          </a:p>
          <a:p>
            <a:r>
              <a:rPr lang="en-GB" sz="1400" dirty="0"/>
              <a:t>They may be feeling sick, dizzy and have blurred vision.  Their skin might be pale and clammy.</a:t>
            </a:r>
          </a:p>
          <a:p>
            <a:r>
              <a:rPr lang="en-GB" sz="1400" dirty="0"/>
              <a:t>Lie them down in a quiet place and raise their legs – talk to them calmly</a:t>
            </a:r>
          </a:p>
        </p:txBody>
      </p:sp>
    </p:spTree>
    <p:extLst>
      <p:ext uri="{BB962C8B-B14F-4D97-AF65-F5344CB8AC3E}">
        <p14:creationId xmlns:p14="http://schemas.microsoft.com/office/powerpoint/2010/main" val="1680997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401" y="292957"/>
            <a:ext cx="7704856" cy="634082"/>
          </a:xfrm>
        </p:spPr>
        <p:txBody>
          <a:bodyPr>
            <a:noAutofit/>
          </a:bodyPr>
          <a:lstStyle/>
          <a:p>
            <a:pPr algn="l"/>
            <a:r>
              <a:rPr lang="en-GB" sz="3100" b="1" dirty="0">
                <a:solidFill>
                  <a:srgbClr val="FF0000"/>
                </a:solidFill>
                <a:effectLst>
                  <a:outerShdw blurRad="38100" dist="38100" dir="2700000" algn="tl">
                    <a:srgbClr val="000000">
                      <a:alpha val="43137"/>
                    </a:srgbClr>
                  </a:outerShdw>
                </a:effectLst>
                <a:latin typeface="Aharoni" pitchFamily="2" charset="-79"/>
                <a:cs typeface="Aharoni" pitchFamily="2" charset="-79"/>
              </a:rPr>
              <a:t>What if it’s more serious ? All 999 calls ! </a:t>
            </a:r>
          </a:p>
        </p:txBody>
      </p:sp>
      <p:sp>
        <p:nvSpPr>
          <p:cNvPr id="5" name="TextBox 4"/>
          <p:cNvSpPr txBox="1"/>
          <p:nvPr/>
        </p:nvSpPr>
        <p:spPr>
          <a:xfrm>
            <a:off x="215782" y="1118910"/>
            <a:ext cx="4248472" cy="1015663"/>
          </a:xfrm>
          <a:prstGeom prst="rect">
            <a:avLst/>
          </a:prstGeom>
          <a:noFill/>
          <a:ln>
            <a:solidFill>
              <a:srgbClr val="FF0000"/>
            </a:solidFill>
          </a:ln>
        </p:spPr>
        <p:txBody>
          <a:bodyPr wrap="square" rtlCol="0">
            <a:spAutoFit/>
          </a:bodyPr>
          <a:lstStyle/>
          <a:p>
            <a:r>
              <a:rPr lang="en-GB" sz="1200" b="1" u="sng" dirty="0"/>
              <a:t>Major Burns - 999</a:t>
            </a:r>
          </a:p>
          <a:p>
            <a:r>
              <a:rPr lang="en-GB" sz="1200" dirty="0"/>
              <a:t>Douse affected area in lots of cold water for at least 10 minutes.  Don’t remove clothing sticking to the burn. Make a clean covering for the burn (plastic bag, sterile triangular bandage). Don’t burst any blisters.</a:t>
            </a:r>
          </a:p>
        </p:txBody>
      </p:sp>
      <p:sp>
        <p:nvSpPr>
          <p:cNvPr id="6" name="TextBox 5"/>
          <p:cNvSpPr txBox="1"/>
          <p:nvPr/>
        </p:nvSpPr>
        <p:spPr>
          <a:xfrm>
            <a:off x="4572000" y="1106163"/>
            <a:ext cx="4248472" cy="1938992"/>
          </a:xfrm>
          <a:prstGeom prst="rect">
            <a:avLst/>
          </a:prstGeom>
          <a:noFill/>
          <a:ln>
            <a:solidFill>
              <a:srgbClr val="FF0000"/>
            </a:solidFill>
          </a:ln>
        </p:spPr>
        <p:txBody>
          <a:bodyPr wrap="square" rtlCol="0">
            <a:spAutoFit/>
          </a:bodyPr>
          <a:lstStyle/>
          <a:p>
            <a:r>
              <a:rPr lang="en-GB" sz="1200" b="1" u="sng" dirty="0"/>
              <a:t>Dislocations and Breaks - 999</a:t>
            </a:r>
          </a:p>
          <a:p>
            <a:r>
              <a:rPr lang="en-GB" sz="1200" dirty="0"/>
              <a:t>Look for swelling, bruising, bone piercing the skin or deformity.</a:t>
            </a:r>
          </a:p>
          <a:p>
            <a:r>
              <a:rPr lang="en-GB" sz="1200" dirty="0"/>
              <a:t>Check with casualty if in pain, hearing a snap or grating noise.</a:t>
            </a:r>
          </a:p>
          <a:p>
            <a:r>
              <a:rPr lang="en-GB" sz="1200" dirty="0"/>
              <a:t>Immobilise the limb but don’t move the casualty (use a sling or splint if you can but really you need training for this)</a:t>
            </a:r>
          </a:p>
          <a:p>
            <a:r>
              <a:rPr lang="en-GB" sz="1200" dirty="0"/>
              <a:t>Do not put them in the recovery position unless they stop breathing – it might make it worse.</a:t>
            </a:r>
          </a:p>
          <a:p>
            <a:r>
              <a:rPr lang="en-GB" sz="1200" dirty="0"/>
              <a:t>NEVER move someone with a suspected fractured spine.</a:t>
            </a:r>
          </a:p>
          <a:p>
            <a:r>
              <a:rPr lang="en-GB" sz="1200" i="1" dirty="0"/>
              <a:t>Do not give food or drink to someone you expect will need anaesthetic</a:t>
            </a:r>
          </a:p>
        </p:txBody>
      </p:sp>
      <p:sp>
        <p:nvSpPr>
          <p:cNvPr id="7" name="TextBox 6"/>
          <p:cNvSpPr txBox="1"/>
          <p:nvPr/>
        </p:nvSpPr>
        <p:spPr>
          <a:xfrm>
            <a:off x="215782" y="2207477"/>
            <a:ext cx="4248472" cy="1938992"/>
          </a:xfrm>
          <a:prstGeom prst="rect">
            <a:avLst/>
          </a:prstGeom>
          <a:noFill/>
          <a:ln>
            <a:solidFill>
              <a:srgbClr val="FF0000"/>
            </a:solidFill>
          </a:ln>
        </p:spPr>
        <p:txBody>
          <a:bodyPr wrap="square" rtlCol="0">
            <a:spAutoFit/>
          </a:bodyPr>
          <a:lstStyle/>
          <a:p>
            <a:r>
              <a:rPr lang="en-GB" sz="1200" b="1" u="sng" dirty="0"/>
              <a:t>Hypothermia - 999</a:t>
            </a:r>
          </a:p>
          <a:p>
            <a:r>
              <a:rPr lang="en-GB" sz="1200" dirty="0"/>
              <a:t>Look out for fatigue, pale skin, shivering, confusion, irrational or violent behaviour, loss of consciousness (casualties can go into a coma and even die from this)</a:t>
            </a:r>
          </a:p>
          <a:p>
            <a:r>
              <a:rPr lang="en-GB" sz="1200" dirty="0"/>
              <a:t>Find shelter and give them lots of layers of spare dry clothes, insulate from the ground with a kip mat and put them in a sleeping bag (with someone else to warm them up!!).  Give sips of hot, sweet drinks then chocolate for energy if they improve.  Check the pulse</a:t>
            </a:r>
          </a:p>
          <a:p>
            <a:r>
              <a:rPr lang="en-GB" sz="1200" dirty="0"/>
              <a:t>DO NOT rub the casualty’s skin or give alcohol.</a:t>
            </a:r>
          </a:p>
        </p:txBody>
      </p:sp>
      <p:sp>
        <p:nvSpPr>
          <p:cNvPr id="8" name="TextBox 7"/>
          <p:cNvSpPr txBox="1"/>
          <p:nvPr/>
        </p:nvSpPr>
        <p:spPr>
          <a:xfrm>
            <a:off x="4572000" y="3128883"/>
            <a:ext cx="4248472" cy="1200329"/>
          </a:xfrm>
          <a:prstGeom prst="rect">
            <a:avLst/>
          </a:prstGeom>
          <a:noFill/>
          <a:ln>
            <a:solidFill>
              <a:srgbClr val="FF0000"/>
            </a:solidFill>
          </a:ln>
        </p:spPr>
        <p:txBody>
          <a:bodyPr wrap="square" rtlCol="0">
            <a:spAutoFit/>
          </a:bodyPr>
          <a:lstStyle/>
          <a:p>
            <a:r>
              <a:rPr lang="en-GB" sz="1200" b="1" u="sng" dirty="0"/>
              <a:t>Serious bleeding - 999</a:t>
            </a:r>
          </a:p>
          <a:p>
            <a:r>
              <a:rPr lang="en-GB" sz="1200" dirty="0"/>
              <a:t>Apply lots of direct pressure using a wound dressing if possible.  You may have to push together the sides of an open wound.  Elevate the wound above the level of the heart if possible. </a:t>
            </a:r>
          </a:p>
          <a:p>
            <a:r>
              <a:rPr lang="en-GB" sz="1200" dirty="0"/>
              <a:t>Do not remove a dressing. If blood seeps through, put another dressing on top.</a:t>
            </a:r>
          </a:p>
        </p:txBody>
      </p:sp>
      <p:sp>
        <p:nvSpPr>
          <p:cNvPr id="10" name="TextBox 9"/>
          <p:cNvSpPr txBox="1"/>
          <p:nvPr/>
        </p:nvSpPr>
        <p:spPr>
          <a:xfrm>
            <a:off x="213401" y="4219373"/>
            <a:ext cx="4248472" cy="1384995"/>
          </a:xfrm>
          <a:prstGeom prst="rect">
            <a:avLst/>
          </a:prstGeom>
          <a:noFill/>
          <a:ln>
            <a:solidFill>
              <a:srgbClr val="FF0000"/>
            </a:solidFill>
          </a:ln>
        </p:spPr>
        <p:txBody>
          <a:bodyPr wrap="square" rtlCol="0">
            <a:spAutoFit/>
          </a:bodyPr>
          <a:lstStyle/>
          <a:p>
            <a:r>
              <a:rPr lang="en-GB" sz="1200" b="1" u="sng" dirty="0"/>
              <a:t>Shock (due to blood loss) - 999</a:t>
            </a:r>
            <a:endParaRPr lang="en-GB" sz="1200" dirty="0"/>
          </a:p>
          <a:p>
            <a:r>
              <a:rPr lang="en-GB" sz="1200" dirty="0"/>
              <a:t>Look for cold, clammy skin, rapid shallow breathing and blue lips.  They may feel sick, faint or weak and dizzy.  Their pulse will be fast and weak.</a:t>
            </a:r>
          </a:p>
          <a:p>
            <a:r>
              <a:rPr lang="en-GB" sz="1200" dirty="0"/>
              <a:t>Lie down the casualty and raise their legs at least 25cm, loosen tight clothing and keep them warm with clothing.  Do not give food or drink as this might cause vomiting – Call 999.</a:t>
            </a:r>
          </a:p>
        </p:txBody>
      </p:sp>
      <p:sp>
        <p:nvSpPr>
          <p:cNvPr id="9" name="TextBox 8"/>
          <p:cNvSpPr txBox="1"/>
          <p:nvPr/>
        </p:nvSpPr>
        <p:spPr>
          <a:xfrm>
            <a:off x="4572000" y="4412940"/>
            <a:ext cx="4248472" cy="1754326"/>
          </a:xfrm>
          <a:prstGeom prst="rect">
            <a:avLst/>
          </a:prstGeom>
          <a:noFill/>
          <a:ln>
            <a:solidFill>
              <a:srgbClr val="FF0000"/>
            </a:solidFill>
          </a:ln>
        </p:spPr>
        <p:txBody>
          <a:bodyPr wrap="square" rtlCol="0">
            <a:spAutoFit/>
          </a:bodyPr>
          <a:lstStyle/>
          <a:p>
            <a:r>
              <a:rPr lang="en-GB" sz="1200" b="1" u="sng" dirty="0"/>
              <a:t>Serious allergy (anaphylaxis) – 999 </a:t>
            </a:r>
          </a:p>
          <a:p>
            <a:r>
              <a:rPr lang="en-GB" sz="1200" dirty="0"/>
              <a:t>A bee sting or nut allergy or something else can cause this and its life threatening.  Look for swelling and difficulty breathing but there are other symptoms.</a:t>
            </a:r>
          </a:p>
          <a:p>
            <a:r>
              <a:rPr lang="en-GB" sz="1200" dirty="0"/>
              <a:t>Lie them down and raise their legs.  If they have an </a:t>
            </a:r>
            <a:r>
              <a:rPr lang="en-GB" sz="1200" dirty="0" err="1"/>
              <a:t>Epipen</a:t>
            </a:r>
            <a:r>
              <a:rPr lang="en-GB" sz="1200" dirty="0"/>
              <a:t> you can give it if they are unable to.   </a:t>
            </a:r>
          </a:p>
          <a:p>
            <a:r>
              <a:rPr lang="en-GB" sz="1200" dirty="0"/>
              <a:t>TAKE OFF THE CAP, GRAB THE CYLINDER (NOT THE END) AND THRUST INTO THE THIGH (THROUGH CLOTHES) AND HOLD IN PLACE FOR 10 SECONDS</a:t>
            </a:r>
          </a:p>
        </p:txBody>
      </p:sp>
      <p:pic>
        <p:nvPicPr>
          <p:cNvPr id="11" name="Picture 2" descr="http://www.yosfeeds.com/images/?u%5B%5D=http%3A%2F%2Fimages.productserve.com%2Fpreview%2F1498%2F39823360.jpg&amp;u%5B%5D=http%3A%2F%2Fwww.northerntooluk.com%2FImages%2FProduct%2FDefault%2Fmedium%2F1917694E.jpg&amp;u%5B%5D=http%3A%2F%2Fwww.yosfeeds.com%2Fimages%2Fno-thumb.jpg"/>
          <p:cNvPicPr>
            <a:picLocks noChangeAspect="1" noChangeArrowheads="1"/>
          </p:cNvPicPr>
          <p:nvPr/>
        </p:nvPicPr>
        <p:blipFill>
          <a:blip r:embed="rId2"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8028385" y="213954"/>
            <a:ext cx="792088"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3030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5506"/>
            <a:ext cx="8229600" cy="864096"/>
          </a:xfrm>
        </p:spPr>
        <p:txBody>
          <a:bodyPr/>
          <a:lstStyle/>
          <a:p>
            <a:pPr algn="l"/>
            <a:r>
              <a:rPr lang="en-GB" dirty="0" err="1">
                <a:solidFill>
                  <a:srgbClr val="FF0000"/>
                </a:solidFill>
                <a:latin typeface="Arnprior" pitchFamily="2" charset="0"/>
              </a:rPr>
              <a:t>Heeeelllllllppp</a:t>
            </a:r>
            <a:r>
              <a:rPr lang="en-GB" dirty="0">
                <a:solidFill>
                  <a:srgbClr val="FF0000"/>
                </a:solidFill>
                <a:latin typeface="Arnprior" pitchFamily="2" charset="0"/>
              </a:rPr>
              <a:t> !</a:t>
            </a:r>
          </a:p>
        </p:txBody>
      </p:sp>
      <p:sp>
        <p:nvSpPr>
          <p:cNvPr id="3" name="Content Placeholder 2"/>
          <p:cNvSpPr>
            <a:spLocks noGrp="1"/>
          </p:cNvSpPr>
          <p:nvPr>
            <p:ph idx="1"/>
          </p:nvPr>
        </p:nvSpPr>
        <p:spPr>
          <a:xfrm>
            <a:off x="228657" y="764704"/>
            <a:ext cx="8447799" cy="1656184"/>
          </a:xfrm>
        </p:spPr>
        <p:txBody>
          <a:bodyPr>
            <a:noAutofit/>
          </a:bodyPr>
          <a:lstStyle/>
          <a:p>
            <a:r>
              <a:rPr lang="en-GB" sz="1800" dirty="0"/>
              <a:t>If someone gets into trouble or is hurt...... </a:t>
            </a:r>
            <a:r>
              <a:rPr lang="en-GB" sz="1800" b="1" dirty="0">
                <a:solidFill>
                  <a:srgbClr val="FF0000"/>
                </a:solidFill>
              </a:rPr>
              <a:t>Don’t panic, stay calm!</a:t>
            </a:r>
          </a:p>
          <a:p>
            <a:r>
              <a:rPr lang="en-GB" sz="1800" dirty="0"/>
              <a:t>Make sure no one else is at risk and give first aid if needed.</a:t>
            </a:r>
          </a:p>
          <a:p>
            <a:r>
              <a:rPr lang="en-GB" sz="1800" dirty="0"/>
              <a:t>Prepare a written message (see next page)</a:t>
            </a:r>
          </a:p>
          <a:p>
            <a:r>
              <a:rPr lang="en-GB" sz="1800" dirty="0"/>
              <a:t>You must always stay together as a group unless there is an emergency where you need to go for help (</a:t>
            </a:r>
            <a:r>
              <a:rPr lang="en-GB" sz="1800" u="sng" dirty="0"/>
              <a:t>TWO</a:t>
            </a:r>
            <a:r>
              <a:rPr lang="en-GB" sz="1800" dirty="0"/>
              <a:t> people go, the rest stay with the casualty – why?)</a:t>
            </a:r>
          </a:p>
          <a:p>
            <a:pPr marL="0" indent="0">
              <a:buNone/>
            </a:pPr>
            <a:endParaRPr lang="en-GB" sz="1800" dirty="0">
              <a:solidFill>
                <a:srgbClr val="FF0000"/>
              </a:solidFill>
            </a:endParaRPr>
          </a:p>
          <a:p>
            <a:endParaRPr lang="en-GB" sz="1800" dirty="0"/>
          </a:p>
        </p:txBody>
      </p:sp>
      <p:sp>
        <p:nvSpPr>
          <p:cNvPr id="4" name="TextBox 3"/>
          <p:cNvSpPr txBox="1"/>
          <p:nvPr/>
        </p:nvSpPr>
        <p:spPr>
          <a:xfrm>
            <a:off x="287141" y="2636912"/>
            <a:ext cx="2808312" cy="3785652"/>
          </a:xfrm>
          <a:prstGeom prst="rect">
            <a:avLst/>
          </a:prstGeom>
          <a:noFill/>
          <a:ln w="28575">
            <a:solidFill>
              <a:srgbClr val="0070C0"/>
            </a:solidFill>
          </a:ln>
        </p:spPr>
        <p:txBody>
          <a:bodyPr wrap="square" rtlCol="0">
            <a:spAutoFit/>
          </a:bodyPr>
          <a:lstStyle/>
          <a:p>
            <a:r>
              <a:rPr lang="en-GB" sz="2000" b="1" dirty="0">
                <a:solidFill>
                  <a:srgbClr val="0070C0"/>
                </a:solidFill>
              </a:rPr>
              <a:t>People staying with the casualty</a:t>
            </a:r>
          </a:p>
          <a:p>
            <a:pPr marL="285750" indent="-285750">
              <a:buFont typeface="Wingdings" pitchFamily="2" charset="2"/>
              <a:buChar char="§"/>
            </a:pPr>
            <a:r>
              <a:rPr lang="en-GB" sz="2000" dirty="0"/>
              <a:t>Continue first aid</a:t>
            </a:r>
          </a:p>
          <a:p>
            <a:pPr marL="285750" indent="-285750">
              <a:buFont typeface="Wingdings" pitchFamily="2" charset="2"/>
              <a:buChar char="§"/>
            </a:pPr>
            <a:r>
              <a:rPr lang="en-GB" sz="2000" dirty="0"/>
              <a:t>Protect yourselves from the weather (flysheet, survival bag)</a:t>
            </a:r>
          </a:p>
          <a:p>
            <a:pPr marL="285750" indent="-285750">
              <a:buFont typeface="Wingdings" pitchFamily="2" charset="2"/>
              <a:buChar char="§"/>
            </a:pPr>
            <a:r>
              <a:rPr lang="en-GB" sz="2000" dirty="0"/>
              <a:t>Reassure and comfort the casualty</a:t>
            </a:r>
          </a:p>
          <a:p>
            <a:pPr marL="285750" indent="-285750">
              <a:buFont typeface="Wingdings" pitchFamily="2" charset="2"/>
              <a:buChar char="§"/>
            </a:pPr>
            <a:r>
              <a:rPr lang="en-GB" sz="2000" dirty="0"/>
              <a:t>Make yourselves easily visible</a:t>
            </a:r>
          </a:p>
          <a:p>
            <a:pPr marL="285750" indent="-285750">
              <a:buFont typeface="Wingdings" pitchFamily="2" charset="2"/>
              <a:buChar char="§"/>
            </a:pPr>
            <a:r>
              <a:rPr lang="en-GB" sz="2000" dirty="0"/>
              <a:t>Be prepared to lead rescuers back</a:t>
            </a:r>
          </a:p>
        </p:txBody>
      </p:sp>
      <p:sp>
        <p:nvSpPr>
          <p:cNvPr id="5" name="TextBox 4"/>
          <p:cNvSpPr txBox="1"/>
          <p:nvPr/>
        </p:nvSpPr>
        <p:spPr>
          <a:xfrm>
            <a:off x="3275856" y="2636912"/>
            <a:ext cx="5400600" cy="3785652"/>
          </a:xfrm>
          <a:prstGeom prst="rect">
            <a:avLst/>
          </a:prstGeom>
          <a:noFill/>
          <a:ln w="28575">
            <a:solidFill>
              <a:srgbClr val="FF0000"/>
            </a:solidFill>
          </a:ln>
        </p:spPr>
        <p:txBody>
          <a:bodyPr wrap="square" rtlCol="0">
            <a:spAutoFit/>
          </a:bodyPr>
          <a:lstStyle/>
          <a:p>
            <a:r>
              <a:rPr lang="en-GB" sz="2000" b="1" dirty="0">
                <a:solidFill>
                  <a:srgbClr val="FF0000"/>
                </a:solidFill>
              </a:rPr>
              <a:t>People going for help</a:t>
            </a:r>
          </a:p>
          <a:p>
            <a:pPr marL="285750" indent="-285750">
              <a:buFont typeface="Wingdings" pitchFamily="2" charset="2"/>
              <a:buChar char="§"/>
            </a:pPr>
            <a:r>
              <a:rPr lang="en-GB" sz="2000" dirty="0"/>
              <a:t>Call for assistance as soon as you have a mobile signal.</a:t>
            </a:r>
          </a:p>
          <a:p>
            <a:pPr marL="285750" indent="-285750">
              <a:buFont typeface="Wingdings" pitchFamily="2" charset="2"/>
              <a:buChar char="§"/>
            </a:pPr>
            <a:r>
              <a:rPr lang="en-GB" sz="2000" dirty="0"/>
              <a:t>Aim for the nearest road, house, farm etc. to be able to make a call if there is no mobile signal.</a:t>
            </a:r>
          </a:p>
          <a:p>
            <a:pPr marL="285750" indent="-285750">
              <a:buFont typeface="Wingdings" pitchFamily="2" charset="2"/>
              <a:buChar char="§"/>
            </a:pPr>
            <a:r>
              <a:rPr lang="en-GB" sz="2000" dirty="0">
                <a:solidFill>
                  <a:srgbClr val="FF0000"/>
                </a:solidFill>
              </a:rPr>
              <a:t>In a </a:t>
            </a:r>
            <a:r>
              <a:rPr lang="en-GB" sz="2000" b="1" u="sng" dirty="0">
                <a:solidFill>
                  <a:srgbClr val="FF0000"/>
                </a:solidFill>
              </a:rPr>
              <a:t>serious</a:t>
            </a:r>
            <a:r>
              <a:rPr lang="en-GB" sz="2000" u="sng" dirty="0">
                <a:solidFill>
                  <a:srgbClr val="FF0000"/>
                </a:solidFill>
              </a:rPr>
              <a:t> </a:t>
            </a:r>
            <a:r>
              <a:rPr lang="en-GB" sz="2000" dirty="0">
                <a:solidFill>
                  <a:srgbClr val="FF0000"/>
                </a:solidFill>
              </a:rPr>
              <a:t>emergency </a:t>
            </a:r>
            <a:r>
              <a:rPr lang="en-GB" sz="2000" b="1" dirty="0">
                <a:solidFill>
                  <a:srgbClr val="FF0000"/>
                </a:solidFill>
              </a:rPr>
              <a:t>CALL 999 FIRST !!! </a:t>
            </a:r>
            <a:r>
              <a:rPr lang="en-GB" sz="2000" dirty="0">
                <a:solidFill>
                  <a:srgbClr val="FF0000"/>
                </a:solidFill>
              </a:rPr>
              <a:t>Then the school mobile/campsite.</a:t>
            </a:r>
          </a:p>
          <a:p>
            <a:pPr marL="285750" indent="-285750">
              <a:buFont typeface="Wingdings" pitchFamily="2" charset="2"/>
              <a:buChar char="§"/>
            </a:pPr>
            <a:r>
              <a:rPr lang="en-GB" sz="2000" dirty="0">
                <a:solidFill>
                  <a:srgbClr val="FF0000"/>
                </a:solidFill>
              </a:rPr>
              <a:t>If it’s a minor emergency (</a:t>
            </a:r>
            <a:r>
              <a:rPr lang="en-GB" sz="2000" dirty="0" err="1">
                <a:solidFill>
                  <a:srgbClr val="FF0000"/>
                </a:solidFill>
              </a:rPr>
              <a:t>eg</a:t>
            </a:r>
            <a:r>
              <a:rPr lang="en-GB" sz="2000" dirty="0">
                <a:solidFill>
                  <a:srgbClr val="FF0000"/>
                </a:solidFill>
              </a:rPr>
              <a:t>. A sprain) then call the school mobile/campsite, or go back to a checkpoint.</a:t>
            </a:r>
          </a:p>
          <a:p>
            <a:pPr marL="285750" indent="-285750">
              <a:buFont typeface="Wingdings" pitchFamily="2" charset="2"/>
              <a:buChar char="§"/>
            </a:pPr>
            <a:r>
              <a:rPr lang="en-GB" sz="2000" dirty="0">
                <a:solidFill>
                  <a:srgbClr val="FF0000"/>
                </a:solidFill>
              </a:rPr>
              <a:t>Wait by the phone for further instructions (don’t go back to the group unless told to)</a:t>
            </a:r>
          </a:p>
        </p:txBody>
      </p:sp>
    </p:spTree>
    <p:extLst>
      <p:ext uri="{BB962C8B-B14F-4D97-AF65-F5344CB8AC3E}">
        <p14:creationId xmlns:p14="http://schemas.microsoft.com/office/powerpoint/2010/main" val="347746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229600" cy="634082"/>
          </a:xfrm>
        </p:spPr>
        <p:txBody>
          <a:bodyPr>
            <a:normAutofit fontScale="90000"/>
          </a:bodyPr>
          <a:lstStyle/>
          <a:p>
            <a:pPr algn="l"/>
            <a:r>
              <a:rPr lang="en-GB" dirty="0"/>
              <a:t>Preparing a Written Message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7395898"/>
              </p:ext>
            </p:extLst>
          </p:nvPr>
        </p:nvGraphicFramePr>
        <p:xfrm>
          <a:off x="251520" y="836712"/>
          <a:ext cx="6912768" cy="2621280"/>
        </p:xfrm>
        <a:graphic>
          <a:graphicData uri="http://schemas.openxmlformats.org/drawingml/2006/table">
            <a:tbl>
              <a:tblPr firstRow="1" bandRow="1">
                <a:tableStyleId>{5940675A-B579-460E-94D1-54222C63F5DA}</a:tableStyleId>
              </a:tblPr>
              <a:tblGrid>
                <a:gridCol w="3168352">
                  <a:extLst>
                    <a:ext uri="{9D8B030D-6E8A-4147-A177-3AD203B41FA5}">
                      <a16:colId xmlns:a16="http://schemas.microsoft.com/office/drawing/2014/main" val="20000"/>
                    </a:ext>
                  </a:extLst>
                </a:gridCol>
                <a:gridCol w="3744416">
                  <a:extLst>
                    <a:ext uri="{9D8B030D-6E8A-4147-A177-3AD203B41FA5}">
                      <a16:colId xmlns:a16="http://schemas.microsoft.com/office/drawing/2014/main" val="20001"/>
                    </a:ext>
                  </a:extLst>
                </a:gridCol>
              </a:tblGrid>
              <a:tr h="370840">
                <a:tc gridSpan="2">
                  <a:txBody>
                    <a:bodyPr/>
                    <a:lstStyle/>
                    <a:p>
                      <a:r>
                        <a:rPr lang="en-GB" sz="2000" b="1" dirty="0">
                          <a:solidFill>
                            <a:srgbClr val="FF0000"/>
                          </a:solidFill>
                        </a:rPr>
                        <a:t>Arthur</a:t>
                      </a:r>
                      <a:r>
                        <a:rPr lang="en-GB" sz="2000" b="1" baseline="0" dirty="0">
                          <a:solidFill>
                            <a:srgbClr val="FF0000"/>
                          </a:solidFill>
                        </a:rPr>
                        <a:t> Terry School Duke of Edinburgh – EMERGENCY MESSAGE</a:t>
                      </a:r>
                      <a:endParaRPr lang="en-GB" sz="2000" b="1" dirty="0">
                        <a:solidFill>
                          <a:srgbClr val="FF0000"/>
                        </a:solidFill>
                      </a:endParaRPr>
                    </a:p>
                  </a:txBody>
                  <a:tcPr>
                    <a:cell3D prstMaterial="dkEdge">
                      <a:bevel/>
                      <a:lightRig rig="flood" dir="t"/>
                    </a:cell3D>
                  </a:tcPr>
                </a:tc>
                <a:tc hMerge="1">
                  <a:txBody>
                    <a:bodyPr/>
                    <a:lstStyle/>
                    <a:p>
                      <a:endParaRPr lang="en-GB" dirty="0"/>
                    </a:p>
                  </a:txBody>
                  <a:tcPr/>
                </a:tc>
                <a:extLst>
                  <a:ext uri="{0D108BD9-81ED-4DB2-BD59-A6C34878D82A}">
                    <a16:rowId xmlns:a16="http://schemas.microsoft.com/office/drawing/2014/main" val="10000"/>
                  </a:ext>
                </a:extLst>
              </a:tr>
              <a:tr h="370840">
                <a:tc>
                  <a:txBody>
                    <a:bodyPr/>
                    <a:lstStyle/>
                    <a:p>
                      <a:r>
                        <a:rPr lang="en-GB" sz="1600" dirty="0"/>
                        <a:t>Location of incident (6 fig grid ref)</a:t>
                      </a:r>
                    </a:p>
                  </a:txBody>
                  <a:tcPr>
                    <a:cell3D prstMaterial="dkEdge">
                      <a:bevel/>
                      <a:lightRig rig="flood" dir="t"/>
                    </a:cell3D>
                  </a:tcPr>
                </a:tc>
                <a:tc>
                  <a:txBody>
                    <a:bodyPr/>
                    <a:lstStyle/>
                    <a:p>
                      <a:endParaRPr lang="en-GB" sz="1600" dirty="0"/>
                    </a:p>
                  </a:txBody>
                  <a:tcPr>
                    <a:cell3D prstMaterial="dkEdge">
                      <a:bevel/>
                      <a:lightRig rig="flood" dir="t"/>
                    </a:cell3D>
                  </a:tcPr>
                </a:tc>
                <a:extLst>
                  <a:ext uri="{0D108BD9-81ED-4DB2-BD59-A6C34878D82A}">
                    <a16:rowId xmlns:a16="http://schemas.microsoft.com/office/drawing/2014/main" val="10001"/>
                  </a:ext>
                </a:extLst>
              </a:tr>
              <a:tr h="370840">
                <a:tc>
                  <a:txBody>
                    <a:bodyPr/>
                    <a:lstStyle/>
                    <a:p>
                      <a:r>
                        <a:rPr lang="en-GB" sz="1600" dirty="0"/>
                        <a:t>Time of incident</a:t>
                      </a:r>
                    </a:p>
                  </a:txBody>
                  <a:tcPr>
                    <a:cell3D prstMaterial="dkEdge">
                      <a:bevel/>
                      <a:lightRig rig="flood" dir="t"/>
                    </a:cell3D>
                  </a:tcPr>
                </a:tc>
                <a:tc>
                  <a:txBody>
                    <a:bodyPr/>
                    <a:lstStyle/>
                    <a:p>
                      <a:endParaRPr lang="en-GB" sz="1600" dirty="0"/>
                    </a:p>
                  </a:txBody>
                  <a:tcPr>
                    <a:cell3D prstMaterial="dkEdge">
                      <a:bevel/>
                      <a:lightRig rig="flood" dir="t"/>
                    </a:cell3D>
                  </a:tcPr>
                </a:tc>
                <a:extLst>
                  <a:ext uri="{0D108BD9-81ED-4DB2-BD59-A6C34878D82A}">
                    <a16:rowId xmlns:a16="http://schemas.microsoft.com/office/drawing/2014/main" val="10002"/>
                  </a:ext>
                </a:extLst>
              </a:tr>
              <a:tr h="370840">
                <a:tc>
                  <a:txBody>
                    <a:bodyPr/>
                    <a:lstStyle/>
                    <a:p>
                      <a:r>
                        <a:rPr lang="en-GB" sz="1600" dirty="0"/>
                        <a:t>Injured person’s name</a:t>
                      </a:r>
                    </a:p>
                  </a:txBody>
                  <a:tcPr>
                    <a:cell3D prstMaterial="dkEdge">
                      <a:bevel/>
                      <a:lightRig rig="flood" dir="t"/>
                    </a:cell3D>
                  </a:tcPr>
                </a:tc>
                <a:tc>
                  <a:txBody>
                    <a:bodyPr/>
                    <a:lstStyle/>
                    <a:p>
                      <a:endParaRPr lang="en-GB" sz="1600"/>
                    </a:p>
                  </a:txBody>
                  <a:tcPr>
                    <a:cell3D prstMaterial="dkEdge">
                      <a:bevel/>
                      <a:lightRig rig="flood" dir="t"/>
                    </a:cell3D>
                  </a:tcPr>
                </a:tc>
                <a:extLst>
                  <a:ext uri="{0D108BD9-81ED-4DB2-BD59-A6C34878D82A}">
                    <a16:rowId xmlns:a16="http://schemas.microsoft.com/office/drawing/2014/main" val="10003"/>
                  </a:ext>
                </a:extLst>
              </a:tr>
              <a:tr h="370840">
                <a:tc>
                  <a:txBody>
                    <a:bodyPr/>
                    <a:lstStyle/>
                    <a:p>
                      <a:r>
                        <a:rPr lang="en-GB" sz="1600" dirty="0"/>
                        <a:t>Nature of injuries</a:t>
                      </a:r>
                    </a:p>
                  </a:txBody>
                  <a:tcPr>
                    <a:cell3D prstMaterial="dkEdge">
                      <a:bevel/>
                      <a:lightRig rig="flood" dir="t"/>
                    </a:cell3D>
                  </a:tcPr>
                </a:tc>
                <a:tc>
                  <a:txBody>
                    <a:bodyPr/>
                    <a:lstStyle/>
                    <a:p>
                      <a:endParaRPr lang="en-GB" sz="1600"/>
                    </a:p>
                  </a:txBody>
                  <a:tcPr>
                    <a:cell3D prstMaterial="dkEdge">
                      <a:bevel/>
                      <a:lightRig rig="flood" dir="t"/>
                    </a:cell3D>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Start and finish</a:t>
                      </a:r>
                      <a:r>
                        <a:rPr lang="en-GB" sz="1600" baseline="0" dirty="0"/>
                        <a:t> point of your route</a:t>
                      </a:r>
                      <a:endParaRPr lang="en-GB" sz="1600" dirty="0"/>
                    </a:p>
                  </a:txBody>
                  <a:tcPr>
                    <a:cell3D prstMaterial="dkEdge">
                      <a:bevel/>
                      <a:lightRig rig="flood" dir="t"/>
                    </a:cell3D>
                  </a:tcPr>
                </a:tc>
                <a:tc>
                  <a:txBody>
                    <a:bodyPr/>
                    <a:lstStyle/>
                    <a:p>
                      <a:endParaRPr lang="en-GB" sz="1600"/>
                    </a:p>
                  </a:txBody>
                  <a:tcPr>
                    <a:cell3D prstMaterial="dkEdge">
                      <a:bevel/>
                      <a:lightRig rig="flood" dir="t"/>
                    </a:cell3D>
                  </a:tcPr>
                </a:tc>
                <a:extLst>
                  <a:ext uri="{0D108BD9-81ED-4DB2-BD59-A6C34878D82A}">
                    <a16:rowId xmlns:a16="http://schemas.microsoft.com/office/drawing/2014/main" val="10005"/>
                  </a:ext>
                </a:extLst>
              </a:tr>
              <a:tr h="370840">
                <a:tc>
                  <a:txBody>
                    <a:bodyPr/>
                    <a:lstStyle/>
                    <a:p>
                      <a:r>
                        <a:rPr lang="en-GB" sz="1600" dirty="0"/>
                        <a:t>Other group members</a:t>
                      </a:r>
                    </a:p>
                  </a:txBody>
                  <a:tcPr>
                    <a:cell3D prstMaterial="dkEdge">
                      <a:bevel/>
                      <a:lightRig rig="flood" dir="t"/>
                    </a:cell3D>
                  </a:tcPr>
                </a:tc>
                <a:tc>
                  <a:txBody>
                    <a:bodyPr/>
                    <a:lstStyle/>
                    <a:p>
                      <a:endParaRPr lang="en-GB" sz="1600" dirty="0"/>
                    </a:p>
                  </a:txBody>
                  <a:tcPr>
                    <a:cell3D prstMaterial="dkEdge">
                      <a:bevel/>
                      <a:lightRig rig="flood" dir="t"/>
                    </a:cell3D>
                  </a:tcPr>
                </a:tc>
                <a:extLst>
                  <a:ext uri="{0D108BD9-81ED-4DB2-BD59-A6C34878D82A}">
                    <a16:rowId xmlns:a16="http://schemas.microsoft.com/office/drawing/2014/main" val="10006"/>
                  </a:ext>
                </a:extLst>
              </a:tr>
            </a:tbl>
          </a:graphicData>
        </a:graphic>
      </p:graphicFrame>
      <p:sp>
        <p:nvSpPr>
          <p:cNvPr id="5" name="TextBox 4"/>
          <p:cNvSpPr txBox="1"/>
          <p:nvPr/>
        </p:nvSpPr>
        <p:spPr>
          <a:xfrm>
            <a:off x="251520" y="3674034"/>
            <a:ext cx="8496944" cy="1354217"/>
          </a:xfrm>
          <a:prstGeom prst="rect">
            <a:avLst/>
          </a:prstGeom>
          <a:noFill/>
        </p:spPr>
        <p:txBody>
          <a:bodyPr wrap="square" rtlCol="0">
            <a:spAutoFit/>
          </a:bodyPr>
          <a:lstStyle/>
          <a:p>
            <a:r>
              <a:rPr lang="en-GB" sz="1600" i="1" dirty="0">
                <a:solidFill>
                  <a:srgbClr val="FF0000"/>
                </a:solidFill>
              </a:rPr>
              <a:t>It is important that you write down this information before going for help because:</a:t>
            </a:r>
          </a:p>
          <a:p>
            <a:pPr marL="742950" lvl="1" indent="-285750">
              <a:buFont typeface="Arial" pitchFamily="34" charset="0"/>
              <a:buChar char="•"/>
            </a:pPr>
            <a:r>
              <a:rPr lang="en-GB" sz="1600" i="1" dirty="0">
                <a:solidFill>
                  <a:srgbClr val="FF0000"/>
                </a:solidFill>
              </a:rPr>
              <a:t>You might forget some details when you find help</a:t>
            </a:r>
          </a:p>
          <a:p>
            <a:pPr marL="742950" lvl="1" indent="-285750">
              <a:buFont typeface="Arial" pitchFamily="34" charset="0"/>
              <a:buChar char="•"/>
            </a:pPr>
            <a:r>
              <a:rPr lang="en-GB" sz="1600" i="1" dirty="0">
                <a:solidFill>
                  <a:srgbClr val="FF0000"/>
                </a:solidFill>
              </a:rPr>
              <a:t>If someone is bleeding heavily or unconscious, emergency services will need to know how long ago the incident was and where exactly the casualty is.</a:t>
            </a:r>
          </a:p>
          <a:p>
            <a:pPr marL="742950" lvl="1" indent="-285750">
              <a:buFont typeface="Arial" pitchFamily="34" charset="0"/>
              <a:buChar char="•"/>
            </a:pPr>
            <a:r>
              <a:rPr lang="en-GB" sz="1600" i="1" dirty="0">
                <a:solidFill>
                  <a:srgbClr val="FF0000"/>
                </a:solidFill>
              </a:rPr>
              <a:t>You might become injured too on the way</a:t>
            </a:r>
          </a:p>
        </p:txBody>
      </p:sp>
      <p:sp>
        <p:nvSpPr>
          <p:cNvPr id="6" name="Frame 5"/>
          <p:cNvSpPr/>
          <p:nvPr/>
        </p:nvSpPr>
        <p:spPr>
          <a:xfrm>
            <a:off x="238628" y="5054087"/>
            <a:ext cx="8725860" cy="1523340"/>
          </a:xfrm>
          <a:prstGeom prst="frame">
            <a:avLst>
              <a:gd name="adj1" fmla="val 543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THE INTERNATIONAL DISTRESS SIGNAL</a:t>
            </a:r>
          </a:p>
          <a:p>
            <a:pPr algn="ctr"/>
            <a:r>
              <a:rPr lang="en-GB" b="1" dirty="0">
                <a:solidFill>
                  <a:srgbClr val="FF0000"/>
                </a:solidFill>
              </a:rPr>
              <a:t>6 long blasts on a whistle or long flashes of a torch – wait one minute and repeat</a:t>
            </a:r>
          </a:p>
          <a:p>
            <a:pPr algn="ctr"/>
            <a:r>
              <a:rPr lang="en-GB" dirty="0">
                <a:solidFill>
                  <a:schemeClr val="tx1"/>
                </a:solidFill>
              </a:rPr>
              <a:t>The reply will be 3 whistle blasts or flashes a minute apart </a:t>
            </a:r>
          </a:p>
          <a:p>
            <a:pPr algn="ctr"/>
            <a:r>
              <a:rPr lang="en-GB" b="1" dirty="0">
                <a:solidFill>
                  <a:srgbClr val="FF0000"/>
                </a:solidFill>
              </a:rPr>
              <a:t>Keep doing it, even after a reply so you can be located easily</a:t>
            </a:r>
          </a:p>
        </p:txBody>
      </p:sp>
      <p:sp>
        <p:nvSpPr>
          <p:cNvPr id="3" name="Rounded Rectangle 2"/>
          <p:cNvSpPr/>
          <p:nvPr/>
        </p:nvSpPr>
        <p:spPr>
          <a:xfrm rot="21393590">
            <a:off x="3779912" y="1412776"/>
            <a:ext cx="4968552" cy="2088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Now write one…</a:t>
            </a:r>
          </a:p>
          <a:p>
            <a:pPr algn="ctr"/>
            <a:endParaRPr lang="en-GB" sz="1600" b="1" dirty="0"/>
          </a:p>
          <a:p>
            <a:pPr algn="ctr"/>
            <a:r>
              <a:rPr lang="en-GB" sz="1600" b="1" dirty="0"/>
              <a:t>Jack Brown fell down an embankment  just after one o’clock.  He has cut his ankle on a rock and its gently bleeding. He thinks he may have broken his ankle and is unwilling to walk.  You are heading to Sable Farm to camp and are 3km away at grid reference 231564.  You set off from Hope </a:t>
            </a:r>
            <a:r>
              <a:rPr lang="en-GB" sz="1600" b="1" dirty="0" err="1"/>
              <a:t>Bowdler</a:t>
            </a:r>
            <a:r>
              <a:rPr lang="en-GB" sz="1600" b="1" dirty="0"/>
              <a:t>.</a:t>
            </a:r>
          </a:p>
        </p:txBody>
      </p:sp>
    </p:spTree>
    <p:extLst>
      <p:ext uri="{BB962C8B-B14F-4D97-AF65-F5344CB8AC3E}">
        <p14:creationId xmlns:p14="http://schemas.microsoft.com/office/powerpoint/2010/main" val="363005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25F97-24F8-4EE1-962F-30BA14A2C910}"/>
              </a:ext>
            </a:extLst>
          </p:cNvPr>
          <p:cNvSpPr>
            <a:spLocks noGrp="1"/>
          </p:cNvSpPr>
          <p:nvPr>
            <p:ph type="title"/>
          </p:nvPr>
        </p:nvSpPr>
        <p:spPr>
          <a:xfrm>
            <a:off x="251520" y="188640"/>
            <a:ext cx="8568952" cy="720080"/>
          </a:xfrm>
          <a:solidFill>
            <a:srgbClr val="FFCCFF"/>
          </a:solidFill>
        </p:spPr>
        <p:txBody>
          <a:bodyPr>
            <a:normAutofit fontScale="90000"/>
          </a:bodyPr>
          <a:lstStyle/>
          <a:p>
            <a:r>
              <a:rPr lang="en-GB" b="1" dirty="0">
                <a:solidFill>
                  <a:srgbClr val="FF0000"/>
                </a:solidFill>
                <a:effectLst>
                  <a:outerShdw blurRad="38100" dist="38100" dir="2700000" algn="tl">
                    <a:srgbClr val="000000">
                      <a:alpha val="43137"/>
                    </a:srgbClr>
                  </a:outerShdw>
                </a:effectLst>
              </a:rPr>
              <a:t>Your </a:t>
            </a:r>
            <a:r>
              <a:rPr lang="en-GB" b="1" dirty="0">
                <a:effectLst>
                  <a:outerShdw blurRad="38100" dist="38100" dir="2700000" algn="tl">
                    <a:srgbClr val="000000">
                      <a:alpha val="43137"/>
                    </a:srgbClr>
                  </a:outerShdw>
                </a:effectLst>
              </a:rPr>
              <a:t>ABCD </a:t>
            </a:r>
            <a:r>
              <a:rPr lang="en-GB" b="1" dirty="0">
                <a:solidFill>
                  <a:srgbClr val="FF0000"/>
                </a:solidFill>
                <a:effectLst>
                  <a:outerShdw blurRad="38100" dist="38100" dir="2700000" algn="tl">
                    <a:srgbClr val="000000">
                      <a:alpha val="43137"/>
                    </a:srgbClr>
                  </a:outerShdw>
                </a:effectLst>
              </a:rPr>
              <a:t>Accident Protocol</a:t>
            </a:r>
          </a:p>
        </p:txBody>
      </p:sp>
      <p:sp>
        <p:nvSpPr>
          <p:cNvPr id="3" name="Content Placeholder 2">
            <a:extLst>
              <a:ext uri="{FF2B5EF4-FFF2-40B4-BE49-F238E27FC236}">
                <a16:creationId xmlns:a16="http://schemas.microsoft.com/office/drawing/2014/main" id="{D9640E6C-7F6A-4F5D-9946-A8132F6AE4D2}"/>
              </a:ext>
            </a:extLst>
          </p:cNvPr>
          <p:cNvSpPr>
            <a:spLocks noGrp="1"/>
          </p:cNvSpPr>
          <p:nvPr>
            <p:ph idx="1"/>
          </p:nvPr>
        </p:nvSpPr>
        <p:spPr>
          <a:xfrm>
            <a:off x="251520" y="980728"/>
            <a:ext cx="8568952" cy="5760640"/>
          </a:xfrm>
        </p:spPr>
        <p:txBody>
          <a:bodyPr>
            <a:normAutofit fontScale="92500" lnSpcReduction="10000"/>
          </a:bodyPr>
          <a:lstStyle/>
          <a:p>
            <a:r>
              <a:rPr lang="en-GB" sz="1800" b="1" dirty="0">
                <a:solidFill>
                  <a:srgbClr val="FF0000"/>
                </a:solidFill>
              </a:rPr>
              <a:t>Assess</a:t>
            </a:r>
            <a:r>
              <a:rPr lang="en-GB" sz="1800" dirty="0">
                <a:solidFill>
                  <a:srgbClr val="FF0000"/>
                </a:solidFill>
              </a:rPr>
              <a:t> </a:t>
            </a:r>
          </a:p>
          <a:p>
            <a:pPr lvl="1"/>
            <a:r>
              <a:rPr lang="en-GB" sz="1600" dirty="0">
                <a:solidFill>
                  <a:srgbClr val="FF0000"/>
                </a:solidFill>
              </a:rPr>
              <a:t>Check the area is safe, don’t go to the casualty if it isn’t – your safety is more important than theirs.</a:t>
            </a:r>
          </a:p>
          <a:p>
            <a:r>
              <a:rPr lang="en-GB" sz="1800" b="1" dirty="0">
                <a:solidFill>
                  <a:srgbClr val="FF0000"/>
                </a:solidFill>
              </a:rPr>
              <a:t>Alertness</a:t>
            </a:r>
          </a:p>
          <a:p>
            <a:pPr lvl="1"/>
            <a:r>
              <a:rPr lang="en-GB" sz="1600" dirty="0">
                <a:solidFill>
                  <a:srgbClr val="FF0000"/>
                </a:solidFill>
              </a:rPr>
              <a:t>Ask them to respond and say who you are.</a:t>
            </a:r>
          </a:p>
          <a:p>
            <a:pPr lvl="1"/>
            <a:r>
              <a:rPr lang="en-GB" sz="1600" dirty="0">
                <a:solidFill>
                  <a:srgbClr val="FF0000"/>
                </a:solidFill>
              </a:rPr>
              <a:t>Give a verbal command – “open your eyes”.</a:t>
            </a:r>
          </a:p>
          <a:p>
            <a:pPr lvl="1"/>
            <a:r>
              <a:rPr lang="en-GB" sz="1600" dirty="0">
                <a:solidFill>
                  <a:srgbClr val="FF0000"/>
                </a:solidFill>
              </a:rPr>
              <a:t>Check for a physical response – tap their shoulders.</a:t>
            </a:r>
          </a:p>
          <a:p>
            <a:r>
              <a:rPr lang="en-GB" sz="1800" b="1" dirty="0">
                <a:solidFill>
                  <a:srgbClr val="FF0000"/>
                </a:solidFill>
              </a:rPr>
              <a:t>Airway</a:t>
            </a:r>
          </a:p>
          <a:p>
            <a:pPr lvl="1"/>
            <a:r>
              <a:rPr lang="en-GB" sz="1600" dirty="0">
                <a:solidFill>
                  <a:srgbClr val="FF0000"/>
                </a:solidFill>
              </a:rPr>
              <a:t>Tip their head back and push up their chin to ensure their airway is clear.</a:t>
            </a:r>
          </a:p>
          <a:p>
            <a:r>
              <a:rPr lang="en-GB" sz="1800" b="1" dirty="0">
                <a:solidFill>
                  <a:schemeClr val="accent1"/>
                </a:solidFill>
              </a:rPr>
              <a:t>Breathing</a:t>
            </a:r>
          </a:p>
          <a:p>
            <a:pPr lvl="1"/>
            <a:r>
              <a:rPr lang="en-GB" sz="1600" dirty="0">
                <a:solidFill>
                  <a:schemeClr val="accent1"/>
                </a:solidFill>
              </a:rPr>
              <a:t>Listen at their mouth, look at their chest and feel it too.</a:t>
            </a:r>
          </a:p>
          <a:p>
            <a:r>
              <a:rPr lang="en-GB" sz="1800" b="1" dirty="0">
                <a:solidFill>
                  <a:schemeClr val="accent2">
                    <a:lumMod val="75000"/>
                  </a:schemeClr>
                </a:solidFill>
              </a:rPr>
              <a:t>Circulation</a:t>
            </a:r>
          </a:p>
          <a:p>
            <a:pPr lvl="1"/>
            <a:r>
              <a:rPr lang="en-GB" sz="1400" dirty="0">
                <a:solidFill>
                  <a:schemeClr val="accent2">
                    <a:lumMod val="75000"/>
                  </a:schemeClr>
                </a:solidFill>
              </a:rPr>
              <a:t>Check for obvious bleeding.</a:t>
            </a:r>
          </a:p>
          <a:p>
            <a:pPr lvl="1"/>
            <a:r>
              <a:rPr lang="en-GB" sz="1400" dirty="0">
                <a:solidFill>
                  <a:schemeClr val="accent2">
                    <a:lumMod val="75000"/>
                  </a:schemeClr>
                </a:solidFill>
              </a:rPr>
              <a:t>Check behind the neck, abdomen and knees for pools of blood</a:t>
            </a:r>
          </a:p>
          <a:p>
            <a:r>
              <a:rPr lang="en-GB" sz="1800" b="1" dirty="0">
                <a:solidFill>
                  <a:srgbClr val="00B050"/>
                </a:solidFill>
              </a:rPr>
              <a:t>Discovery </a:t>
            </a:r>
          </a:p>
          <a:p>
            <a:pPr lvl="1"/>
            <a:r>
              <a:rPr lang="en-GB" sz="1400" dirty="0">
                <a:solidFill>
                  <a:srgbClr val="00B050"/>
                </a:solidFill>
              </a:rPr>
              <a:t>Head (skull, ears, pupils) </a:t>
            </a:r>
          </a:p>
          <a:p>
            <a:pPr lvl="1"/>
            <a:r>
              <a:rPr lang="en-GB" sz="1400" dirty="0">
                <a:solidFill>
                  <a:srgbClr val="00B050"/>
                </a:solidFill>
              </a:rPr>
              <a:t>Neck</a:t>
            </a:r>
          </a:p>
          <a:p>
            <a:pPr lvl="1"/>
            <a:r>
              <a:rPr lang="en-GB" sz="1400" dirty="0">
                <a:solidFill>
                  <a:srgbClr val="00B050"/>
                </a:solidFill>
              </a:rPr>
              <a:t>Shoulders</a:t>
            </a:r>
          </a:p>
          <a:p>
            <a:pPr lvl="1"/>
            <a:r>
              <a:rPr lang="en-GB" sz="1400" dirty="0">
                <a:solidFill>
                  <a:srgbClr val="00B050"/>
                </a:solidFill>
              </a:rPr>
              <a:t>Chest</a:t>
            </a:r>
          </a:p>
          <a:p>
            <a:pPr lvl="1"/>
            <a:r>
              <a:rPr lang="en-GB" sz="1400" dirty="0">
                <a:solidFill>
                  <a:srgbClr val="00B050"/>
                </a:solidFill>
              </a:rPr>
              <a:t>Abdomen (4 quadrants)</a:t>
            </a:r>
          </a:p>
          <a:p>
            <a:pPr lvl="1"/>
            <a:r>
              <a:rPr lang="en-GB" sz="1400" dirty="0">
                <a:solidFill>
                  <a:srgbClr val="00B050"/>
                </a:solidFill>
              </a:rPr>
              <a:t>Legs and ankles (check both at the same time)</a:t>
            </a:r>
          </a:p>
          <a:p>
            <a:pPr lvl="1"/>
            <a:r>
              <a:rPr lang="en-GB" sz="1400" dirty="0">
                <a:solidFill>
                  <a:srgbClr val="00B050"/>
                </a:solidFill>
              </a:rPr>
              <a:t>Arms (check both at the same time)</a:t>
            </a:r>
          </a:p>
          <a:p>
            <a:pPr marL="457200" lvl="1" indent="0">
              <a:buNone/>
            </a:pPr>
            <a:r>
              <a:rPr lang="en-GB" sz="1400" b="1" dirty="0"/>
              <a:t>SAFE AIRWAY POSITION – What is this and why do it? </a:t>
            </a:r>
          </a:p>
        </p:txBody>
      </p:sp>
      <p:sp>
        <p:nvSpPr>
          <p:cNvPr id="4" name="Rectangle: Beveled 3">
            <a:extLst>
              <a:ext uri="{FF2B5EF4-FFF2-40B4-BE49-F238E27FC236}">
                <a16:creationId xmlns:a16="http://schemas.microsoft.com/office/drawing/2014/main" id="{75F51F05-D157-4BCA-86CB-2E389E56C2DC}"/>
              </a:ext>
            </a:extLst>
          </p:cNvPr>
          <p:cNvSpPr/>
          <p:nvPr/>
        </p:nvSpPr>
        <p:spPr>
          <a:xfrm>
            <a:off x="6012160" y="4202792"/>
            <a:ext cx="2808312" cy="2520280"/>
          </a:xfrm>
          <a:prstGeom prst="bevel">
            <a:avLst>
              <a:gd name="adj" fmla="val 5802"/>
            </a:avLst>
          </a:prstGeom>
          <a:solidFill>
            <a:srgbClr val="FF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FF0000"/>
                </a:solidFill>
              </a:rPr>
              <a:t>These are things to put in a written message</a:t>
            </a:r>
          </a:p>
          <a:p>
            <a:pPr algn="ctr"/>
            <a:endParaRPr lang="en-GB" dirty="0">
              <a:solidFill>
                <a:srgbClr val="FF0000"/>
              </a:solidFill>
            </a:endParaRPr>
          </a:p>
          <a:p>
            <a:pPr algn="ctr"/>
            <a:r>
              <a:rPr lang="en-GB" dirty="0">
                <a:solidFill>
                  <a:srgbClr val="FF0000"/>
                </a:solidFill>
              </a:rPr>
              <a:t>“unresponsive, non-breathing casualty with severe bleed to the head”</a:t>
            </a:r>
          </a:p>
        </p:txBody>
      </p:sp>
      <p:sp>
        <p:nvSpPr>
          <p:cNvPr id="5" name="Arrow: Left 4">
            <a:extLst>
              <a:ext uri="{FF2B5EF4-FFF2-40B4-BE49-F238E27FC236}">
                <a16:creationId xmlns:a16="http://schemas.microsoft.com/office/drawing/2014/main" id="{1F31C1D3-E73D-41E9-B5AF-2FA99E006794}"/>
              </a:ext>
            </a:extLst>
          </p:cNvPr>
          <p:cNvSpPr/>
          <p:nvPr/>
        </p:nvSpPr>
        <p:spPr>
          <a:xfrm>
            <a:off x="5436096" y="3320988"/>
            <a:ext cx="3384376" cy="845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Not breathing, call 999/go and get help</a:t>
            </a:r>
          </a:p>
        </p:txBody>
      </p:sp>
    </p:spTree>
    <p:extLst>
      <p:ext uri="{BB962C8B-B14F-4D97-AF65-F5344CB8AC3E}">
        <p14:creationId xmlns:p14="http://schemas.microsoft.com/office/powerpoint/2010/main" val="1806912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fade">
                                      <p:cBhvr>
                                        <p:cTn id="45" dur="500"/>
                                        <p:tgtEl>
                                          <p:spTgt spid="5"/>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500"/>
                                        <p:tgtEl>
                                          <p:spTgt spid="3">
                                            <p:txEl>
                                              <p:pRg st="10" end="10"/>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Effect transition="in" filter="fade">
                                      <p:cBhvr>
                                        <p:cTn id="53" dur="500"/>
                                        <p:tgtEl>
                                          <p:spTgt spid="3">
                                            <p:txEl>
                                              <p:pRg st="11" end="11"/>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
                                            <p:txEl>
                                              <p:pRg st="12" end="12"/>
                                            </p:txEl>
                                          </p:spTgt>
                                        </p:tgtEl>
                                        <p:attrNameLst>
                                          <p:attrName>style.visibility</p:attrName>
                                        </p:attrNameLst>
                                      </p:cBhvr>
                                      <p:to>
                                        <p:strVal val="visible"/>
                                      </p:to>
                                    </p:set>
                                    <p:animEffect transition="in" filter="fade">
                                      <p:cBhvr>
                                        <p:cTn id="56" dur="500"/>
                                        <p:tgtEl>
                                          <p:spTgt spid="3">
                                            <p:txEl>
                                              <p:pRg st="12" end="12"/>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
                                            <p:txEl>
                                              <p:pRg st="13" end="13"/>
                                            </p:txEl>
                                          </p:spTgt>
                                        </p:tgtEl>
                                        <p:attrNameLst>
                                          <p:attrName>style.visibility</p:attrName>
                                        </p:attrNameLst>
                                      </p:cBhvr>
                                      <p:to>
                                        <p:strVal val="visible"/>
                                      </p:to>
                                    </p:set>
                                    <p:animEffect transition="in" filter="fade">
                                      <p:cBhvr>
                                        <p:cTn id="61" dur="500"/>
                                        <p:tgtEl>
                                          <p:spTgt spid="3">
                                            <p:txEl>
                                              <p:pRg st="13" end="13"/>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
                                            <p:txEl>
                                              <p:pRg st="14" end="14"/>
                                            </p:txEl>
                                          </p:spTgt>
                                        </p:tgtEl>
                                        <p:attrNameLst>
                                          <p:attrName>style.visibility</p:attrName>
                                        </p:attrNameLst>
                                      </p:cBhvr>
                                      <p:to>
                                        <p:strVal val="visible"/>
                                      </p:to>
                                    </p:set>
                                    <p:animEffect transition="in" filter="fade">
                                      <p:cBhvr>
                                        <p:cTn id="64" dur="500"/>
                                        <p:tgtEl>
                                          <p:spTgt spid="3">
                                            <p:txEl>
                                              <p:pRg st="14" end="14"/>
                                            </p:txEl>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Effect transition="in" filter="fade">
                                      <p:cBhvr>
                                        <p:cTn id="67" dur="500"/>
                                        <p:tgtEl>
                                          <p:spTgt spid="3">
                                            <p:txEl>
                                              <p:pRg st="15" end="15"/>
                                            </p:txEl>
                                          </p:spTgt>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
                                            <p:txEl>
                                              <p:pRg st="16" end="16"/>
                                            </p:txEl>
                                          </p:spTgt>
                                        </p:tgtEl>
                                        <p:attrNameLst>
                                          <p:attrName>style.visibility</p:attrName>
                                        </p:attrNameLst>
                                      </p:cBhvr>
                                      <p:to>
                                        <p:strVal val="visible"/>
                                      </p:to>
                                    </p:set>
                                    <p:animEffect transition="in" filter="fade">
                                      <p:cBhvr>
                                        <p:cTn id="70" dur="500"/>
                                        <p:tgtEl>
                                          <p:spTgt spid="3">
                                            <p:txEl>
                                              <p:pRg st="16" end="16"/>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3">
                                            <p:txEl>
                                              <p:pRg st="17" end="17"/>
                                            </p:txEl>
                                          </p:spTgt>
                                        </p:tgtEl>
                                        <p:attrNameLst>
                                          <p:attrName>style.visibility</p:attrName>
                                        </p:attrNameLst>
                                      </p:cBhvr>
                                      <p:to>
                                        <p:strVal val="visible"/>
                                      </p:to>
                                    </p:set>
                                    <p:animEffect transition="in" filter="fade">
                                      <p:cBhvr>
                                        <p:cTn id="73" dur="500"/>
                                        <p:tgtEl>
                                          <p:spTgt spid="3">
                                            <p:txEl>
                                              <p:pRg st="17" end="17"/>
                                            </p:txEl>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3">
                                            <p:txEl>
                                              <p:pRg st="18" end="18"/>
                                            </p:txEl>
                                          </p:spTgt>
                                        </p:tgtEl>
                                        <p:attrNameLst>
                                          <p:attrName>style.visibility</p:attrName>
                                        </p:attrNameLst>
                                      </p:cBhvr>
                                      <p:to>
                                        <p:strVal val="visible"/>
                                      </p:to>
                                    </p:set>
                                    <p:animEffect transition="in" filter="fade">
                                      <p:cBhvr>
                                        <p:cTn id="76" dur="500"/>
                                        <p:tgtEl>
                                          <p:spTgt spid="3">
                                            <p:txEl>
                                              <p:pRg st="18" end="18"/>
                                            </p:tx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3">
                                            <p:txEl>
                                              <p:pRg st="19" end="19"/>
                                            </p:txEl>
                                          </p:spTgt>
                                        </p:tgtEl>
                                        <p:attrNameLst>
                                          <p:attrName>style.visibility</p:attrName>
                                        </p:attrNameLst>
                                      </p:cBhvr>
                                      <p:to>
                                        <p:strVal val="visible"/>
                                      </p:to>
                                    </p:set>
                                    <p:animEffect transition="in" filter="fade">
                                      <p:cBhvr>
                                        <p:cTn id="79" dur="500"/>
                                        <p:tgtEl>
                                          <p:spTgt spid="3">
                                            <p:txEl>
                                              <p:pRg st="19" end="19"/>
                                            </p:txEl>
                                          </p:spTgt>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
                                            <p:txEl>
                                              <p:pRg st="20" end="20"/>
                                            </p:txEl>
                                          </p:spTgt>
                                        </p:tgtEl>
                                        <p:attrNameLst>
                                          <p:attrName>style.visibility</p:attrName>
                                        </p:attrNameLst>
                                      </p:cBhvr>
                                      <p:to>
                                        <p:strVal val="visible"/>
                                      </p:to>
                                    </p:set>
                                    <p:animEffect transition="in" filter="fade">
                                      <p:cBhvr>
                                        <p:cTn id="82" dur="500"/>
                                        <p:tgtEl>
                                          <p:spTgt spid="3">
                                            <p:txEl>
                                              <p:pRg st="20" end="20"/>
                                            </p:txEl>
                                          </p:spTgt>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
                                            <p:txEl>
                                              <p:pRg st="21" end="21"/>
                                            </p:txEl>
                                          </p:spTgt>
                                        </p:tgtEl>
                                        <p:attrNameLst>
                                          <p:attrName>style.visibility</p:attrName>
                                        </p:attrNameLst>
                                      </p:cBhvr>
                                      <p:to>
                                        <p:strVal val="visible"/>
                                      </p:to>
                                    </p:set>
                                    <p:animEffect transition="in" filter="fade">
                                      <p:cBhvr>
                                        <p:cTn id="85" dur="500"/>
                                        <p:tgtEl>
                                          <p:spTgt spid="3">
                                            <p:txEl>
                                              <p:pRg st="21" end="21"/>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4"/>
                                        </p:tgtEl>
                                        <p:attrNameLst>
                                          <p:attrName>style.visibility</p:attrName>
                                        </p:attrNameLst>
                                      </p:cBhvr>
                                      <p:to>
                                        <p:strVal val="visible"/>
                                      </p:to>
                                    </p:set>
                                    <p:animEffect transition="in" filter="fade">
                                      <p:cBhvr>
                                        <p:cTn id="9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0979"/>
            <a:ext cx="1368152" cy="634082"/>
          </a:xfrm>
          <a:solidFill>
            <a:schemeClr val="bg1">
              <a:lumMod val="95000"/>
            </a:schemeClr>
          </a:solidFill>
          <a:ln>
            <a:solidFill>
              <a:schemeClr val="tx1"/>
            </a:solidFill>
          </a:ln>
        </p:spPr>
        <p:txBody>
          <a:bodyPr>
            <a:noAutofit/>
          </a:bodyPr>
          <a:lstStyle/>
          <a:p>
            <a:r>
              <a:rPr lang="en-GB" sz="4000" dirty="0">
                <a:solidFill>
                  <a:srgbClr val="FF0000"/>
                </a:solidFill>
                <a:latin typeface="Algerian" pitchFamily="82" charset="0"/>
              </a:rPr>
              <a:t>CPR</a:t>
            </a:r>
          </a:p>
        </p:txBody>
      </p:sp>
      <p:sp>
        <p:nvSpPr>
          <p:cNvPr id="5" name="Rectangle 4"/>
          <p:cNvSpPr/>
          <p:nvPr/>
        </p:nvSpPr>
        <p:spPr>
          <a:xfrm>
            <a:off x="214078" y="887849"/>
            <a:ext cx="8648491" cy="102898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n-GB" dirty="0">
                <a:solidFill>
                  <a:schemeClr val="tx1"/>
                </a:solidFill>
              </a:rPr>
              <a:t>Pinch nostrils shut. You take a full breath then seal your mouth around the casualty’s mouth and blow for 2 seconds. Remove lips and let their chest fall.</a:t>
            </a:r>
          </a:p>
          <a:p>
            <a:pPr marL="285750" indent="-285750">
              <a:buFont typeface="Arial" pitchFamily="34" charset="0"/>
              <a:buChar char="•"/>
            </a:pPr>
            <a:r>
              <a:rPr lang="en-GB" dirty="0">
                <a:solidFill>
                  <a:schemeClr val="tx1"/>
                </a:solidFill>
              </a:rPr>
              <a:t>Repeat again.</a:t>
            </a:r>
          </a:p>
        </p:txBody>
      </p:sp>
      <p:sp>
        <p:nvSpPr>
          <p:cNvPr id="6" name="Rectangle 5"/>
          <p:cNvSpPr/>
          <p:nvPr/>
        </p:nvSpPr>
        <p:spPr>
          <a:xfrm>
            <a:off x="1691680" y="118373"/>
            <a:ext cx="7344815" cy="646331"/>
          </a:xfrm>
          <a:prstGeom prst="rect">
            <a:avLst/>
          </a:prstGeom>
        </p:spPr>
        <p:txBody>
          <a:bodyPr wrap="square">
            <a:spAutoFit/>
          </a:bodyPr>
          <a:lstStyle/>
          <a:p>
            <a:r>
              <a:rPr lang="en-GB" dirty="0">
                <a:solidFill>
                  <a:srgbClr val="FF0000"/>
                </a:solidFill>
              </a:rPr>
              <a:t>This is </a:t>
            </a:r>
            <a:r>
              <a:rPr lang="en-GB" b="1" u="sng" dirty="0">
                <a:solidFill>
                  <a:srgbClr val="FF0000"/>
                </a:solidFill>
              </a:rPr>
              <a:t>only to save a life </a:t>
            </a:r>
            <a:r>
              <a:rPr lang="en-GB" dirty="0">
                <a:solidFill>
                  <a:srgbClr val="FF0000"/>
                </a:solidFill>
              </a:rPr>
              <a:t>and when there is no other option of immediate help and a casualty is not breathing.  Few people survive unfortunately.</a:t>
            </a:r>
          </a:p>
        </p:txBody>
      </p:sp>
      <p:sp>
        <p:nvSpPr>
          <p:cNvPr id="7" name="Rectangle 6"/>
          <p:cNvSpPr/>
          <p:nvPr/>
        </p:nvSpPr>
        <p:spPr>
          <a:xfrm>
            <a:off x="214079" y="2039621"/>
            <a:ext cx="8648490" cy="23254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n-GB" sz="2000" dirty="0">
                <a:solidFill>
                  <a:schemeClr val="tx1"/>
                </a:solidFill>
              </a:rPr>
              <a:t>Must be lying on their back on a flat, firm surface. Kneel beside them.</a:t>
            </a:r>
          </a:p>
          <a:p>
            <a:pPr marL="285750" indent="-285750">
              <a:buFont typeface="Arial" pitchFamily="34" charset="0"/>
              <a:buChar char="•"/>
            </a:pPr>
            <a:r>
              <a:rPr lang="en-GB" sz="2000" dirty="0">
                <a:solidFill>
                  <a:schemeClr val="tx1"/>
                </a:solidFill>
              </a:rPr>
              <a:t>Place the heel of your hand between the nipples on the breastbone.</a:t>
            </a:r>
          </a:p>
          <a:p>
            <a:pPr marL="285750" indent="-285750">
              <a:buFont typeface="Arial" pitchFamily="34" charset="0"/>
              <a:buChar char="•"/>
            </a:pPr>
            <a:r>
              <a:rPr lang="en-GB" sz="2000" dirty="0">
                <a:solidFill>
                  <a:schemeClr val="tx1"/>
                </a:solidFill>
              </a:rPr>
              <a:t>Interlock fingers on your other hand and keep your arms straight.</a:t>
            </a:r>
          </a:p>
          <a:p>
            <a:pPr marL="285750" indent="-285750">
              <a:buFont typeface="Arial" pitchFamily="34" charset="0"/>
              <a:buChar char="•"/>
            </a:pPr>
            <a:r>
              <a:rPr lang="en-GB" sz="2000" dirty="0">
                <a:solidFill>
                  <a:schemeClr val="tx1"/>
                </a:solidFill>
              </a:rPr>
              <a:t>Press down vertically on the breastbone (it needs to go down 4-5cm)</a:t>
            </a:r>
          </a:p>
          <a:p>
            <a:pPr marL="285750" indent="-285750">
              <a:buFont typeface="Arial" pitchFamily="34" charset="0"/>
              <a:buChar char="•"/>
            </a:pPr>
            <a:r>
              <a:rPr lang="en-GB" sz="2000" dirty="0">
                <a:solidFill>
                  <a:schemeClr val="tx1"/>
                </a:solidFill>
              </a:rPr>
              <a:t>Release the pressure without moving your hands –  30 times then 2 breaths again.</a:t>
            </a:r>
          </a:p>
          <a:p>
            <a:pPr marL="285750" indent="-285750">
              <a:buFont typeface="Arial" pitchFamily="34" charset="0"/>
              <a:buChar char="•"/>
            </a:pPr>
            <a:r>
              <a:rPr lang="en-GB" sz="2000" dirty="0">
                <a:solidFill>
                  <a:schemeClr val="tx1"/>
                </a:solidFill>
              </a:rPr>
              <a:t>Keep going until you cant do anymore (alternate with a partner if you can)</a:t>
            </a:r>
          </a:p>
        </p:txBody>
      </p:sp>
      <p:sp>
        <p:nvSpPr>
          <p:cNvPr id="8" name="Frame 7"/>
          <p:cNvSpPr/>
          <p:nvPr/>
        </p:nvSpPr>
        <p:spPr>
          <a:xfrm>
            <a:off x="214078" y="4487895"/>
            <a:ext cx="8640960" cy="792088"/>
          </a:xfrm>
          <a:prstGeom prst="frame">
            <a:avLst>
              <a:gd name="adj1" fmla="val 692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Remember this is only to be used if a casualty is </a:t>
            </a:r>
            <a:r>
              <a:rPr lang="en-GB" sz="1200" b="1" u="sng" dirty="0">
                <a:solidFill>
                  <a:schemeClr val="tx1"/>
                </a:solidFill>
              </a:rPr>
              <a:t>not</a:t>
            </a:r>
            <a:r>
              <a:rPr lang="en-GB" sz="1200" b="1" dirty="0">
                <a:solidFill>
                  <a:schemeClr val="tx1"/>
                </a:solidFill>
              </a:rPr>
              <a:t> breathing or breathing is irregular </a:t>
            </a:r>
          </a:p>
          <a:p>
            <a:pPr algn="ctr"/>
            <a:r>
              <a:rPr lang="en-GB" sz="1200" dirty="0">
                <a:solidFill>
                  <a:schemeClr val="tx1"/>
                </a:solidFill>
              </a:rPr>
              <a:t> If doing this alone </a:t>
            </a:r>
            <a:r>
              <a:rPr lang="en-GB" sz="1200" u="sng" dirty="0">
                <a:solidFill>
                  <a:schemeClr val="tx1"/>
                </a:solidFill>
              </a:rPr>
              <a:t>do 30 compressions then 2 breaths per minute</a:t>
            </a:r>
            <a:r>
              <a:rPr lang="en-GB" sz="1200" dirty="0">
                <a:solidFill>
                  <a:schemeClr val="tx1"/>
                </a:solidFill>
              </a:rPr>
              <a:t>, if in a pair swap over every two minutes</a:t>
            </a:r>
          </a:p>
          <a:p>
            <a:pPr algn="ctr"/>
            <a:r>
              <a:rPr lang="en-GB" sz="1200" dirty="0">
                <a:solidFill>
                  <a:schemeClr val="tx1"/>
                </a:solidFill>
              </a:rPr>
              <a:t>When breathing returns, put them in the </a:t>
            </a:r>
            <a:r>
              <a:rPr lang="en-GB" sz="1200" i="1" dirty="0">
                <a:solidFill>
                  <a:schemeClr val="tx1"/>
                </a:solidFill>
              </a:rPr>
              <a:t>safe airway position.</a:t>
            </a:r>
          </a:p>
        </p:txBody>
      </p:sp>
      <p:sp>
        <p:nvSpPr>
          <p:cNvPr id="3" name="Rectangle: Folded Corner 2">
            <a:extLst>
              <a:ext uri="{FF2B5EF4-FFF2-40B4-BE49-F238E27FC236}">
                <a16:creationId xmlns:a16="http://schemas.microsoft.com/office/drawing/2014/main" id="{274D8AFE-55B7-4414-BCD9-CF287B53FA4C}"/>
              </a:ext>
            </a:extLst>
          </p:cNvPr>
          <p:cNvSpPr/>
          <p:nvPr/>
        </p:nvSpPr>
        <p:spPr>
          <a:xfrm>
            <a:off x="214078" y="5409765"/>
            <a:ext cx="8640960" cy="936104"/>
          </a:xfrm>
          <a:prstGeom prst="foldedCorne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Going for help is first priority before doing any of this</a:t>
            </a:r>
          </a:p>
          <a:p>
            <a:pPr algn="ctr"/>
            <a:r>
              <a:rPr lang="en-GB" sz="2400" b="1" dirty="0">
                <a:solidFill>
                  <a:schemeClr val="bg1"/>
                </a:solidFill>
              </a:rPr>
              <a:t>When you do, ask for an AED (defibrillator) to be sent with help</a:t>
            </a:r>
          </a:p>
        </p:txBody>
      </p:sp>
    </p:spTree>
    <p:extLst>
      <p:ext uri="{BB962C8B-B14F-4D97-AF65-F5344CB8AC3E}">
        <p14:creationId xmlns:p14="http://schemas.microsoft.com/office/powerpoint/2010/main" val="237057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229600" cy="706090"/>
          </a:xfrm>
        </p:spPr>
        <p:txBody>
          <a:bodyPr>
            <a:normAutofit fontScale="90000"/>
          </a:bodyPr>
          <a:lstStyle/>
          <a:p>
            <a:pPr algn="l"/>
            <a:r>
              <a:rPr lang="en-GB" dirty="0">
                <a:solidFill>
                  <a:srgbClr val="FF0000"/>
                </a:solidFill>
              </a:rPr>
              <a:t>Case Studies – what would you do ?</a:t>
            </a:r>
          </a:p>
        </p:txBody>
      </p:sp>
      <p:sp>
        <p:nvSpPr>
          <p:cNvPr id="3" name="Content Placeholder 2"/>
          <p:cNvSpPr>
            <a:spLocks noGrp="1"/>
          </p:cNvSpPr>
          <p:nvPr>
            <p:ph idx="1"/>
          </p:nvPr>
        </p:nvSpPr>
        <p:spPr>
          <a:xfrm>
            <a:off x="251520" y="787315"/>
            <a:ext cx="2808312" cy="5472608"/>
          </a:xfrm>
        </p:spPr>
        <p:txBody>
          <a:bodyPr>
            <a:noAutofit/>
          </a:bodyPr>
          <a:lstStyle/>
          <a:p>
            <a:pPr marL="514350" indent="-514350">
              <a:buFont typeface="+mj-lt"/>
              <a:buAutoNum type="arabicPeriod"/>
            </a:pPr>
            <a:r>
              <a:rPr lang="en-GB" sz="1400" dirty="0"/>
              <a:t>Jane begins shivering uncontrollably on a wet and windy mountain near to a sheltered cave. She appears confused.</a:t>
            </a:r>
          </a:p>
          <a:p>
            <a:pPr marL="514350" indent="-514350">
              <a:buFont typeface="+mj-lt"/>
              <a:buAutoNum type="arabicPeriod"/>
            </a:pPr>
            <a:r>
              <a:rPr lang="en-GB" sz="1400" dirty="0"/>
              <a:t>Your group are deep in a forest when a there are several loud claps of thunder. There is a clearing nearby.</a:t>
            </a:r>
          </a:p>
          <a:p>
            <a:pPr marL="514350" indent="-514350">
              <a:buFont typeface="+mj-lt"/>
              <a:buAutoNum type="arabicPeriod"/>
            </a:pPr>
            <a:r>
              <a:rPr lang="en-GB" sz="1400" dirty="0"/>
              <a:t>A member of your group trips and falls 5 metres down an embankment.  He says it hurts and there is visible swelling of his ankle.  He doesn’t know if he has broken any bones and neither do you.</a:t>
            </a:r>
          </a:p>
          <a:p>
            <a:pPr marL="514350" indent="-514350">
              <a:buFont typeface="+mj-lt"/>
              <a:buAutoNum type="arabicPeriod"/>
            </a:pPr>
            <a:r>
              <a:rPr lang="en-GB" sz="1400" dirty="0"/>
              <a:t>Your group is lost and there is no sign of habitation nearby.  There is a small stream at the bottom of a valley below.</a:t>
            </a:r>
          </a:p>
          <a:p>
            <a:pPr marL="514350" indent="-514350">
              <a:buFont typeface="+mj-lt"/>
              <a:buAutoNum type="arabicPeriod"/>
            </a:pPr>
            <a:r>
              <a:rPr lang="en-GB" sz="1400" dirty="0"/>
              <a:t>A member of your team cuts her arm on barbed wire and is bleeding quite heavily.</a:t>
            </a:r>
          </a:p>
          <a:p>
            <a:pPr marL="514350" indent="-514350">
              <a:buFont typeface="+mj-lt"/>
              <a:buAutoNum type="arabicPeriod"/>
            </a:pPr>
            <a:endParaRPr lang="en-GB" sz="1400" dirty="0"/>
          </a:p>
          <a:p>
            <a:pPr marL="514350" indent="-514350">
              <a:buFont typeface="+mj-lt"/>
              <a:buAutoNum type="arabicPeriod"/>
            </a:pPr>
            <a:endParaRPr lang="en-GB" sz="1400" dirty="0"/>
          </a:p>
          <a:p>
            <a:pPr marL="514350" indent="-514350">
              <a:buFont typeface="+mj-lt"/>
              <a:buAutoNum type="arabicPeriod"/>
            </a:pPr>
            <a:endParaRPr lang="en-GB" sz="1400" dirty="0"/>
          </a:p>
        </p:txBody>
      </p:sp>
      <p:sp>
        <p:nvSpPr>
          <p:cNvPr id="4" name="Rectangle 3"/>
          <p:cNvSpPr/>
          <p:nvPr/>
        </p:nvSpPr>
        <p:spPr>
          <a:xfrm>
            <a:off x="3131840" y="846345"/>
            <a:ext cx="5832648" cy="114712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t>1. Send someone for help and call 999. Shelter in the cave and give her lots of layers of spare dry clothes, insulate from the ground with a kip mat and put her  in a sleeping bag (with you!!). Boil some water and make her a sweet hot chocolate. DO NOT rub her skin. </a:t>
            </a:r>
          </a:p>
        </p:txBody>
      </p:sp>
      <p:sp>
        <p:nvSpPr>
          <p:cNvPr id="5" name="Rectangle 4"/>
          <p:cNvSpPr/>
          <p:nvPr/>
        </p:nvSpPr>
        <p:spPr>
          <a:xfrm>
            <a:off x="3149842" y="2097527"/>
            <a:ext cx="5796644" cy="8994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t>2. Head for the clearing, sit down on your kip mat/rucksack with your feet off the floor, hands folded in front and tucked in, until it seems to ease. </a:t>
            </a:r>
          </a:p>
        </p:txBody>
      </p:sp>
      <p:sp>
        <p:nvSpPr>
          <p:cNvPr id="6" name="Rectangle 5"/>
          <p:cNvSpPr/>
          <p:nvPr/>
        </p:nvSpPr>
        <p:spPr>
          <a:xfrm>
            <a:off x="3163445" y="3101006"/>
            <a:ext cx="5783041" cy="83205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t>3. Treat as a fracture NOT a sprain! Go for help – call 999. Immobilise the limb. Check for any further pain and do not move them. </a:t>
            </a:r>
          </a:p>
        </p:txBody>
      </p:sp>
      <p:sp>
        <p:nvSpPr>
          <p:cNvPr id="7" name="Rectangle 6"/>
          <p:cNvSpPr/>
          <p:nvPr/>
        </p:nvSpPr>
        <p:spPr>
          <a:xfrm>
            <a:off x="3188372" y="4037111"/>
            <a:ext cx="5783041" cy="112008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t>4. If it is not dangerous to travel down (no rock climbing!) move towards the stream and head downstream.  If necessary and if getting dark, pitch your tent in a suitable spot.  Keep checking for mobile phone signal.</a:t>
            </a:r>
          </a:p>
        </p:txBody>
      </p:sp>
      <p:sp>
        <p:nvSpPr>
          <p:cNvPr id="8" name="Rectangle 7"/>
          <p:cNvSpPr/>
          <p:nvPr/>
        </p:nvSpPr>
        <p:spPr>
          <a:xfrm>
            <a:off x="3188371" y="5261248"/>
            <a:ext cx="5783041" cy="132506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t>5. Clean the wound if you can.  Apply direct pressure using a wound dressing and elevate the wound above the level of the heart.  If blood seeps through, put another dressing on top.  Look for signs of shock. Lie her down and raise her legs, loosen tight clothing and keep her warm.  Do not give her give food or drink.  Go for help.</a:t>
            </a:r>
          </a:p>
        </p:txBody>
      </p:sp>
    </p:spTree>
    <p:extLst>
      <p:ext uri="{BB962C8B-B14F-4D97-AF65-F5344CB8AC3E}">
        <p14:creationId xmlns:p14="http://schemas.microsoft.com/office/powerpoint/2010/main" val="1302582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If time – Try Triangular bandage tying </a:t>
            </a:r>
          </a:p>
        </p:txBody>
      </p:sp>
      <p:sp>
        <p:nvSpPr>
          <p:cNvPr id="3" name="Content Placeholder 2">
            <a:extLst>
              <a:ext uri="{FF2B5EF4-FFF2-40B4-BE49-F238E27FC236}">
                <a16:creationId xmlns:a16="http://schemas.microsoft.com/office/drawing/2014/main" id="{B690E0DB-F377-4B3C-80EE-973C555DB950}"/>
              </a:ext>
            </a:extLst>
          </p:cNvPr>
          <p:cNvSpPr>
            <a:spLocks noGrp="1"/>
          </p:cNvSpPr>
          <p:nvPr>
            <p:ph idx="1"/>
          </p:nvPr>
        </p:nvSpPr>
        <p:spPr/>
        <p:txBody>
          <a:bodyPr>
            <a:normAutofit/>
          </a:bodyPr>
          <a:lstStyle/>
          <a:p>
            <a:r>
              <a:rPr lang="en-GB" sz="5400" dirty="0">
                <a:solidFill>
                  <a:schemeClr val="accent5"/>
                </a:solidFill>
              </a:rPr>
              <a:t>Collar and cuff</a:t>
            </a:r>
          </a:p>
          <a:p>
            <a:r>
              <a:rPr lang="en-GB" sz="5400" dirty="0">
                <a:solidFill>
                  <a:schemeClr val="accent5"/>
                </a:solidFill>
              </a:rPr>
              <a:t>Bandanas</a:t>
            </a:r>
          </a:p>
          <a:p>
            <a:r>
              <a:rPr lang="en-GB" sz="5400" dirty="0">
                <a:solidFill>
                  <a:schemeClr val="accent5"/>
                </a:solidFill>
              </a:rPr>
              <a:t>Horizontal slings</a:t>
            </a:r>
          </a:p>
          <a:p>
            <a:r>
              <a:rPr lang="en-GB" sz="5400" dirty="0">
                <a:solidFill>
                  <a:schemeClr val="accent5"/>
                </a:solidFill>
              </a:rPr>
              <a:t>Elevation slings</a:t>
            </a:r>
          </a:p>
        </p:txBody>
      </p:sp>
    </p:spTree>
    <p:extLst>
      <p:ext uri="{BB962C8B-B14F-4D97-AF65-F5344CB8AC3E}">
        <p14:creationId xmlns:p14="http://schemas.microsoft.com/office/powerpoint/2010/main" val="215444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88653088"/>
              </p:ext>
            </p:extLst>
          </p:nvPr>
        </p:nvGraphicFramePr>
        <p:xfrm>
          <a:off x="251520" y="404664"/>
          <a:ext cx="8496945" cy="2595880"/>
        </p:xfrm>
        <a:graphic>
          <a:graphicData uri="http://schemas.openxmlformats.org/drawingml/2006/table">
            <a:tbl>
              <a:tblPr firstRow="1" bandRow="1">
                <a:tableStyleId>{5940675A-B579-460E-94D1-54222C63F5DA}</a:tableStyleId>
              </a:tblPr>
              <a:tblGrid>
                <a:gridCol w="2920825">
                  <a:extLst>
                    <a:ext uri="{9D8B030D-6E8A-4147-A177-3AD203B41FA5}">
                      <a16:colId xmlns:a16="http://schemas.microsoft.com/office/drawing/2014/main" val="20000"/>
                    </a:ext>
                  </a:extLst>
                </a:gridCol>
                <a:gridCol w="5576120">
                  <a:extLst>
                    <a:ext uri="{9D8B030D-6E8A-4147-A177-3AD203B41FA5}">
                      <a16:colId xmlns:a16="http://schemas.microsoft.com/office/drawing/2014/main" val="20001"/>
                    </a:ext>
                  </a:extLst>
                </a:gridCol>
              </a:tblGrid>
              <a:tr h="370840">
                <a:tc gridSpan="2">
                  <a:txBody>
                    <a:bodyPr/>
                    <a:lstStyle/>
                    <a:p>
                      <a:r>
                        <a:rPr lang="en-GB" sz="1200" b="1" dirty="0">
                          <a:solidFill>
                            <a:srgbClr val="FF0000"/>
                          </a:solidFill>
                        </a:rPr>
                        <a:t>Arthur</a:t>
                      </a:r>
                      <a:r>
                        <a:rPr lang="en-GB" sz="1200" b="1" baseline="0" dirty="0">
                          <a:solidFill>
                            <a:srgbClr val="FF0000"/>
                          </a:solidFill>
                        </a:rPr>
                        <a:t> Terry School Duke of Edinburgh – EMERGENCY MESSAGE</a:t>
                      </a:r>
                      <a:endParaRPr lang="en-GB" sz="1200" b="1" dirty="0">
                        <a:solidFill>
                          <a:srgbClr val="FF0000"/>
                        </a:solidFill>
                      </a:endParaRPr>
                    </a:p>
                  </a:txBody>
                  <a:tcPr>
                    <a:cell3D prstMaterial="dkEdge">
                      <a:bevel/>
                      <a:lightRig rig="flood" dir="t"/>
                    </a:cell3D>
                  </a:tcPr>
                </a:tc>
                <a:tc hMerge="1">
                  <a:txBody>
                    <a:bodyPr/>
                    <a:lstStyle/>
                    <a:p>
                      <a:endParaRPr lang="en-GB" dirty="0"/>
                    </a:p>
                  </a:txBody>
                  <a:tcPr/>
                </a:tc>
                <a:extLst>
                  <a:ext uri="{0D108BD9-81ED-4DB2-BD59-A6C34878D82A}">
                    <a16:rowId xmlns:a16="http://schemas.microsoft.com/office/drawing/2014/main" val="10000"/>
                  </a:ext>
                </a:extLst>
              </a:tr>
              <a:tr h="370840">
                <a:tc>
                  <a:txBody>
                    <a:bodyPr/>
                    <a:lstStyle/>
                    <a:p>
                      <a:r>
                        <a:rPr lang="en-GB" sz="1200" dirty="0"/>
                        <a:t>Location of incident (6 fig grid ref)</a:t>
                      </a:r>
                    </a:p>
                  </a:txBody>
                  <a:tcPr>
                    <a:cell3D prstMaterial="dkEdge">
                      <a:bevel/>
                      <a:lightRig rig="flood" dir="t"/>
                    </a:cell3D>
                  </a:tcPr>
                </a:tc>
                <a:tc>
                  <a:txBody>
                    <a:bodyPr/>
                    <a:lstStyle/>
                    <a:p>
                      <a:endParaRPr lang="en-GB" sz="1200"/>
                    </a:p>
                  </a:txBody>
                  <a:tcPr>
                    <a:cell3D prstMaterial="dkEdge">
                      <a:bevel/>
                      <a:lightRig rig="flood" dir="t"/>
                    </a:cell3D>
                  </a:tcPr>
                </a:tc>
                <a:extLst>
                  <a:ext uri="{0D108BD9-81ED-4DB2-BD59-A6C34878D82A}">
                    <a16:rowId xmlns:a16="http://schemas.microsoft.com/office/drawing/2014/main" val="10001"/>
                  </a:ext>
                </a:extLst>
              </a:tr>
              <a:tr h="370840">
                <a:tc>
                  <a:txBody>
                    <a:bodyPr/>
                    <a:lstStyle/>
                    <a:p>
                      <a:r>
                        <a:rPr lang="en-GB" sz="1200" dirty="0"/>
                        <a:t>Time of incident</a:t>
                      </a:r>
                    </a:p>
                  </a:txBody>
                  <a:tcPr>
                    <a:cell3D prstMaterial="dkEdge">
                      <a:bevel/>
                      <a:lightRig rig="flood" dir="t"/>
                    </a:cell3D>
                  </a:tcPr>
                </a:tc>
                <a:tc>
                  <a:txBody>
                    <a:bodyPr/>
                    <a:lstStyle/>
                    <a:p>
                      <a:endParaRPr lang="en-GB" sz="1200" dirty="0"/>
                    </a:p>
                  </a:txBody>
                  <a:tcPr>
                    <a:cell3D prstMaterial="dkEdge">
                      <a:bevel/>
                      <a:lightRig rig="flood" dir="t"/>
                    </a:cell3D>
                  </a:tcPr>
                </a:tc>
                <a:extLst>
                  <a:ext uri="{0D108BD9-81ED-4DB2-BD59-A6C34878D82A}">
                    <a16:rowId xmlns:a16="http://schemas.microsoft.com/office/drawing/2014/main" val="10002"/>
                  </a:ext>
                </a:extLst>
              </a:tr>
              <a:tr h="370840">
                <a:tc>
                  <a:txBody>
                    <a:bodyPr/>
                    <a:lstStyle/>
                    <a:p>
                      <a:r>
                        <a:rPr lang="en-GB" sz="1200" dirty="0"/>
                        <a:t>Injured person’s name</a:t>
                      </a:r>
                    </a:p>
                  </a:txBody>
                  <a:tcPr>
                    <a:cell3D prstMaterial="dkEdge">
                      <a:bevel/>
                      <a:lightRig rig="flood" dir="t"/>
                    </a:cell3D>
                  </a:tcPr>
                </a:tc>
                <a:tc>
                  <a:txBody>
                    <a:bodyPr/>
                    <a:lstStyle/>
                    <a:p>
                      <a:endParaRPr lang="en-GB" sz="1200"/>
                    </a:p>
                  </a:txBody>
                  <a:tcPr>
                    <a:cell3D prstMaterial="dkEdge">
                      <a:bevel/>
                      <a:lightRig rig="flood" dir="t"/>
                    </a:cell3D>
                  </a:tcPr>
                </a:tc>
                <a:extLst>
                  <a:ext uri="{0D108BD9-81ED-4DB2-BD59-A6C34878D82A}">
                    <a16:rowId xmlns:a16="http://schemas.microsoft.com/office/drawing/2014/main" val="10003"/>
                  </a:ext>
                </a:extLst>
              </a:tr>
              <a:tr h="370840">
                <a:tc>
                  <a:txBody>
                    <a:bodyPr/>
                    <a:lstStyle/>
                    <a:p>
                      <a:r>
                        <a:rPr lang="en-GB" sz="1200" dirty="0"/>
                        <a:t>Nature of injuries</a:t>
                      </a:r>
                    </a:p>
                  </a:txBody>
                  <a:tcPr>
                    <a:cell3D prstMaterial="dkEdge">
                      <a:bevel/>
                      <a:lightRig rig="flood" dir="t"/>
                    </a:cell3D>
                  </a:tcPr>
                </a:tc>
                <a:tc>
                  <a:txBody>
                    <a:bodyPr/>
                    <a:lstStyle/>
                    <a:p>
                      <a:endParaRPr lang="en-GB" sz="1200"/>
                    </a:p>
                  </a:txBody>
                  <a:tcPr>
                    <a:cell3D prstMaterial="dkEdge">
                      <a:bevel/>
                      <a:lightRig rig="flood" dir="t"/>
                    </a:cell3D>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Start and finish</a:t>
                      </a:r>
                      <a:r>
                        <a:rPr lang="en-GB" sz="1200" baseline="0" dirty="0"/>
                        <a:t> point of your route</a:t>
                      </a:r>
                      <a:endParaRPr lang="en-GB" sz="1200" dirty="0"/>
                    </a:p>
                  </a:txBody>
                  <a:tcPr>
                    <a:cell3D prstMaterial="dkEdge">
                      <a:bevel/>
                      <a:lightRig rig="flood" dir="t"/>
                    </a:cell3D>
                  </a:tcPr>
                </a:tc>
                <a:tc>
                  <a:txBody>
                    <a:bodyPr/>
                    <a:lstStyle/>
                    <a:p>
                      <a:endParaRPr lang="en-GB" sz="1200"/>
                    </a:p>
                  </a:txBody>
                  <a:tcPr>
                    <a:cell3D prstMaterial="dkEdge">
                      <a:bevel/>
                      <a:lightRig rig="flood" dir="t"/>
                    </a:cell3D>
                  </a:tcPr>
                </a:tc>
                <a:extLst>
                  <a:ext uri="{0D108BD9-81ED-4DB2-BD59-A6C34878D82A}">
                    <a16:rowId xmlns:a16="http://schemas.microsoft.com/office/drawing/2014/main" val="10005"/>
                  </a:ext>
                </a:extLst>
              </a:tr>
              <a:tr h="370840">
                <a:tc>
                  <a:txBody>
                    <a:bodyPr/>
                    <a:lstStyle/>
                    <a:p>
                      <a:r>
                        <a:rPr lang="en-GB" sz="1200" dirty="0"/>
                        <a:t>Other group members</a:t>
                      </a:r>
                    </a:p>
                  </a:txBody>
                  <a:tcPr>
                    <a:cell3D prstMaterial="dkEdge">
                      <a:bevel/>
                      <a:lightRig rig="flood" dir="t"/>
                    </a:cell3D>
                  </a:tcPr>
                </a:tc>
                <a:tc>
                  <a:txBody>
                    <a:bodyPr/>
                    <a:lstStyle/>
                    <a:p>
                      <a:endParaRPr lang="en-GB" sz="1200" dirty="0"/>
                    </a:p>
                  </a:txBody>
                  <a:tcPr>
                    <a:cell3D prstMaterial="dkEdge">
                      <a:bevel/>
                      <a:lightRig rig="flood" dir="t"/>
                    </a:cell3D>
                  </a:tcPr>
                </a:tc>
                <a:extLst>
                  <a:ext uri="{0D108BD9-81ED-4DB2-BD59-A6C34878D82A}">
                    <a16:rowId xmlns:a16="http://schemas.microsoft.com/office/drawing/2014/main" val="10006"/>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1752587527"/>
              </p:ext>
            </p:extLst>
          </p:nvPr>
        </p:nvGraphicFramePr>
        <p:xfrm>
          <a:off x="251520" y="3717032"/>
          <a:ext cx="8496945" cy="2595880"/>
        </p:xfrm>
        <a:graphic>
          <a:graphicData uri="http://schemas.openxmlformats.org/drawingml/2006/table">
            <a:tbl>
              <a:tblPr firstRow="1" bandRow="1">
                <a:tableStyleId>{5940675A-B579-460E-94D1-54222C63F5DA}</a:tableStyleId>
              </a:tblPr>
              <a:tblGrid>
                <a:gridCol w="2920825">
                  <a:extLst>
                    <a:ext uri="{9D8B030D-6E8A-4147-A177-3AD203B41FA5}">
                      <a16:colId xmlns:a16="http://schemas.microsoft.com/office/drawing/2014/main" val="20000"/>
                    </a:ext>
                  </a:extLst>
                </a:gridCol>
                <a:gridCol w="5576120">
                  <a:extLst>
                    <a:ext uri="{9D8B030D-6E8A-4147-A177-3AD203B41FA5}">
                      <a16:colId xmlns:a16="http://schemas.microsoft.com/office/drawing/2014/main" val="20001"/>
                    </a:ext>
                  </a:extLst>
                </a:gridCol>
              </a:tblGrid>
              <a:tr h="370840">
                <a:tc gridSpan="2">
                  <a:txBody>
                    <a:bodyPr/>
                    <a:lstStyle/>
                    <a:p>
                      <a:r>
                        <a:rPr lang="en-GB" sz="1200" b="1" dirty="0">
                          <a:solidFill>
                            <a:srgbClr val="FF0000"/>
                          </a:solidFill>
                        </a:rPr>
                        <a:t>Arthur</a:t>
                      </a:r>
                      <a:r>
                        <a:rPr lang="en-GB" sz="1200" b="1" baseline="0" dirty="0">
                          <a:solidFill>
                            <a:srgbClr val="FF0000"/>
                          </a:solidFill>
                        </a:rPr>
                        <a:t> Terry School Duke of Edinburgh – EMERGENCY MESSAGE</a:t>
                      </a:r>
                      <a:endParaRPr lang="en-GB" sz="1200" b="1" dirty="0">
                        <a:solidFill>
                          <a:srgbClr val="FF0000"/>
                        </a:solidFill>
                      </a:endParaRPr>
                    </a:p>
                  </a:txBody>
                  <a:tcPr>
                    <a:cell3D prstMaterial="dkEdge">
                      <a:bevel/>
                      <a:lightRig rig="flood" dir="t"/>
                    </a:cell3D>
                  </a:tcPr>
                </a:tc>
                <a:tc hMerge="1">
                  <a:txBody>
                    <a:bodyPr/>
                    <a:lstStyle/>
                    <a:p>
                      <a:endParaRPr lang="en-GB" dirty="0"/>
                    </a:p>
                  </a:txBody>
                  <a:tcPr/>
                </a:tc>
                <a:extLst>
                  <a:ext uri="{0D108BD9-81ED-4DB2-BD59-A6C34878D82A}">
                    <a16:rowId xmlns:a16="http://schemas.microsoft.com/office/drawing/2014/main" val="10000"/>
                  </a:ext>
                </a:extLst>
              </a:tr>
              <a:tr h="370840">
                <a:tc>
                  <a:txBody>
                    <a:bodyPr/>
                    <a:lstStyle/>
                    <a:p>
                      <a:r>
                        <a:rPr lang="en-GB" sz="1200" dirty="0"/>
                        <a:t>Location of incident (6 fig grid ref)</a:t>
                      </a:r>
                    </a:p>
                  </a:txBody>
                  <a:tcPr>
                    <a:cell3D prstMaterial="dkEdge">
                      <a:bevel/>
                      <a:lightRig rig="flood" dir="t"/>
                    </a:cell3D>
                  </a:tcPr>
                </a:tc>
                <a:tc>
                  <a:txBody>
                    <a:bodyPr/>
                    <a:lstStyle/>
                    <a:p>
                      <a:endParaRPr lang="en-GB" sz="1200"/>
                    </a:p>
                  </a:txBody>
                  <a:tcPr>
                    <a:cell3D prstMaterial="dkEdge">
                      <a:bevel/>
                      <a:lightRig rig="flood" dir="t"/>
                    </a:cell3D>
                  </a:tcPr>
                </a:tc>
                <a:extLst>
                  <a:ext uri="{0D108BD9-81ED-4DB2-BD59-A6C34878D82A}">
                    <a16:rowId xmlns:a16="http://schemas.microsoft.com/office/drawing/2014/main" val="10001"/>
                  </a:ext>
                </a:extLst>
              </a:tr>
              <a:tr h="370840">
                <a:tc>
                  <a:txBody>
                    <a:bodyPr/>
                    <a:lstStyle/>
                    <a:p>
                      <a:r>
                        <a:rPr lang="en-GB" sz="1200" dirty="0"/>
                        <a:t>Time of incident</a:t>
                      </a:r>
                    </a:p>
                  </a:txBody>
                  <a:tcPr>
                    <a:cell3D prstMaterial="dkEdge">
                      <a:bevel/>
                      <a:lightRig rig="flood" dir="t"/>
                    </a:cell3D>
                  </a:tcPr>
                </a:tc>
                <a:tc>
                  <a:txBody>
                    <a:bodyPr/>
                    <a:lstStyle/>
                    <a:p>
                      <a:endParaRPr lang="en-GB" sz="1200" dirty="0"/>
                    </a:p>
                  </a:txBody>
                  <a:tcPr>
                    <a:cell3D prstMaterial="dkEdge">
                      <a:bevel/>
                      <a:lightRig rig="flood" dir="t"/>
                    </a:cell3D>
                  </a:tcPr>
                </a:tc>
                <a:extLst>
                  <a:ext uri="{0D108BD9-81ED-4DB2-BD59-A6C34878D82A}">
                    <a16:rowId xmlns:a16="http://schemas.microsoft.com/office/drawing/2014/main" val="10002"/>
                  </a:ext>
                </a:extLst>
              </a:tr>
              <a:tr h="370840">
                <a:tc>
                  <a:txBody>
                    <a:bodyPr/>
                    <a:lstStyle/>
                    <a:p>
                      <a:r>
                        <a:rPr lang="en-GB" sz="1200" dirty="0"/>
                        <a:t>Injured person’s name</a:t>
                      </a:r>
                    </a:p>
                  </a:txBody>
                  <a:tcPr>
                    <a:cell3D prstMaterial="dkEdge">
                      <a:bevel/>
                      <a:lightRig rig="flood" dir="t"/>
                    </a:cell3D>
                  </a:tcPr>
                </a:tc>
                <a:tc>
                  <a:txBody>
                    <a:bodyPr/>
                    <a:lstStyle/>
                    <a:p>
                      <a:endParaRPr lang="en-GB" sz="1200"/>
                    </a:p>
                  </a:txBody>
                  <a:tcPr>
                    <a:cell3D prstMaterial="dkEdge">
                      <a:bevel/>
                      <a:lightRig rig="flood" dir="t"/>
                    </a:cell3D>
                  </a:tcPr>
                </a:tc>
                <a:extLst>
                  <a:ext uri="{0D108BD9-81ED-4DB2-BD59-A6C34878D82A}">
                    <a16:rowId xmlns:a16="http://schemas.microsoft.com/office/drawing/2014/main" val="10003"/>
                  </a:ext>
                </a:extLst>
              </a:tr>
              <a:tr h="370840">
                <a:tc>
                  <a:txBody>
                    <a:bodyPr/>
                    <a:lstStyle/>
                    <a:p>
                      <a:r>
                        <a:rPr lang="en-GB" sz="1200" dirty="0"/>
                        <a:t>Nature of injuries</a:t>
                      </a:r>
                    </a:p>
                  </a:txBody>
                  <a:tcPr>
                    <a:cell3D prstMaterial="dkEdge">
                      <a:bevel/>
                      <a:lightRig rig="flood" dir="t"/>
                    </a:cell3D>
                  </a:tcPr>
                </a:tc>
                <a:tc>
                  <a:txBody>
                    <a:bodyPr/>
                    <a:lstStyle/>
                    <a:p>
                      <a:endParaRPr lang="en-GB" sz="1200"/>
                    </a:p>
                  </a:txBody>
                  <a:tcPr>
                    <a:cell3D prstMaterial="dkEdge">
                      <a:bevel/>
                      <a:lightRig rig="flood" dir="t"/>
                    </a:cell3D>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Start and finish</a:t>
                      </a:r>
                      <a:r>
                        <a:rPr lang="en-GB" sz="1200" baseline="0" dirty="0"/>
                        <a:t> point of your route</a:t>
                      </a:r>
                      <a:endParaRPr lang="en-GB" sz="1200" dirty="0"/>
                    </a:p>
                  </a:txBody>
                  <a:tcPr>
                    <a:cell3D prstMaterial="dkEdge">
                      <a:bevel/>
                      <a:lightRig rig="flood" dir="t"/>
                    </a:cell3D>
                  </a:tcPr>
                </a:tc>
                <a:tc>
                  <a:txBody>
                    <a:bodyPr/>
                    <a:lstStyle/>
                    <a:p>
                      <a:endParaRPr lang="en-GB" sz="1200"/>
                    </a:p>
                  </a:txBody>
                  <a:tcPr>
                    <a:cell3D prstMaterial="dkEdge">
                      <a:bevel/>
                      <a:lightRig rig="flood" dir="t"/>
                    </a:cell3D>
                  </a:tcPr>
                </a:tc>
                <a:extLst>
                  <a:ext uri="{0D108BD9-81ED-4DB2-BD59-A6C34878D82A}">
                    <a16:rowId xmlns:a16="http://schemas.microsoft.com/office/drawing/2014/main" val="10005"/>
                  </a:ext>
                </a:extLst>
              </a:tr>
              <a:tr h="370840">
                <a:tc>
                  <a:txBody>
                    <a:bodyPr/>
                    <a:lstStyle/>
                    <a:p>
                      <a:r>
                        <a:rPr lang="en-GB" sz="1200" dirty="0"/>
                        <a:t>Other group members</a:t>
                      </a:r>
                    </a:p>
                  </a:txBody>
                  <a:tcPr>
                    <a:cell3D prstMaterial="dkEdge">
                      <a:bevel/>
                      <a:lightRig rig="flood" dir="t"/>
                    </a:cell3D>
                  </a:tcPr>
                </a:tc>
                <a:tc>
                  <a:txBody>
                    <a:bodyPr/>
                    <a:lstStyle/>
                    <a:p>
                      <a:endParaRPr lang="en-GB" sz="1200" dirty="0"/>
                    </a:p>
                  </a:txBody>
                  <a:tcPr>
                    <a:cell3D prstMaterial="dkEdge">
                      <a:bevel/>
                      <a:lightRig rig="flood" dir="t"/>
                    </a:cell3D>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076225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1656184" cy="432048"/>
          </a:xfrm>
        </p:spPr>
        <p:txBody>
          <a:bodyPr>
            <a:normAutofit fontScale="90000"/>
          </a:bodyPr>
          <a:lstStyle/>
          <a:p>
            <a:pPr algn="l"/>
            <a:r>
              <a:rPr lang="en-GB" sz="2400" dirty="0">
                <a:solidFill>
                  <a:srgbClr val="FF0000"/>
                </a:solidFill>
              </a:rPr>
              <a:t>Case Studies</a:t>
            </a:r>
          </a:p>
        </p:txBody>
      </p:sp>
      <p:sp>
        <p:nvSpPr>
          <p:cNvPr id="3" name="Content Placeholder 2"/>
          <p:cNvSpPr>
            <a:spLocks noGrp="1"/>
          </p:cNvSpPr>
          <p:nvPr>
            <p:ph idx="1"/>
          </p:nvPr>
        </p:nvSpPr>
        <p:spPr>
          <a:xfrm>
            <a:off x="179512" y="620688"/>
            <a:ext cx="2952328" cy="6048672"/>
          </a:xfrm>
        </p:spPr>
        <p:txBody>
          <a:bodyPr>
            <a:noAutofit/>
          </a:bodyPr>
          <a:lstStyle/>
          <a:p>
            <a:pPr marL="514350" indent="-514350">
              <a:buFont typeface="+mj-lt"/>
              <a:buAutoNum type="arabicPeriod"/>
            </a:pPr>
            <a:r>
              <a:rPr lang="en-GB" sz="1200" dirty="0"/>
              <a:t>Jane begins shivering uncontrollably on a wet and windy mountain near to a sheltered cave. She appears confused.</a:t>
            </a:r>
          </a:p>
          <a:p>
            <a:pPr marL="514350" indent="-514350">
              <a:buFont typeface="+mj-lt"/>
              <a:buAutoNum type="arabicPeriod"/>
            </a:pPr>
            <a:endParaRPr lang="en-GB" sz="1200" dirty="0"/>
          </a:p>
          <a:p>
            <a:pPr marL="514350" indent="-514350">
              <a:buFont typeface="+mj-lt"/>
              <a:buAutoNum type="arabicPeriod"/>
            </a:pPr>
            <a:endParaRPr lang="en-GB" sz="1200" dirty="0"/>
          </a:p>
          <a:p>
            <a:pPr marL="514350" indent="-514350">
              <a:buFont typeface="+mj-lt"/>
              <a:buAutoNum type="arabicPeriod"/>
            </a:pPr>
            <a:r>
              <a:rPr lang="en-GB" sz="1200" dirty="0"/>
              <a:t>Your group are deep in a forest when a there are several loud claps of thunder. There is a clearing nearby.</a:t>
            </a:r>
          </a:p>
          <a:p>
            <a:pPr marL="514350" indent="-514350">
              <a:buFont typeface="+mj-lt"/>
              <a:buAutoNum type="arabicPeriod"/>
            </a:pPr>
            <a:endParaRPr lang="en-GB" sz="1200" dirty="0"/>
          </a:p>
          <a:p>
            <a:pPr marL="514350" indent="-514350">
              <a:buFont typeface="+mj-lt"/>
              <a:buAutoNum type="arabicPeriod"/>
            </a:pPr>
            <a:endParaRPr lang="en-GB" sz="1200" dirty="0"/>
          </a:p>
          <a:p>
            <a:pPr marL="514350" indent="-514350">
              <a:buFont typeface="+mj-lt"/>
              <a:buAutoNum type="arabicPeriod"/>
            </a:pPr>
            <a:r>
              <a:rPr lang="en-GB" sz="1200" dirty="0"/>
              <a:t>A member of your group trips and falls 5 metres down an embankment.  He says it hurts and there is visible swelling of his ankle.  He doesn’t know if he has broken any bones and neither do you.</a:t>
            </a:r>
          </a:p>
          <a:p>
            <a:pPr marL="514350" indent="-514350">
              <a:buFont typeface="+mj-lt"/>
              <a:buAutoNum type="arabicPeriod"/>
            </a:pPr>
            <a:endParaRPr lang="en-GB" sz="1200" dirty="0"/>
          </a:p>
          <a:p>
            <a:pPr marL="514350" indent="-514350">
              <a:buFont typeface="+mj-lt"/>
              <a:buAutoNum type="arabicPeriod"/>
            </a:pPr>
            <a:endParaRPr lang="en-GB" sz="1200" dirty="0"/>
          </a:p>
          <a:p>
            <a:pPr marL="514350" indent="-514350">
              <a:buFont typeface="+mj-lt"/>
              <a:buAutoNum type="arabicPeriod"/>
            </a:pPr>
            <a:r>
              <a:rPr lang="en-GB" sz="1200" dirty="0"/>
              <a:t>Your group is lost and there is no sign of habitation nearby.  There is a small stream at the bottom of a valley below.</a:t>
            </a:r>
          </a:p>
          <a:p>
            <a:pPr marL="514350" indent="-514350">
              <a:buFont typeface="+mj-lt"/>
              <a:buAutoNum type="arabicPeriod"/>
            </a:pPr>
            <a:endParaRPr lang="en-GB" sz="1200" dirty="0"/>
          </a:p>
          <a:p>
            <a:pPr marL="514350" indent="-514350">
              <a:buFont typeface="+mj-lt"/>
              <a:buAutoNum type="arabicPeriod"/>
            </a:pPr>
            <a:endParaRPr lang="en-GB" sz="1200" dirty="0"/>
          </a:p>
          <a:p>
            <a:pPr marL="514350" indent="-514350">
              <a:buFont typeface="+mj-lt"/>
              <a:buAutoNum type="arabicPeriod"/>
            </a:pPr>
            <a:r>
              <a:rPr lang="en-GB" sz="1200" dirty="0"/>
              <a:t>A member of your team cuts her arm on barbed wire and is bleeding quite heavily.</a:t>
            </a:r>
          </a:p>
          <a:p>
            <a:pPr marL="514350" indent="-514350">
              <a:buFont typeface="+mj-lt"/>
              <a:buAutoNum type="arabicPeriod"/>
            </a:pPr>
            <a:endParaRPr lang="en-GB" sz="1200" dirty="0"/>
          </a:p>
          <a:p>
            <a:pPr marL="514350" indent="-514350">
              <a:buFont typeface="+mj-lt"/>
              <a:buAutoNum type="arabicPeriod"/>
            </a:pPr>
            <a:endParaRPr lang="en-GB" sz="1200" dirty="0"/>
          </a:p>
          <a:p>
            <a:pPr marL="514350" indent="-514350">
              <a:buFont typeface="+mj-lt"/>
              <a:buAutoNum type="arabicPeriod"/>
            </a:pPr>
            <a:endParaRPr lang="en-GB" sz="1200" dirty="0"/>
          </a:p>
        </p:txBody>
      </p:sp>
      <p:sp>
        <p:nvSpPr>
          <p:cNvPr id="9" name="Rectangle 8"/>
          <p:cNvSpPr/>
          <p:nvPr/>
        </p:nvSpPr>
        <p:spPr>
          <a:xfrm>
            <a:off x="3203848" y="548680"/>
            <a:ext cx="5760640" cy="122413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3203848" y="1916832"/>
            <a:ext cx="5760640" cy="10081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3203848" y="3068961"/>
            <a:ext cx="5760640" cy="12961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3203848" y="4509120"/>
            <a:ext cx="5760640" cy="108012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3203848" y="5733256"/>
            <a:ext cx="5760640" cy="7200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47455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data:image/jpg;base64,/9j/4AAQSkZJRgABAQAAAQABAAD/2wCEAAkGBhQSERUUExQWFRMVGBkaFxgXGBgfIBcZHhkWFxobHB4cGyYiGB4kHBwWIC8gJCcqLCwsFx4xNTAqNScrLCkBCQoKDgwOGg8PGi8kHyQsLCwsKjItKikpKSwsLCksLCwsKiksLCwsLCwpLCwsLCwsLSwtKSksKSwsKSwsLCkpKf/AABEIAJYAoAMBIgACEQEDEQH/xAAcAAABBQEBAQAAAAAAAAAAAAAGAAMEBQcCAQj/xABBEAACAQMCAwUFBwMDAQgDAAABAgMABBESIQUGMRMiQVFhBzJxgZEUI0JSobHBM3LRYoLwohckQ1Njc7LhFRY0/8QAGgEAAgMBAQAAAAAAAAAAAAAAAgMBBAUABv/EADERAAICAQMBBQYFBQAAAAAAAAECAAMRBCExEgUTIkGhMlFhcYGxFJHR4fAGFSNCYv/aAAwDAQACEQMRAD8A02UEjAJB65H6VR3t8CypLFqYnB88eefGuOB8f+6ZJAS0LFW23xnY/D1q0mhjnUHrjoyndfhXmyhBzLYIMz6/t1SXBcumo4DbFQfSuuGqyxIQpYB38epDHp67VJ5sscatb99TsMbsvgdXjTk9zGbO3EYKsSfHocHUfrmtEeJQJnFApYn5yr4hcm4lUDAJwpG56HO/jmot7GqO22W/GFGB6daagjKO2lsZOUB65HjmpVjwKW9aQWobVkB3fIVT6n+BVlEC4A4iD495SX3EAygRgKT1A67+tEPI3CCVNx+JMoFCklmxnP60ZcB9kECYe6YzPjdRlU+g3b50c2djHEoWNFRR0CgAUV1Bsr6Ace/9JapXu95hkHJvE7ift2tjkknEjBQR4DBORUv/ALHL6Ud7sI8tkjWSQPIYGK1XmLnC3sTCLhwnbPoUkgBdiSzEnZR5+orzivPFlbaO2nVTIgeMYYl1JABUAHPWmLWqqFHlGE5OTMxuvZBe4CgxMq+TkH06iup+Q71MRm3V0x3pO6zHPw3yPhWrJzJbkTntVAtjifVkdntq3z4Y3zUhOKwkqBKmXAZBqGWUjIIGckEVDVAyBtPn26jktp8SKUJi050kbZ36jfNXsHD4HhQRzsCynPTqTnBI3wK2CeeCSU276XkCByjLnuElQdxjqDQ7f+zSAv2luxgbIyo3RhnJGk+7nzFV7tO7KOhsY9YaFQckTP7R4EhEZTEiHc9dW+dvHFO2XFVMrgIpyBqDZwM1A5y5amtHllZSgzlHG6n0z4fA03BMJoQJ9IBTJKDckdMmkdyQoPmTKr5LS4uOPpFI6IAdYC5U4G/lnfanOP3jWYjVVVhMFLPk7Yx+tAP2rJ1k4COAoxjYHO/rRdz9xlJYrdY8NsDkeBIG3xomoPUoO/vjVGF3kji/KltLmdJH17McYwp86b5p1GCKHoMayd8nGB4+lR+ULh1nQlTpddMqnw8jXftDLLMWDHQqAKPKqChxqxU7ZxuPhtHlg1OUGI7wDmTN+H0le27jr4at6JuOxLDJ9wTHKQXIB7p048PnWXwtqdV1GOQPkM3hjb+K0PhvCZldZJnWbKOGYHoGAA6/CrepaqpvEcfCCjFgRInFr97hWjeH72Low8Qehx5etDtjrXXnbTnY/hO+RVtDDP8AakeH34u43e99fAfTNF3AOUkuJjcyR4jzsp/G3iT/AKQdvWm0uthAX5xF1RI2lJyh7OTcMlxcaliC91M7uSc6s+C/vWqW1qkahUUKo6AVQcy8fljlhtLRUa6nDMDJnRFEmNTsBu25ACjGTVV7SA3/AHQzrI9iHb7WIdfimI2YIdRjDZyB6VfAxJRekYhBxHmRI7hbQD/vEsTyQ6hhHK7adXn0JA8Kz/iHH3vxw5pZJIYJpZLW9hjbTpnG6qWHeALAjYg4xUnlzlQ3cEgSaeKKC5L8OnYHtETSA4Ak3aPJYDV1xRpwHk+C1RgAZXdxJLJKdRkl3+8IOytv4AUUOZ7ccs3DWckIgaefh16rW7SAZlt9QkCKz+8NJIIz4Ci2Lg083ELO9eEQqlvMjxllYxszDQNtjt5dKueI832kGzzJnyU6j9FzVNN7VbQdBK3wUD9yKctFrbhTEPqKk2ZhBvmDhq3fF+wtpUe3uoo3vghDYWBzpBKnA15C464Brq44Kz8aWUWMhVnCzGeNSkaxD7qaCYN3Og+7+oq24Tz3wyEt2UJg1nLaYlGo+Z09aJuHc2Ws+0cyE+ROk/RsVzUWpuVM5NRU+ysID8M5zuPvJYwZpb+8eKzjkbCRxRDDOTjIGzEgdcCp/LfHru54hKbho4YLFDHL2TkxyzPg5JYDAVcbeB8d6KuP8sQ3caq+pGjbXFJEdLxP+ZSPHc7EEHxrP+ceRTBBaxI08lqk0sty6osrtM2GjlkjxiZA2QygdKTHzUJI45o8ELJG48cFWH7Gst569nskETSWS6ogSzRYyy/2/mUeXUUUcoWZ4ZYyvdyRJH2kko0BljjRiCFVW3XPXR4FsVJ4L7RrS5kSNTLG0n9IzRPGJf8A22YYY+OOtQQDzIIzPn/h0oZPs7bO8idR0PT6b1M45wiSBzGJBJ2R3x4eIrR/aL7PEUtdwKAurXMozlf9aY6DzHzoJ4BbtMVhXYlmd3fV06AE+O1Isfo8R4kE52HMd4dfGKRS7HQwAZQfepvmS7a4eRBhQSNyfdUfvVrxzkSMumifLg97LDAHp6VVcLMazKJyCDqRt85JIANUlspcm5RkgSQjjAj99aAkq2AufDfJ8/Ou7C9liiIMpIXOANyR4A17JeKSTuMflFNXVr92HXVg+9tjH+af0ixemwA/SIDsnBhnyfxNr+QIoUIm8xXqB0Vfidx9a0x5EjQkkIiDJJwAoH7Chr2dcsCys1B/qzHtJGPiT7o+QwMfGq32h8x2ciScPe6SG4bQR2gbs9QYSIkrY0hW04IJ6GnU6aujPQOZZ6mYeKO8csftzw33C7mFrm21KDqDRyI27Rvp6eYNSuBcIvpbhbm/eNOzVliggLFMtgM7k++2NgOgqo9nfALyKQPMscMZ7R5TG6N9rmfGG7gAjiRRhVHnRxxbtexfsNPbY7mroD5n4VZAycQScDMq+ZucobIYbvykd2NTv8T+UVlnHedLm6JDPoj/ACJsPn4t86srz2dX7sXcK7sck9oMk/PFV8/Id6u5t2P9pU/sa3dNXp6xnqBPvyPSee1VuqtOOkge7H3lBSqVd8Kmi/qRSJ/cpH64qLWmCDuJklSDgxUqVKpgy/4Dzvc2pAD64/yOSRj0PVa1Xlrm6G9XuHTIB3o26j1H5h6isLp20u3idXjYq6nIYeFUdRoktGRsZo6bXvScNuP5xNc9p3CJJ7RCkZmEM8UskI6zRoTqUeZ8ceOKj8w828MltoPtDMUlKyRIEk7QGNs6tKjUmkggnboas+S+bVvYu9hZk99R4+TD0P6VXcf5fu47yS8szblpYVjf7QWHZaCSHQgbrg7qcdAc1550ZGKtzPTV2LYoZeDCyzvY54lkjZZIpBlWG4ZTWO+0DgElpdFolIjlGUK+GPeQ/D9jRZ7OeZLKOKKyjuDLJlyJDG6pNIWZ5OyJAUgEnAHgKvucuBrf2ckaMO0XJjYEHTIvht9CPWkugbmHPngXLs5XLEjc4O/qKtrFY4pO1GSuhh3+ofbB+tRo7c/1GDAjIfTtjHvfOqx5m0pIxyO9gZ8qHCltoDA7QokibVgadOd96JeUOFLJPHGGzhtTAEEaRvuOvkPnQukwcas7jwx86OvZHZhpZ5ce6qqD6kkn9hQKCTiB05O8IufLq3Y21ncKCt1Id+17MxiNS/aBvMNpAHiTVJHyVd2byCPs+JWtyydtHdYEowojDB8FXwoHUZ2+dE3GORre7ue2uV7ZRF2SxOBpTLa2ceIY7DPpTXA+Q47OYPbz3Cw4ObdpC0eSNiA2SuPIGrEdLvh9hFawrHEojhjBwo6KNyevzoM4xzfK7kRMUjHTHVvUn+KvOd77RAEB3kOP9o3P8UBV5ztbWurdzWce/wDSbPZ+mUr3jDPulrFzRcr/AOKT8QD/ABUyLnicdQjfEEfsaHqVYq63ULw5/OaLaapuVEMYOfFO0kRx46Tn9CK4uuXuH34JTEcp8UwrfNejUL2tk8hxGjMfQfzV1aclXDYJKx/E5P6VtaHtPXA5UFvT14mbq9BpGGHIHr6cwS5h5EuLXLae0i/OgO39w6r+1Dlb7ZIbePE84YeDPhcDyyTvQzxfmDgysTIYHfx0JqP/AEivcaftNio7xd55G3sXrY9wc/QmZPmvRR3N7ROFp/SstfxjQfvUc+2FF/pWKL5ZZf4WrB7R9y+sJP6c1B5P8+plPy0bmG4SWGKVip3ARsMp6g7eVbXfWgmheM5USIynzGpSPqM1lH/bZPn/APnix5anzWi8pc1x38HaICrKdLoeqN1+YI3BrN1VxuIYriaNXZlmiTxHI+0yzjEBi+y2PE7rSkOkQ29hEzSyaAVSR23MZIzsu53rVuULO1jtI/sQAt2GpSMnVnqSW31ZG+d8iqfj/IJuJ55Um7IzJBhguXimgk1RyIc9NJYFfHaiDl3gaWdtHbxlisYxqY5LEkszH1JJPzqpDgBzDaQwSXVtpC9pmZSRsdezAfBgfrWZcO4d2kvZyFQq5I3G/kK07212hCwTKcbtG3wI1D9Qaxf7Q4k1jfTgk796qiUdDs2fa++ITNkAS2ilJAWPO5Gcjr5eNbT7JOFtDayauryk/QAV83rx6RSO90J6Dwr6R9kF40vD9T+92jfTC4p5J6wPKKAOYcUsUqVMhwG5+k+9jHkpP1P/ANUL0Wc5cPkkuE0IzZTGw8cnqeg+dO8O5QjiXtLplwNyM4Vf7j4/tXk9To7tTqn6Rtnny4m/TqK6aFyfp5wb4bweWc4jXI8WOwHzors+UoIF1zsGxuSx0oPr1+dD3MHtchhBjs0EhG2sjCL8AN3/AEFZlxrmG4u21Tys/kvRV+CjYVs6Tsiqrd/Efjx+U4/iL/8AhfWaxxj2s2duNFupnYfk7qD/AHHr8gaBeL+1S+myFdYF8oxv82O/0xQgDn41Ji4ZM/uxSt8I3P8AFbIRRGJpKa9yM/ON3V08pzI7SHzdif3NNVPfgNyNzbzAesT/AOKhywsvvKy/3KR+4opaBXgTilSBpVMKKtB9i96Vu5Y/wvFn5qw/gms+o39j6E8Rz5RPn/pFC3EraoZpb5TcaVKlSJ5mBPtdiU8Py3hKmPTJK/zWGWRK6028dPrnwra/bfNp4TIf/Ui/+YrB7iWQyoVCkgZxtsCPjUGA0rOE8F7aQ52RTufPfoK+hPY3eAwzxbdx1IHoVxn9Kw83HZDCjrnOPOtG9i1/ouypORcRfQqcj9NVJJ8QJneeZsHF+PW9qmu4mjiU9C7AZ+HiflVfwHna2vZXjgZmKKHyyMoZSSoZCwGoZHUbVxzxY9pbE9pFDpOWnkVSYYjtIyZGFcrsD60F8s8dsbe5DWy3c8eIrY3ErHs7eNm+6RAwDFWfG+PHrT4cMububvsYVUglnlkB0KinTt+ZgNvhWeX3L3F+JtqmXs487I50KvwQZJ+JrYp5QqljnCgk467DO1Ad/wC1YY+4hJP5pDj9Bmge5a+Ywa1NMM4Gffz+UrOG+xIbGe4J8xEuP1bP7Vb/AP6fwi0/qhGYf+a5Y7f6c/xQhxPm66n9+Uhfyp3R+m5+tU9U315/1EoXdtWv7JP2+00kc68Og2hhz/ZEq/qcVy/tXj/DA5+LKKzin7KyeZxHGpZ26Af82HrVc6u08TPOtuY8zQ4PatEffhkX4FT/AIqyh56sZtmcD0kT/IIocsPZZIwBmmVPRBqP1OBUHiNpw22Zk++uJFOCAwVQR1BOP2zTxZeoy2Pr+0sC7UIMvgfP9oYXHJ/DbsZEUJJ/FEQp/wCk0McU9iaHJt52U/lkGofUYP71SpzIsbare2hhI6N3nb6k4/SpkHtFvFO7o48mQfximLrVHMt1drtX5n7j1g9xL2ZX8Ofue1HnEQ36HBot9j/LksUk00sbR90ImsEE76mwD4dKn2PtW/8AOg+cZ/hv80dWF4Jo0kUEK6hgGGDg+dWk1C2DCmaP90/EIUGPWQeYeYBaKkkiMYS2JJF3EIxs7jrozsSOmcnarOGZWUMrBlO4IIII9COtZ3zXdLdTO32K6u7a2zHL2c+hCynL6YtQM5XOD4eG9FXKXCLOOITWSBIrhVcaS2CMbYUnCddwMUUrQQ9vkhPD44VxqlnXr5KGY/DwrIJ+WNOGdypUAg4OD8Dmjb2/8bJuoLdWwI42ds9MvsAf9o/WgOz4g5tzue5lgOoPTbfpSLerI6YLNiMxqZGcY7+/UgagTg48au+G8RkguIHgTUYmB8sBT3gfiMiqe2fIUsrBmJXUCBt0Fc3sxXIBbu9cZ/zS+SAYE+qZEjurcg4aKaMg+qsuP2NZ/f8AGVjKWdsyJfGeGzeSZUeQwojSJMY9g6nwJ8zUL2E859rC1lKTrjy0JP4oyd1HmVP6H0o95j4FJNpa2MUNxnS1w0YZ0j31dnn8XQDOwyatxsk8vXcrwqtzoFygxKqEYzkhWxklQwGoA+dZvz1y0baYyIPuZSSP9DdSvp5iveH2r8Iu1aTE88kbIIrdnea8OvW1xNr9zSobAyepA2rSI2gv7UMO/DMuRkEbfA7qwP0IpN1QsXEr6ikWrjz8ph9Kr3mflKSzbO7wk91/L0byPr0NUVYrKVODMF0KHDRU9Z3jxOJI2KuvQj/nT0pmuo4yxCqCzHoAMk/IVA+EEZztNe5N5p+2RkMAsseNQHQg9GHl47V7zByRBc5bHZyn8a+J/wBQ6N+/rUL2fcsvbI8ko0yS4Gn8qjJGfUkmi81tVqXrHeCb9amyoC0TBOI8PaCV4nGGQ4Pr5EehFR6IvaBMGv5MfhCKfiBvUPl7lmW8fCDEYPekI2X4fmPpWSyeMqsxWr/yFF33j3KHLhu5wCPukwZD+y/E/tWucQuGihZoozK6r3IlZVL4/CCdhtUewsYbKAKCqRp7zOQMk4GWJ8Saz/mTjs95dNarZNFdW5LW8n2pYnI6a4wVKyoQO8u+3Wtainu1+M2tNR3S48/OSeDTTTSTpYXccKyOzzW11C3bWrv75QahqBOSM5XJ2NHfDrKO0tkjBxFBGBlj+FRuxPyJNDNjy5c3cdtLfJFBe28yt2sWCzxruRkY0B+hXcYB232h+17mkQ2/2ZSO0nU6xn3Yh1P+493605jgZlgnExPm7iSXlxcXbyEh5O4oG4Qd1B9APrUWC5EkMgRCuBg7jfNSpbZDGVRBk7nfp+m1QpeIRojLGqiQ+9p3G3r50gP1RJ3jtnaMr63GpF6Dbrk+Gd96b4szFjjADKSSfTpXnE5QcY2APu9OjHr513fSM3fX3R0+HjXD2swjxtGeF81vayRvFgSRkENjYY8MeRGQfPNfT/JfN8XEbVZ4iM9JEzvG/ip9PEHxGK+Xri6SRSOzGc4B2G9WfInNsnDp2kQHbZ4x7si+R9fI+FOBnJgCbfxzllLWS8v3UTKFFwmS3axzRg4RXB/okfh8Mt1FSuC2nElWG4NzHOJdDSwaFVEjYZJhZd8qDnvZ1Y8Ku+WuZYOIW4liOVYYdGG6HG6sP+A0zLwo2VnKlhFl9zFGznSrNgbaidKDrpG22BjNFGx/hHH7e9RwhDFSVlidcOh6aXRt1+dU177MrZ31Kzxg/hXGPlnp8K8i4Nb8JtDdSRmaeFGaWZVzJKzkGQ58QW8DsAKnX/OiR2lvcCKVzctGsUQAEhLgtjBIGQAT18KB61f2hFvWj+0MyNbezW0X3g7/ANzbH5DFEFhwaGAYiiRPgN/r1qth56szBFM0yxJMWCdr3DqXIdTn3SpBBz5VctdoFDl1CHGGLDBz0wc4qFrReBOWpE9kR6mbx2CMUXU4B0jOMnwGT0pq84tDEAZZY4wdwXdVBHmMneq2XnS1DxIsnavMAYxCrSal1adeUBAUHOWJxtTIyUHC/Ztqcy3cmtmJZkTIBJOTk9T8qNLeKOMLGgVRjuqMDYdcCqEcenuLqWG2WNYrdgk0shOS5UMViUDBKgqctsScYql4bww2HFVM8j3H2yPRHcS4LpMveaIYACI694KB1TG+KWlap7Iiq6kr9kSw5vsxfKUtZo2urOQSdixDIz47qTLn5g+B3qFy3EeIRIt5byn7Phu3mAjk+0hsusYTcIvu6gcEYG+9Fdly9BDNLPHEqyz47VxnL46Z3wPlXnH+YIbOFpp3CIv1Y+CqPxE+VMjZxzLzFFZW7zynZR3V8XbwVfU18zc08ckvG+0SkdpLqyB0VfwqPQdKuebeZZuJ3mtsrDH/AE4wdkBHU+bnxPyFBjklm1e4uR9T0oDvElurYSVJIzhAXKgL3sHqKZMY0FVVW8iudh6+dRHlCDGMk9B4gVEjuSpGCdq4KYQEPOH8CBLGQDBPTr4n6VMuoUwqqBgAggetK4nJbA6E42/euZ7ZgCUwSMYz8+tZBZickwcyJJwxCMEjSrKRt4jY5+tPNwSFgwwBk5NS4I1ZTqXQxG/lnzru3t9OSfPr8qlrWA5kYnPL0UtjKJ4ZWUkkafwsvkw8RWx8tc/w3KqsmIZj+EnYn/S38Hesfu5ttPiP2qqSGdtJx3CTTKrrBuTtCBM+nqHOY+UPtlxA8kjLDAshCxs6OZWAUMHUggKuof7jWd8D5zubYBVbWi9VkOR8j1FFth7WoDjto3jPmo1D9N/0q3Xqq32jMys515UnUwpYx6IrS0uGUaA4d30qYxqz94yazqOd/jXL2trFcWv2uNjYLZItr26sypJnviQYIEujTgkeDAUb2nONnL7txH5YJ0nPwOKsft0RH9RCP7l/zVkMDxJmWNwEScHvmWAmNJZHsA6EusIZHCqCNSozK2B+Uirzm7gcrS2VxbwzMAjxyx28ghbQwV0BbIwocbj1o4a+jHWRB/uH+ahXXM1rH708Y9NWT+lQWA5M6UZ5PnaRriG5eykuFU3MSrHKC4XTqVmHdfG2oDfA2optrQIiISz6AAGc6mJAxqJPVj5+tCXE/ahCgPYo8p89lH67/pQPxvne6uQytIIkO2iLIPzbqf0pD6qtfPMEsIf82e0e3s8ov31xjaJD0/uboo9OtYFx/j15xK47WbqhIRPwqPJV/nqavHtBufxDbFMzjC4A3qv+Mz5RbMTKFeIscqI8S5II9KjT8KlkyRHpQHJB8TjrRJFMiDUF72+T6+NeW3ERL3QPiKn8Qw4EFdoFS3HZndBrPXPlXH/455FaRVAUHGPWiq44MkkoJzqH0PpU+e1EcewyCwxjxpjagAbRnVJmgh/Dr/zwqZHGdXhSpVkueIM9aHvYOCK9lj2IFKlUGdIFzaHIwetT2BVdvClSo2GcSRGgurcj6VG7Ik6TjBNeUqgDAMkxyS2CvnAOSBvvTQstSlTjGfD40qVNgxyPhgzk7486cnJyANgetKlQYyd5M9jGBjHnUa9jOQR5UqVGgAaRIkVwxGcANnqCcU5bQs7HJGc+v+KVKmMN50nLYKcADGM5HnXUdksYJRQP3pUqQxODOkU2zP0OnJqwW10qPHAr2lU2cTp//9k="/>
          <p:cNvSpPr>
            <a:spLocks noChangeAspect="1" noChangeArrowheads="1"/>
          </p:cNvSpPr>
          <p:nvPr/>
        </p:nvSpPr>
        <p:spPr bwMode="auto">
          <a:xfrm>
            <a:off x="117475" y="-698500"/>
            <a:ext cx="1524000" cy="14287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data:image/jpg;base64,/9j/4AAQSkZJRgABAQAAAQABAAD/2wCEAAkGBhQSERUUExQWFRMVGBkaFxgXGBgfIBcZHhkWFxobHB4cGyYiGB4kHBwWIC8gJCcqLCwsFx4xNTAqNScrLCkBCQoKDgwOGg8PGi8kHyQsLCwsKjItKikpKSwsLCksLCwsKiksLCwsLCwpLCwsLCwsLSwtKSksKSwsKSwsLCkpKf/AABEIAJYAoAMBIgACEQEDEQH/xAAcAAABBQEBAQAAAAAAAAAAAAAGAAMEBQcCAQj/xABBEAACAQMCAwUFBwMDAQgDAAABAgMABBESIQUGMRMiQVFhBzJxgZEUI0JSobHBM3LRYoLwohckQ1Njc7LhFRY0/8QAGgEAAgMBAQAAAAAAAAAAAAAAAgMBBAUABv/EADERAAICAQMBBQYFBQAAAAAAAAECAAMRBCExEgUTIkGhMlFhcYGxFJHR4fAGFSNCYv/aAAwDAQACEQMRAD8A02UEjAJB65H6VR3t8CypLFqYnB88eefGuOB8f+6ZJAS0LFW23xnY/D1q0mhjnUHrjoyndfhXmyhBzLYIMz6/t1SXBcumo4DbFQfSuuGqyxIQpYB38epDHp67VJ5sscatb99TsMbsvgdXjTk9zGbO3EYKsSfHocHUfrmtEeJQJnFApYn5yr4hcm4lUDAJwpG56HO/jmot7GqO22W/GFGB6daagjKO2lsZOUB65HjmpVjwKW9aQWobVkB3fIVT6n+BVlEC4A4iD495SX3EAygRgKT1A67+tEPI3CCVNx+JMoFCklmxnP60ZcB9kECYe6YzPjdRlU+g3b50c2djHEoWNFRR0CgAUV1Bsr6Ace/9JapXu95hkHJvE7ift2tjkknEjBQR4DBORUv/ALHL6Ud7sI8tkjWSQPIYGK1XmLnC3sTCLhwnbPoUkgBdiSzEnZR5+orzivPFlbaO2nVTIgeMYYl1JABUAHPWmLWqqFHlGE5OTMxuvZBe4CgxMq+TkH06iup+Q71MRm3V0x3pO6zHPw3yPhWrJzJbkTntVAtjifVkdntq3z4Y3zUhOKwkqBKmXAZBqGWUjIIGckEVDVAyBtPn26jktp8SKUJi050kbZ36jfNXsHD4HhQRzsCynPTqTnBI3wK2CeeCSU276XkCByjLnuElQdxjqDQ7f+zSAv2luxgbIyo3RhnJGk+7nzFV7tO7KOhsY9YaFQckTP7R4EhEZTEiHc9dW+dvHFO2XFVMrgIpyBqDZwM1A5y5amtHllZSgzlHG6n0z4fA03BMJoQJ9IBTJKDckdMmkdyQoPmTKr5LS4uOPpFI6IAdYC5U4G/lnfanOP3jWYjVVVhMFLPk7Yx+tAP2rJ1k4COAoxjYHO/rRdz9xlJYrdY8NsDkeBIG3xomoPUoO/vjVGF3kji/KltLmdJH17McYwp86b5p1GCKHoMayd8nGB4+lR+ULh1nQlTpddMqnw8jXftDLLMWDHQqAKPKqChxqxU7ZxuPhtHlg1OUGI7wDmTN+H0le27jr4at6JuOxLDJ9wTHKQXIB7p048PnWXwtqdV1GOQPkM3hjb+K0PhvCZldZJnWbKOGYHoGAA6/CrepaqpvEcfCCjFgRInFr97hWjeH72Low8Qehx5etDtjrXXnbTnY/hO+RVtDDP8AakeH34u43e99fAfTNF3AOUkuJjcyR4jzsp/G3iT/AKQdvWm0uthAX5xF1RI2lJyh7OTcMlxcaliC91M7uSc6s+C/vWqW1qkahUUKo6AVQcy8fljlhtLRUa6nDMDJnRFEmNTsBu25ACjGTVV7SA3/AHQzrI9iHb7WIdfimI2YIdRjDZyB6VfAxJRekYhBxHmRI7hbQD/vEsTyQ6hhHK7adXn0JA8Kz/iHH3vxw5pZJIYJpZLW9hjbTpnG6qWHeALAjYg4xUnlzlQ3cEgSaeKKC5L8OnYHtETSA4Ak3aPJYDV1xRpwHk+C1RgAZXdxJLJKdRkl3+8IOytv4AUUOZ7ccs3DWckIgaefh16rW7SAZlt9QkCKz+8NJIIz4Ci2Lg083ELO9eEQqlvMjxllYxszDQNtjt5dKueI832kGzzJnyU6j9FzVNN7VbQdBK3wUD9yKctFrbhTEPqKk2ZhBvmDhq3fF+wtpUe3uoo3vghDYWBzpBKnA15C464Brq44Kz8aWUWMhVnCzGeNSkaxD7qaCYN3Og+7+oq24Tz3wyEt2UJg1nLaYlGo+Z09aJuHc2Ws+0cyE+ROk/RsVzUWpuVM5NRU+ysID8M5zuPvJYwZpb+8eKzjkbCRxRDDOTjIGzEgdcCp/LfHru54hKbho4YLFDHL2TkxyzPg5JYDAVcbeB8d6KuP8sQ3caq+pGjbXFJEdLxP+ZSPHc7EEHxrP+ceRTBBaxI08lqk0sty6osrtM2GjlkjxiZA2QygdKTHzUJI45o8ELJG48cFWH7Gst569nskETSWS6ogSzRYyy/2/mUeXUUUcoWZ4ZYyvdyRJH2kko0BljjRiCFVW3XPXR4FsVJ4L7RrS5kSNTLG0n9IzRPGJf8A22YYY+OOtQQDzIIzPn/h0oZPs7bO8idR0PT6b1M45wiSBzGJBJ2R3x4eIrR/aL7PEUtdwKAurXMozlf9aY6DzHzoJ4BbtMVhXYlmd3fV06AE+O1Isfo8R4kE52HMd4dfGKRS7HQwAZQfepvmS7a4eRBhQSNyfdUfvVrxzkSMumifLg97LDAHp6VVcLMazKJyCDqRt85JIANUlspcm5RkgSQjjAj99aAkq2AufDfJ8/Ou7C9liiIMpIXOANyR4A17JeKSTuMflFNXVr92HXVg+9tjH+af0ixemwA/SIDsnBhnyfxNr+QIoUIm8xXqB0Vfidx9a0x5EjQkkIiDJJwAoH7Chr2dcsCys1B/qzHtJGPiT7o+QwMfGq32h8x2ciScPe6SG4bQR2gbs9QYSIkrY0hW04IJ6GnU6aujPQOZZ6mYeKO8csftzw33C7mFrm21KDqDRyI27Rvp6eYNSuBcIvpbhbm/eNOzVliggLFMtgM7k++2NgOgqo9nfALyKQPMscMZ7R5TG6N9rmfGG7gAjiRRhVHnRxxbtexfsNPbY7mroD5n4VZAycQScDMq+ZucobIYbvykd2NTv8T+UVlnHedLm6JDPoj/ACJsPn4t86srz2dX7sXcK7sck9oMk/PFV8/Id6u5t2P9pU/sa3dNXp6xnqBPvyPSee1VuqtOOkge7H3lBSqVd8Kmi/qRSJ/cpH64qLWmCDuJklSDgxUqVKpgy/4Dzvc2pAD64/yOSRj0PVa1Xlrm6G9XuHTIB3o26j1H5h6isLp20u3idXjYq6nIYeFUdRoktGRsZo6bXvScNuP5xNc9p3CJJ7RCkZmEM8UskI6zRoTqUeZ8ceOKj8w828MltoPtDMUlKyRIEk7QGNs6tKjUmkggnboas+S+bVvYu9hZk99R4+TD0P6VXcf5fu47yS8szblpYVjf7QWHZaCSHQgbrg7qcdAc1550ZGKtzPTV2LYoZeDCyzvY54lkjZZIpBlWG4ZTWO+0DgElpdFolIjlGUK+GPeQ/D9jRZ7OeZLKOKKyjuDLJlyJDG6pNIWZ5OyJAUgEnAHgKvucuBrf2ckaMO0XJjYEHTIvht9CPWkugbmHPngXLs5XLEjc4O/qKtrFY4pO1GSuhh3+ofbB+tRo7c/1GDAjIfTtjHvfOqx5m0pIxyO9gZ8qHCltoDA7QokibVgadOd96JeUOFLJPHGGzhtTAEEaRvuOvkPnQukwcas7jwx86OvZHZhpZ5ce6qqD6kkn9hQKCTiB05O8IufLq3Y21ncKCt1Id+17MxiNS/aBvMNpAHiTVJHyVd2byCPs+JWtyydtHdYEowojDB8FXwoHUZ2+dE3GORre7ue2uV7ZRF2SxOBpTLa2ceIY7DPpTXA+Q47OYPbz3Cw4ObdpC0eSNiA2SuPIGrEdLvh9hFawrHEojhjBwo6KNyevzoM4xzfK7kRMUjHTHVvUn+KvOd77RAEB3kOP9o3P8UBV5ztbWurdzWce/wDSbPZ+mUr3jDPulrFzRcr/AOKT8QD/ABUyLnicdQjfEEfsaHqVYq63ULw5/OaLaapuVEMYOfFO0kRx46Tn9CK4uuXuH34JTEcp8UwrfNejUL2tk8hxGjMfQfzV1aclXDYJKx/E5P6VtaHtPXA5UFvT14mbq9BpGGHIHr6cwS5h5EuLXLae0i/OgO39w6r+1Dlb7ZIbePE84YeDPhcDyyTvQzxfmDgysTIYHfx0JqP/AEivcaftNio7xd55G3sXrY9wc/QmZPmvRR3N7ROFp/SstfxjQfvUc+2FF/pWKL5ZZf4WrB7R9y+sJP6c1B5P8+plPy0bmG4SWGKVip3ARsMp6g7eVbXfWgmheM5USIynzGpSPqM1lH/bZPn/APnix5anzWi8pc1x38HaICrKdLoeqN1+YI3BrN1VxuIYriaNXZlmiTxHI+0yzjEBi+y2PE7rSkOkQ29hEzSyaAVSR23MZIzsu53rVuULO1jtI/sQAt2GpSMnVnqSW31ZG+d8iqfj/IJuJ55Um7IzJBhguXimgk1RyIc9NJYFfHaiDl3gaWdtHbxlisYxqY5LEkszH1JJPzqpDgBzDaQwSXVtpC9pmZSRsdezAfBgfrWZcO4d2kvZyFQq5I3G/kK07212hCwTKcbtG3wI1D9Qaxf7Q4k1jfTgk796qiUdDs2fa++ITNkAS2ilJAWPO5Gcjr5eNbT7JOFtDayauryk/QAV83rx6RSO90J6Dwr6R9kF40vD9T+92jfTC4p5J6wPKKAOYcUsUqVMhwG5+k+9jHkpP1P/ANUL0Wc5cPkkuE0IzZTGw8cnqeg+dO8O5QjiXtLplwNyM4Vf7j4/tXk9To7tTqn6Rtnny4m/TqK6aFyfp5wb4bweWc4jXI8WOwHzors+UoIF1zsGxuSx0oPr1+dD3MHtchhBjs0EhG2sjCL8AN3/AEFZlxrmG4u21Tys/kvRV+CjYVs6Tsiqrd/Efjx+U4/iL/8AhfWaxxj2s2duNFupnYfk7qD/AHHr8gaBeL+1S+myFdYF8oxv82O/0xQgDn41Ji4ZM/uxSt8I3P8AFbIRRGJpKa9yM/ON3V08pzI7SHzdif3NNVPfgNyNzbzAesT/AOKhywsvvKy/3KR+4opaBXgTilSBpVMKKtB9i96Vu5Y/wvFn5qw/gms+o39j6E8Rz5RPn/pFC3EraoZpb5TcaVKlSJ5mBPtdiU8Py3hKmPTJK/zWGWRK6028dPrnwra/bfNp4TIf/Ui/+YrB7iWQyoVCkgZxtsCPjUGA0rOE8F7aQ52RTufPfoK+hPY3eAwzxbdx1IHoVxn9Kw83HZDCjrnOPOtG9i1/ouypORcRfQqcj9NVJJ8QJneeZsHF+PW9qmu4mjiU9C7AZ+HiflVfwHna2vZXjgZmKKHyyMoZSSoZCwGoZHUbVxzxY9pbE9pFDpOWnkVSYYjtIyZGFcrsD60F8s8dsbe5DWy3c8eIrY3ErHs7eNm+6RAwDFWfG+PHrT4cMububvsYVUglnlkB0KinTt+ZgNvhWeX3L3F+JtqmXs487I50KvwQZJ+JrYp5QqljnCgk467DO1Ad/wC1YY+4hJP5pDj9Bmge5a+Ywa1NMM4Gffz+UrOG+xIbGe4J8xEuP1bP7Vb/AP6fwi0/qhGYf+a5Y7f6c/xQhxPm66n9+Uhfyp3R+m5+tU9U315/1EoXdtWv7JP2+00kc68Og2hhz/ZEq/qcVy/tXj/DA5+LKKzin7KyeZxHGpZ26Af82HrVc6u08TPOtuY8zQ4PatEffhkX4FT/AIqyh56sZtmcD0kT/IIocsPZZIwBmmVPRBqP1OBUHiNpw22Zk++uJFOCAwVQR1BOP2zTxZeoy2Pr+0sC7UIMvgfP9oYXHJ/DbsZEUJJ/FEQp/wCk0McU9iaHJt52U/lkGofUYP71SpzIsbare2hhI6N3nb6k4/SpkHtFvFO7o48mQfximLrVHMt1drtX5n7j1g9xL2ZX8Ofue1HnEQ36HBot9j/LksUk00sbR90ImsEE76mwD4dKn2PtW/8AOg+cZ/hv80dWF4Jo0kUEK6hgGGDg+dWk1C2DCmaP90/EIUGPWQeYeYBaKkkiMYS2JJF3EIxs7jrozsSOmcnarOGZWUMrBlO4IIII9COtZ3zXdLdTO32K6u7a2zHL2c+hCynL6YtQM5XOD4eG9FXKXCLOOITWSBIrhVcaS2CMbYUnCddwMUUrQQ9vkhPD44VxqlnXr5KGY/DwrIJ+WNOGdypUAg4OD8Dmjb2/8bJuoLdWwI42ds9MvsAf9o/WgOz4g5tzue5lgOoPTbfpSLerI6YLNiMxqZGcY7+/UgagTg48au+G8RkguIHgTUYmB8sBT3gfiMiqe2fIUsrBmJXUCBt0Fc3sxXIBbu9cZ/zS+SAYE+qZEjurcg4aKaMg+qsuP2NZ/f8AGVjKWdsyJfGeGzeSZUeQwojSJMY9g6nwJ8zUL2E859rC1lKTrjy0JP4oyd1HmVP6H0o95j4FJNpa2MUNxnS1w0YZ0j31dnn8XQDOwyatxsk8vXcrwqtzoFygxKqEYzkhWxklQwGoA+dZvz1y0baYyIPuZSSP9DdSvp5iveH2r8Iu1aTE88kbIIrdnea8OvW1xNr9zSobAyepA2rSI2gv7UMO/DMuRkEbfA7qwP0IpN1QsXEr6ikWrjz8ph9Kr3mflKSzbO7wk91/L0byPr0NUVYrKVODMF0KHDRU9Z3jxOJI2KuvQj/nT0pmuo4yxCqCzHoAMk/IVA+EEZztNe5N5p+2RkMAsseNQHQg9GHl47V7zByRBc5bHZyn8a+J/wBQ6N+/rUL2fcsvbI8ko0yS4Gn8qjJGfUkmi81tVqXrHeCb9amyoC0TBOI8PaCV4nGGQ4Pr5EehFR6IvaBMGv5MfhCKfiBvUPl7lmW8fCDEYPekI2X4fmPpWSyeMqsxWr/yFF33j3KHLhu5wCPukwZD+y/E/tWucQuGihZoozK6r3IlZVL4/CCdhtUewsYbKAKCqRp7zOQMk4GWJ8Saz/mTjs95dNarZNFdW5LW8n2pYnI6a4wVKyoQO8u+3Wtainu1+M2tNR3S48/OSeDTTTSTpYXccKyOzzW11C3bWrv75QahqBOSM5XJ2NHfDrKO0tkjBxFBGBlj+FRuxPyJNDNjy5c3cdtLfJFBe28yt2sWCzxruRkY0B+hXcYB232h+17mkQ2/2ZSO0nU6xn3Yh1P+493605jgZlgnExPm7iSXlxcXbyEh5O4oG4Qd1B9APrUWC5EkMgRCuBg7jfNSpbZDGVRBk7nfp+m1QpeIRojLGqiQ+9p3G3r50gP1RJ3jtnaMr63GpF6Dbrk+Gd96b4szFjjADKSSfTpXnE5QcY2APu9OjHr513fSM3fX3R0+HjXD2swjxtGeF81vayRvFgSRkENjYY8MeRGQfPNfT/JfN8XEbVZ4iM9JEzvG/ip9PEHxGK+Xri6SRSOzGc4B2G9WfInNsnDp2kQHbZ4x7si+R9fI+FOBnJgCbfxzllLWS8v3UTKFFwmS3axzRg4RXB/okfh8Mt1FSuC2nElWG4NzHOJdDSwaFVEjYZJhZd8qDnvZ1Y8Ku+WuZYOIW4liOVYYdGG6HG6sP+A0zLwo2VnKlhFl9zFGznSrNgbaidKDrpG22BjNFGx/hHH7e9RwhDFSVlidcOh6aXRt1+dU177MrZ31Kzxg/hXGPlnp8K8i4Nb8JtDdSRmaeFGaWZVzJKzkGQ58QW8DsAKnX/OiR2lvcCKVzctGsUQAEhLgtjBIGQAT18KB61f2hFvWj+0MyNbezW0X3g7/ANzbH5DFEFhwaGAYiiRPgN/r1qth56szBFM0yxJMWCdr3DqXIdTn3SpBBz5VctdoFDl1CHGGLDBz0wc4qFrReBOWpE9kR6mbx2CMUXU4B0jOMnwGT0pq84tDEAZZY4wdwXdVBHmMneq2XnS1DxIsnavMAYxCrSal1adeUBAUHOWJxtTIyUHC/Ztqcy3cmtmJZkTIBJOTk9T8qNLeKOMLGgVRjuqMDYdcCqEcenuLqWG2WNYrdgk0shOS5UMViUDBKgqctsScYql4bww2HFVM8j3H2yPRHcS4LpMveaIYACI694KB1TG+KWlap7Iiq6kr9kSw5vsxfKUtZo2urOQSdixDIz47qTLn5g+B3qFy3EeIRIt5byn7Phu3mAjk+0hsusYTcIvu6gcEYG+9Fdly9BDNLPHEqyz47VxnL46Z3wPlXnH+YIbOFpp3CIv1Y+CqPxE+VMjZxzLzFFZW7zynZR3V8XbwVfU18zc08ckvG+0SkdpLqyB0VfwqPQdKuebeZZuJ3mtsrDH/AE4wdkBHU+bnxPyFBjklm1e4uR9T0oDvElurYSVJIzhAXKgL3sHqKZMY0FVVW8iudh6+dRHlCDGMk9B4gVEjuSpGCdq4KYQEPOH8CBLGQDBPTr4n6VMuoUwqqBgAggetK4nJbA6E42/euZ7ZgCUwSMYz8+tZBZickwcyJJwxCMEjSrKRt4jY5+tPNwSFgwwBk5NS4I1ZTqXQxG/lnzru3t9OSfPr8qlrWA5kYnPL0UtjKJ4ZWUkkafwsvkw8RWx8tc/w3KqsmIZj+EnYn/S38Hesfu5ttPiP2qqSGdtJx3CTTKrrBuTtCBM+nqHOY+UPtlxA8kjLDAshCxs6OZWAUMHUggKuof7jWd8D5zubYBVbWi9VkOR8j1FFth7WoDjto3jPmo1D9N/0q3Xqq32jMys515UnUwpYx6IrS0uGUaA4d30qYxqz94yazqOd/jXL2trFcWv2uNjYLZItr26sypJnviQYIEujTgkeDAUb2nONnL7txH5YJ0nPwOKsft0RH9RCP7l/zVkMDxJmWNwEScHvmWAmNJZHsA6EusIZHCqCNSozK2B+Uirzm7gcrS2VxbwzMAjxyx28ghbQwV0BbIwocbj1o4a+jHWRB/uH+ahXXM1rH708Y9NWT+lQWA5M6UZ5PnaRriG5eykuFU3MSrHKC4XTqVmHdfG2oDfA2optrQIiISz6AAGc6mJAxqJPVj5+tCXE/ahCgPYo8p89lH67/pQPxvne6uQytIIkO2iLIPzbqf0pD6qtfPMEsIf82e0e3s8ov31xjaJD0/uboo9OtYFx/j15xK47WbqhIRPwqPJV/nqavHtBufxDbFMzjC4A3qv+Mz5RbMTKFeIscqI8S5II9KjT8KlkyRHpQHJB8TjrRJFMiDUF72+T6+NeW3ERL3QPiKn8Qw4EFdoFS3HZndBrPXPlXH/455FaRVAUHGPWiq44MkkoJzqH0PpU+e1EcewyCwxjxpjagAbRnVJmgh/Dr/zwqZHGdXhSpVkueIM9aHvYOCK9lj2IFKlUGdIFzaHIwetT2BVdvClSo2GcSRGgurcj6VG7Ik6TjBNeUqgDAMkxyS2CvnAOSBvvTQstSlTjGfD40qVNgxyPhgzk7486cnJyANgetKlQYyd5M9jGBjHnUa9jOQR5UqVGgAaRIkVwxGcANnqCcU5bQs7HJGc+v+KVKmMN50nLYKcADGM5HnXUdksYJRQP3pUqQxODOkU2zP0OnJqwW10qPHAr2lU2cTp//9k="/>
          <p:cNvSpPr>
            <a:spLocks noChangeAspect="1" noChangeArrowheads="1"/>
          </p:cNvSpPr>
          <p:nvPr/>
        </p:nvSpPr>
        <p:spPr bwMode="auto">
          <a:xfrm>
            <a:off x="269875" y="-546100"/>
            <a:ext cx="1524000" cy="14287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data:image/jpg;base64,/9j/4AAQSkZJRgABAQAAAQABAAD/2wCEAAkGBhQSERUUExQWFRMVGBkaFxgXGBgfIBcZHhkWFxobHB4cGyYiGB4kHBwWIC8gJCcqLCwsFx4xNTAqNScrLCkBCQoKDgwOGg8PGi8kHyQsLCwsKjItKikpKSwsLCksLCwsKiksLCwsLCwpLCwsLCwsLSwtKSksKSwsKSwsLCkpKf/AABEIAJYAoAMBIgACEQEDEQH/xAAcAAABBQEBAQAAAAAAAAAAAAAGAAMEBQcCAQj/xABBEAACAQMCAwUFBwMDAQgDAAABAgMABBESIQUGMRMiQVFhBzJxgZEUI0JSobHBM3LRYoLwohckQ1Njc7LhFRY0/8QAGgEAAgMBAQAAAAAAAAAAAAAAAgMBBAUABv/EADERAAICAQMBBQYFBQAAAAAAAAECAAMRBCExEgUTIkGhMlFhcYGxFJHR4fAGFSNCYv/aAAwDAQACEQMRAD8A02UEjAJB65H6VR3t8CypLFqYnB88eefGuOB8f+6ZJAS0LFW23xnY/D1q0mhjnUHrjoyndfhXmyhBzLYIMz6/t1SXBcumo4DbFQfSuuGqyxIQpYB38epDHp67VJ5sscatb99TsMbsvgdXjTk9zGbO3EYKsSfHocHUfrmtEeJQJnFApYn5yr4hcm4lUDAJwpG56HO/jmot7GqO22W/GFGB6daagjKO2lsZOUB65HjmpVjwKW9aQWobVkB3fIVT6n+BVlEC4A4iD495SX3EAygRgKT1A67+tEPI3CCVNx+JMoFCklmxnP60ZcB9kECYe6YzPjdRlU+g3b50c2djHEoWNFRR0CgAUV1Bsr6Ace/9JapXu95hkHJvE7ift2tjkknEjBQR4DBORUv/ALHL6Ud7sI8tkjWSQPIYGK1XmLnC3sTCLhwnbPoUkgBdiSzEnZR5+orzivPFlbaO2nVTIgeMYYl1JABUAHPWmLWqqFHlGE5OTMxuvZBe4CgxMq+TkH06iup+Q71MRm3V0x3pO6zHPw3yPhWrJzJbkTntVAtjifVkdntq3z4Y3zUhOKwkqBKmXAZBqGWUjIIGckEVDVAyBtPn26jktp8SKUJi050kbZ36jfNXsHD4HhQRzsCynPTqTnBI3wK2CeeCSU276XkCByjLnuElQdxjqDQ7f+zSAv2luxgbIyo3RhnJGk+7nzFV7tO7KOhsY9YaFQckTP7R4EhEZTEiHc9dW+dvHFO2XFVMrgIpyBqDZwM1A5y5amtHllZSgzlHG6n0z4fA03BMJoQJ9IBTJKDckdMmkdyQoPmTKr5LS4uOPpFI6IAdYC5U4G/lnfanOP3jWYjVVVhMFLPk7Yx+tAP2rJ1k4COAoxjYHO/rRdz9xlJYrdY8NsDkeBIG3xomoPUoO/vjVGF3kji/KltLmdJH17McYwp86b5p1GCKHoMayd8nGB4+lR+ULh1nQlTpddMqnw8jXftDLLMWDHQqAKPKqChxqxU7ZxuPhtHlg1OUGI7wDmTN+H0le27jr4at6JuOxLDJ9wTHKQXIB7p048PnWXwtqdV1GOQPkM3hjb+K0PhvCZldZJnWbKOGYHoGAA6/CrepaqpvEcfCCjFgRInFr97hWjeH72Low8Qehx5etDtjrXXnbTnY/hO+RVtDDP8AakeH34u43e99fAfTNF3AOUkuJjcyR4jzsp/G3iT/AKQdvWm0uthAX5xF1RI2lJyh7OTcMlxcaliC91M7uSc6s+C/vWqW1qkahUUKo6AVQcy8fljlhtLRUa6nDMDJnRFEmNTsBu25ACjGTVV7SA3/AHQzrI9iHb7WIdfimI2YIdRjDZyB6VfAxJRekYhBxHmRI7hbQD/vEsTyQ6hhHK7adXn0JA8Kz/iHH3vxw5pZJIYJpZLW9hjbTpnG6qWHeALAjYg4xUnlzlQ3cEgSaeKKC5L8OnYHtETSA4Ak3aPJYDV1xRpwHk+C1RgAZXdxJLJKdRkl3+8IOytv4AUUOZ7ccs3DWckIgaefh16rW7SAZlt9QkCKz+8NJIIz4Ci2Lg083ELO9eEQqlvMjxllYxszDQNtjt5dKueI832kGzzJnyU6j9FzVNN7VbQdBK3wUD9yKctFrbhTEPqKk2ZhBvmDhq3fF+wtpUe3uoo3vghDYWBzpBKnA15C464Brq44Kz8aWUWMhVnCzGeNSkaxD7qaCYN3Og+7+oq24Tz3wyEt2UJg1nLaYlGo+Z09aJuHc2Ws+0cyE+ROk/RsVzUWpuVM5NRU+ysID8M5zuPvJYwZpb+8eKzjkbCRxRDDOTjIGzEgdcCp/LfHru54hKbho4YLFDHL2TkxyzPg5JYDAVcbeB8d6KuP8sQ3caq+pGjbXFJEdLxP+ZSPHc7EEHxrP+ceRTBBaxI08lqk0sty6osrtM2GjlkjxiZA2QygdKTHzUJI45o8ELJG48cFWH7Gst569nskETSWS6ogSzRYyy/2/mUeXUUUcoWZ4ZYyvdyRJH2kko0BljjRiCFVW3XPXR4FsVJ4L7RrS5kSNTLG0n9IzRPGJf8A22YYY+OOtQQDzIIzPn/h0oZPs7bO8idR0PT6b1M45wiSBzGJBJ2R3x4eIrR/aL7PEUtdwKAurXMozlf9aY6DzHzoJ4BbtMVhXYlmd3fV06AE+O1Isfo8R4kE52HMd4dfGKRS7HQwAZQfepvmS7a4eRBhQSNyfdUfvVrxzkSMumifLg97LDAHp6VVcLMazKJyCDqRt85JIANUlspcm5RkgSQjjAj99aAkq2AufDfJ8/Ou7C9liiIMpIXOANyR4A17JeKSTuMflFNXVr92HXVg+9tjH+af0ixemwA/SIDsnBhnyfxNr+QIoUIm8xXqB0Vfidx9a0x5EjQkkIiDJJwAoH7Chr2dcsCys1B/qzHtJGPiT7o+QwMfGq32h8x2ciScPe6SG4bQR2gbs9QYSIkrY0hW04IJ6GnU6aujPQOZZ6mYeKO8csftzw33C7mFrm21KDqDRyI27Rvp6eYNSuBcIvpbhbm/eNOzVliggLFMtgM7k++2NgOgqo9nfALyKQPMscMZ7R5TG6N9rmfGG7gAjiRRhVHnRxxbtexfsNPbY7mroD5n4VZAycQScDMq+ZucobIYbvykd2NTv8T+UVlnHedLm6JDPoj/ACJsPn4t86srz2dX7sXcK7sck9oMk/PFV8/Id6u5t2P9pU/sa3dNXp6xnqBPvyPSee1VuqtOOkge7H3lBSqVd8Kmi/qRSJ/cpH64qLWmCDuJklSDgxUqVKpgy/4Dzvc2pAD64/yOSRj0PVa1Xlrm6G9XuHTIB3o26j1H5h6isLp20u3idXjYq6nIYeFUdRoktGRsZo6bXvScNuP5xNc9p3CJJ7RCkZmEM8UskI6zRoTqUeZ8ceOKj8w828MltoPtDMUlKyRIEk7QGNs6tKjUmkggnboas+S+bVvYu9hZk99R4+TD0P6VXcf5fu47yS8szblpYVjf7QWHZaCSHQgbrg7qcdAc1550ZGKtzPTV2LYoZeDCyzvY54lkjZZIpBlWG4ZTWO+0DgElpdFolIjlGUK+GPeQ/D9jRZ7OeZLKOKKyjuDLJlyJDG6pNIWZ5OyJAUgEnAHgKvucuBrf2ckaMO0XJjYEHTIvht9CPWkugbmHPngXLs5XLEjc4O/qKtrFY4pO1GSuhh3+ofbB+tRo7c/1GDAjIfTtjHvfOqx5m0pIxyO9gZ8qHCltoDA7QokibVgadOd96JeUOFLJPHGGzhtTAEEaRvuOvkPnQukwcas7jwx86OvZHZhpZ5ce6qqD6kkn9hQKCTiB05O8IufLq3Y21ncKCt1Id+17MxiNS/aBvMNpAHiTVJHyVd2byCPs+JWtyydtHdYEowojDB8FXwoHUZ2+dE3GORre7ue2uV7ZRF2SxOBpTLa2ceIY7DPpTXA+Q47OYPbz3Cw4ObdpC0eSNiA2SuPIGrEdLvh9hFawrHEojhjBwo6KNyevzoM4xzfK7kRMUjHTHVvUn+KvOd77RAEB3kOP9o3P8UBV5ztbWurdzWce/wDSbPZ+mUr3jDPulrFzRcr/AOKT8QD/ABUyLnicdQjfEEfsaHqVYq63ULw5/OaLaapuVEMYOfFO0kRx46Tn9CK4uuXuH34JTEcp8UwrfNejUL2tk8hxGjMfQfzV1aclXDYJKx/E5P6VtaHtPXA5UFvT14mbq9BpGGHIHr6cwS5h5EuLXLae0i/OgO39w6r+1Dlb7ZIbePE84YeDPhcDyyTvQzxfmDgysTIYHfx0JqP/AEivcaftNio7xd55G3sXrY9wc/QmZPmvRR3N7ROFp/SstfxjQfvUc+2FF/pWKL5ZZf4WrB7R9y+sJP6c1B5P8+plPy0bmG4SWGKVip3ARsMp6g7eVbXfWgmheM5USIynzGpSPqM1lH/bZPn/APnix5anzWi8pc1x38HaICrKdLoeqN1+YI3BrN1VxuIYriaNXZlmiTxHI+0yzjEBi+y2PE7rSkOkQ29hEzSyaAVSR23MZIzsu53rVuULO1jtI/sQAt2GpSMnVnqSW31ZG+d8iqfj/IJuJ55Um7IzJBhguXimgk1RyIc9NJYFfHaiDl3gaWdtHbxlisYxqY5LEkszH1JJPzqpDgBzDaQwSXVtpC9pmZSRsdezAfBgfrWZcO4d2kvZyFQq5I3G/kK07212hCwTKcbtG3wI1D9Qaxf7Q4k1jfTgk796qiUdDs2fa++ITNkAS2ilJAWPO5Gcjr5eNbT7JOFtDayauryk/QAV83rx6RSO90J6Dwr6R9kF40vD9T+92jfTC4p5J6wPKKAOYcUsUqVMhwG5+k+9jHkpP1P/ANUL0Wc5cPkkuE0IzZTGw8cnqeg+dO8O5QjiXtLplwNyM4Vf7j4/tXk9To7tTqn6Rtnny4m/TqK6aFyfp5wb4bweWc4jXI8WOwHzors+UoIF1zsGxuSx0oPr1+dD3MHtchhBjs0EhG2sjCL8AN3/AEFZlxrmG4u21Tys/kvRV+CjYVs6Tsiqrd/Efjx+U4/iL/8AhfWaxxj2s2duNFupnYfk7qD/AHHr8gaBeL+1S+myFdYF8oxv82O/0xQgDn41Ji4ZM/uxSt8I3P8AFbIRRGJpKa9yM/ON3V08pzI7SHzdif3NNVPfgNyNzbzAesT/AOKhywsvvKy/3KR+4opaBXgTilSBpVMKKtB9i96Vu5Y/wvFn5qw/gms+o39j6E8Rz5RPn/pFC3EraoZpb5TcaVKlSJ5mBPtdiU8Py3hKmPTJK/zWGWRK6028dPrnwra/bfNp4TIf/Ui/+YrB7iWQyoVCkgZxtsCPjUGA0rOE8F7aQ52RTufPfoK+hPY3eAwzxbdx1IHoVxn9Kw83HZDCjrnOPOtG9i1/ouypORcRfQqcj9NVJJ8QJneeZsHF+PW9qmu4mjiU9C7AZ+HiflVfwHna2vZXjgZmKKHyyMoZSSoZCwGoZHUbVxzxY9pbE9pFDpOWnkVSYYjtIyZGFcrsD60F8s8dsbe5DWy3c8eIrY3ErHs7eNm+6RAwDFWfG+PHrT4cMububvsYVUglnlkB0KinTt+ZgNvhWeX3L3F+JtqmXs487I50KvwQZJ+JrYp5QqljnCgk467DO1Ad/wC1YY+4hJP5pDj9Bmge5a+Ywa1NMM4Gffz+UrOG+xIbGe4J8xEuP1bP7Vb/AP6fwi0/qhGYf+a5Y7f6c/xQhxPm66n9+Uhfyp3R+m5+tU9U315/1EoXdtWv7JP2+00kc68Og2hhz/ZEq/qcVy/tXj/DA5+LKKzin7KyeZxHGpZ26Af82HrVc6u08TPOtuY8zQ4PatEffhkX4FT/AIqyh56sZtmcD0kT/IIocsPZZIwBmmVPRBqP1OBUHiNpw22Zk++uJFOCAwVQR1BOP2zTxZeoy2Pr+0sC7UIMvgfP9oYXHJ/DbsZEUJJ/FEQp/wCk0McU9iaHJt52U/lkGofUYP71SpzIsbare2hhI6N3nb6k4/SpkHtFvFO7o48mQfximLrVHMt1drtX5n7j1g9xL2ZX8Ofue1HnEQ36HBot9j/LksUk00sbR90ImsEE76mwD4dKn2PtW/8AOg+cZ/hv80dWF4Jo0kUEK6hgGGDg+dWk1C2DCmaP90/EIUGPWQeYeYBaKkkiMYS2JJF3EIxs7jrozsSOmcnarOGZWUMrBlO4IIII9COtZ3zXdLdTO32K6u7a2zHL2c+hCynL6YtQM5XOD4eG9FXKXCLOOITWSBIrhVcaS2CMbYUnCddwMUUrQQ9vkhPD44VxqlnXr5KGY/DwrIJ+WNOGdypUAg4OD8Dmjb2/8bJuoLdWwI42ds9MvsAf9o/WgOz4g5tzue5lgOoPTbfpSLerI6YLNiMxqZGcY7+/UgagTg48au+G8RkguIHgTUYmB8sBT3gfiMiqe2fIUsrBmJXUCBt0Fc3sxXIBbu9cZ/zS+SAYE+qZEjurcg4aKaMg+qsuP2NZ/f8AGVjKWdsyJfGeGzeSZUeQwojSJMY9g6nwJ8zUL2E859rC1lKTrjy0JP4oyd1HmVP6H0o95j4FJNpa2MUNxnS1w0YZ0j31dnn8XQDOwyatxsk8vXcrwqtzoFygxKqEYzkhWxklQwGoA+dZvz1y0baYyIPuZSSP9DdSvp5iveH2r8Iu1aTE88kbIIrdnea8OvW1xNr9zSobAyepA2rSI2gv7UMO/DMuRkEbfA7qwP0IpN1QsXEr6ikWrjz8ph9Kr3mflKSzbO7wk91/L0byPr0NUVYrKVODMF0KHDRU9Z3jxOJI2KuvQj/nT0pmuo4yxCqCzHoAMk/IVA+EEZztNe5N5p+2RkMAsseNQHQg9GHl47V7zByRBc5bHZyn8a+J/wBQ6N+/rUL2fcsvbI8ko0yS4Gn8qjJGfUkmi81tVqXrHeCb9amyoC0TBOI8PaCV4nGGQ4Pr5EehFR6IvaBMGv5MfhCKfiBvUPl7lmW8fCDEYPekI2X4fmPpWSyeMqsxWr/yFF33j3KHLhu5wCPukwZD+y/E/tWucQuGihZoozK6r3IlZVL4/CCdhtUewsYbKAKCqRp7zOQMk4GWJ8Saz/mTjs95dNarZNFdW5LW8n2pYnI6a4wVKyoQO8u+3Wtainu1+M2tNR3S48/OSeDTTTSTpYXccKyOzzW11C3bWrv75QahqBOSM5XJ2NHfDrKO0tkjBxFBGBlj+FRuxPyJNDNjy5c3cdtLfJFBe28yt2sWCzxruRkY0B+hXcYB232h+17mkQ2/2ZSO0nU6xn3Yh1P+493605jgZlgnExPm7iSXlxcXbyEh5O4oG4Qd1B9APrUWC5EkMgRCuBg7jfNSpbZDGVRBk7nfp+m1QpeIRojLGqiQ+9p3G3r50gP1RJ3jtnaMr63GpF6Dbrk+Gd96b4szFjjADKSSfTpXnE5QcY2APu9OjHr513fSM3fX3R0+HjXD2swjxtGeF81vayRvFgSRkENjYY8MeRGQfPNfT/JfN8XEbVZ4iM9JEzvG/ip9PEHxGK+Xri6SRSOzGc4B2G9WfInNsnDp2kQHbZ4x7si+R9fI+FOBnJgCbfxzllLWS8v3UTKFFwmS3axzRg4RXB/okfh8Mt1FSuC2nElWG4NzHOJdDSwaFVEjYZJhZd8qDnvZ1Y8Ku+WuZYOIW4liOVYYdGG6HG6sP+A0zLwo2VnKlhFl9zFGznSrNgbaidKDrpG22BjNFGx/hHH7e9RwhDFSVlidcOh6aXRt1+dU177MrZ31Kzxg/hXGPlnp8K8i4Nb8JtDdSRmaeFGaWZVzJKzkGQ58QW8DsAKnX/OiR2lvcCKVzctGsUQAEhLgtjBIGQAT18KB61f2hFvWj+0MyNbezW0X3g7/ANzbH5DFEFhwaGAYiiRPgN/r1qth56szBFM0yxJMWCdr3DqXIdTn3SpBBz5VctdoFDl1CHGGLDBz0wc4qFrReBOWpE9kR6mbx2CMUXU4B0jOMnwGT0pq84tDEAZZY4wdwXdVBHmMneq2XnS1DxIsnavMAYxCrSal1adeUBAUHOWJxtTIyUHC/Ztqcy3cmtmJZkTIBJOTk9T8qNLeKOMLGgVRjuqMDYdcCqEcenuLqWG2WNYrdgk0shOS5UMViUDBKgqctsScYql4bww2HFVM8j3H2yPRHcS4LpMveaIYACI694KB1TG+KWlap7Iiq6kr9kSw5vsxfKUtZo2urOQSdixDIz47qTLn5g+B3qFy3EeIRIt5byn7Phu3mAjk+0hsusYTcIvu6gcEYG+9Fdly9BDNLPHEqyz47VxnL46Z3wPlXnH+YIbOFpp3CIv1Y+CqPxE+VMjZxzLzFFZW7zynZR3V8XbwVfU18zc08ckvG+0SkdpLqyB0VfwqPQdKuebeZZuJ3mtsrDH/AE4wdkBHU+bnxPyFBjklm1e4uR9T0oDvElurYSVJIzhAXKgL3sHqKZMY0FVVW8iudh6+dRHlCDGMk9B4gVEjuSpGCdq4KYQEPOH8CBLGQDBPTr4n6VMuoUwqqBgAggetK4nJbA6E42/euZ7ZgCUwSMYz8+tZBZickwcyJJwxCMEjSrKRt4jY5+tPNwSFgwwBk5NS4I1ZTqXQxG/lnzru3t9OSfPr8qlrWA5kYnPL0UtjKJ4ZWUkkafwsvkw8RWx8tc/w3KqsmIZj+EnYn/S38Hesfu5ttPiP2qqSGdtJx3CTTKrrBuTtCBM+nqHOY+UPtlxA8kjLDAshCxs6OZWAUMHUggKuof7jWd8D5zubYBVbWi9VkOR8j1FFth7WoDjto3jPmo1D9N/0q3Xqq32jMys515UnUwpYx6IrS0uGUaA4d30qYxqz94yazqOd/jXL2trFcWv2uNjYLZItr26sypJnviQYIEujTgkeDAUb2nONnL7txH5YJ0nPwOKsft0RH9RCP7l/zVkMDxJmWNwEScHvmWAmNJZHsA6EusIZHCqCNSozK2B+Uirzm7gcrS2VxbwzMAjxyx28ghbQwV0BbIwocbj1o4a+jHWRB/uH+ahXXM1rH708Y9NWT+lQWA5M6UZ5PnaRriG5eykuFU3MSrHKC4XTqVmHdfG2oDfA2optrQIiISz6AAGc6mJAxqJPVj5+tCXE/ahCgPYo8p89lH67/pQPxvne6uQytIIkO2iLIPzbqf0pD6qtfPMEsIf82e0e3s8ov31xjaJD0/uboo9OtYFx/j15xK47WbqhIRPwqPJV/nqavHtBufxDbFMzjC4A3qv+Mz5RbMTKFeIscqI8S5II9KjT8KlkyRHpQHJB8TjrRJFMiDUF72+T6+NeW3ERL3QPiKn8Qw4EFdoFS3HZndBrPXPlXH/455FaRVAUHGPWiq44MkkoJzqH0PpU+e1EcewyCwxjxpjagAbRnVJmgh/Dr/zwqZHGdXhSpVkueIM9aHvYOCK9lj2IFKlUGdIFzaHIwetT2BVdvClSo2GcSRGgurcj6VG7Ik6TjBNeUqgDAMkxyS2CvnAOSBvvTQstSlTjGfD40qVNgxyPhgzk7486cnJyANgetKlQYyd5M9jGBjHnUa9jOQR5UqVGgAaRIkVwxGcANnqCcU5bQs7HJGc+v+KVKmMN50nLYKcADGM5HnXUdksYJRQP3pUqQxODOkU2zP0OnJqwW10qPHAr2lU2cTp//9k="/>
          <p:cNvSpPr>
            <a:spLocks noChangeAspect="1" noChangeArrowheads="1"/>
          </p:cNvSpPr>
          <p:nvPr/>
        </p:nvSpPr>
        <p:spPr bwMode="auto">
          <a:xfrm>
            <a:off x="422275" y="-393700"/>
            <a:ext cx="1524000" cy="14287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2" name="Picture 8" descr="http://www.nationaltrust.org.uk/main/w-countryside_code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034" y="188462"/>
            <a:ext cx="1905000" cy="179070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39552" y="2502188"/>
            <a:ext cx="4680520" cy="1754326"/>
          </a:xfrm>
          <a:prstGeom prst="rect">
            <a:avLst/>
          </a:prstGeom>
          <a:noFill/>
        </p:spPr>
        <p:txBody>
          <a:bodyPr wrap="square" rtlCol="0">
            <a:spAutoFit/>
          </a:bodyPr>
          <a:lstStyle/>
          <a:p>
            <a:endParaRPr lang="en-GB" dirty="0">
              <a:solidFill>
                <a:srgbClr val="666666"/>
              </a:solidFill>
            </a:endParaRPr>
          </a:p>
          <a:p>
            <a:endParaRPr lang="en-GB" dirty="0">
              <a:solidFill>
                <a:srgbClr val="666666"/>
              </a:solidFill>
            </a:endParaRPr>
          </a:p>
          <a:p>
            <a:endParaRPr lang="en-GB" dirty="0">
              <a:solidFill>
                <a:srgbClr val="666666"/>
              </a:solidFill>
            </a:endParaRPr>
          </a:p>
          <a:p>
            <a:endParaRPr lang="en-GB" dirty="0">
              <a:solidFill>
                <a:srgbClr val="666666"/>
              </a:solidFill>
            </a:endParaRPr>
          </a:p>
          <a:p>
            <a:endParaRPr lang="en-GB" dirty="0">
              <a:solidFill>
                <a:srgbClr val="666666"/>
              </a:solidFill>
            </a:endParaRPr>
          </a:p>
          <a:p>
            <a:endParaRPr lang="en-GB" dirty="0"/>
          </a:p>
        </p:txBody>
      </p:sp>
      <p:sp>
        <p:nvSpPr>
          <p:cNvPr id="10" name="Content Placeholder 9"/>
          <p:cNvSpPr>
            <a:spLocks noGrp="1"/>
          </p:cNvSpPr>
          <p:nvPr>
            <p:ph idx="1"/>
          </p:nvPr>
        </p:nvSpPr>
        <p:spPr>
          <a:xfrm>
            <a:off x="2339752" y="239207"/>
            <a:ext cx="6408711" cy="3405817"/>
          </a:xfrm>
          <a:ln>
            <a:solidFill>
              <a:schemeClr val="accent1"/>
            </a:solidFill>
          </a:ln>
        </p:spPr>
        <p:txBody>
          <a:bodyPr>
            <a:normAutofit/>
          </a:bodyPr>
          <a:lstStyle/>
          <a:p>
            <a:pPr marL="457200" indent="-457200">
              <a:buFont typeface="+mj-lt"/>
              <a:buAutoNum type="arabicPeriod"/>
            </a:pPr>
            <a:r>
              <a:rPr lang="en-GB" sz="1800" dirty="0"/>
              <a:t>Follow local signs, advice and access restrictions – don’t stray off footpaths or enter private property.</a:t>
            </a:r>
          </a:p>
          <a:p>
            <a:pPr marL="457200" indent="-457200">
              <a:buFont typeface="+mj-lt"/>
              <a:buAutoNum type="arabicPeriod"/>
            </a:pPr>
            <a:r>
              <a:rPr lang="en-GB" sz="1800" dirty="0"/>
              <a:t>Leave gates and property as you find them – always close gates behind you.</a:t>
            </a:r>
          </a:p>
          <a:p>
            <a:pPr marL="457200" indent="-457200">
              <a:buFont typeface="+mj-lt"/>
              <a:buAutoNum type="arabicPeriod"/>
            </a:pPr>
            <a:r>
              <a:rPr lang="en-GB" sz="1800" dirty="0"/>
              <a:t>Litter can be dangerous to wildlife and farm animals - </a:t>
            </a:r>
            <a:r>
              <a:rPr lang="en-GB" sz="1800" u="sng" dirty="0"/>
              <a:t>take all rubbish with you</a:t>
            </a:r>
            <a:r>
              <a:rPr lang="en-GB" sz="1800" dirty="0"/>
              <a:t>.</a:t>
            </a:r>
          </a:p>
          <a:p>
            <a:pPr marL="457200" indent="-457200">
              <a:buFont typeface="+mj-lt"/>
              <a:buAutoNum type="arabicPeriod"/>
            </a:pPr>
            <a:r>
              <a:rPr lang="en-GB" sz="1800" dirty="0"/>
              <a:t>Don't damage or remove rocks, plants or trees - they are homes and food for insects, birds and animals.</a:t>
            </a:r>
          </a:p>
          <a:p>
            <a:pPr marL="457200" indent="-457200">
              <a:buFont typeface="+mj-lt"/>
              <a:buAutoNum type="arabicPeriod"/>
            </a:pPr>
            <a:r>
              <a:rPr lang="en-GB" sz="1800" dirty="0"/>
              <a:t>Wild animals and farm animals can behave unpredictably, especially if they're with their young, so give them plenty of space and stay quiet.</a:t>
            </a:r>
          </a:p>
          <a:p>
            <a:pPr marL="457200" indent="-457200">
              <a:buFont typeface="+mj-lt"/>
              <a:buAutoNum type="arabicPeriod"/>
            </a:pPr>
            <a:endParaRPr lang="en-GB" sz="1800" dirty="0"/>
          </a:p>
        </p:txBody>
      </p:sp>
      <p:sp>
        <p:nvSpPr>
          <p:cNvPr id="11" name="TextBox 10"/>
          <p:cNvSpPr txBox="1"/>
          <p:nvPr/>
        </p:nvSpPr>
        <p:spPr>
          <a:xfrm>
            <a:off x="117474" y="3742018"/>
            <a:ext cx="5606654" cy="3139321"/>
          </a:xfrm>
          <a:prstGeom prst="rect">
            <a:avLst/>
          </a:prstGeom>
          <a:noFill/>
        </p:spPr>
        <p:txBody>
          <a:bodyPr wrap="square" rtlCol="0">
            <a:spAutoFit/>
          </a:bodyPr>
          <a:lstStyle/>
          <a:p>
            <a:r>
              <a:rPr lang="en-GB" b="1" u="sng" dirty="0"/>
              <a:t>Other important points:</a:t>
            </a:r>
          </a:p>
          <a:p>
            <a:pPr marL="285750" indent="-285750">
              <a:buFont typeface="Arial" pitchFamily="34" charset="0"/>
              <a:buChar char="•"/>
            </a:pPr>
            <a:r>
              <a:rPr lang="en-GB" b="1" dirty="0"/>
              <a:t>Always walk towards oncoming traffic in single file on roads (on the right-hand side of the road).</a:t>
            </a:r>
          </a:p>
          <a:p>
            <a:pPr marL="285750" indent="-285750">
              <a:buFont typeface="Arial" pitchFamily="34" charset="0"/>
              <a:buChar char="•"/>
            </a:pPr>
            <a:r>
              <a:rPr lang="en-GB" b="1" dirty="0"/>
              <a:t>Keep away from the edges of cliffs (obviously!)</a:t>
            </a:r>
          </a:p>
          <a:p>
            <a:pPr marL="285750" indent="-285750">
              <a:buFont typeface="Arial" pitchFamily="34" charset="0"/>
              <a:buChar char="•"/>
            </a:pPr>
            <a:r>
              <a:rPr lang="en-GB" b="1" dirty="0"/>
              <a:t>Only cross rivers at fords or on stable bridges.</a:t>
            </a:r>
          </a:p>
          <a:p>
            <a:pPr marL="285750" indent="-285750">
              <a:buFont typeface="Arial" pitchFamily="34" charset="0"/>
              <a:buChar char="•"/>
            </a:pPr>
            <a:r>
              <a:rPr lang="en-GB" b="1" dirty="0"/>
              <a:t>Only cross railway lines on marked crossings.</a:t>
            </a:r>
          </a:p>
          <a:p>
            <a:pPr marL="285750" indent="-285750">
              <a:buFont typeface="Arial" pitchFamily="34" charset="0"/>
              <a:buChar char="•"/>
            </a:pPr>
            <a:r>
              <a:rPr lang="en-GB" b="1" dirty="0"/>
              <a:t>Never start a fire in the countryside.</a:t>
            </a:r>
          </a:p>
          <a:p>
            <a:pPr marL="285750" indent="-285750">
              <a:buFont typeface="Arial" pitchFamily="34" charset="0"/>
              <a:buChar char="•"/>
            </a:pPr>
            <a:r>
              <a:rPr lang="en-GB" b="1" dirty="0"/>
              <a:t>Don’t contaminate fresh water.</a:t>
            </a:r>
          </a:p>
          <a:p>
            <a:pPr marL="285750" indent="-285750">
              <a:buFont typeface="Arial" pitchFamily="34" charset="0"/>
              <a:buChar char="•"/>
            </a:pPr>
            <a:r>
              <a:rPr lang="en-GB" b="1" dirty="0"/>
              <a:t>Don’t make unnecessary noise that will disturb other people or animals.</a:t>
            </a:r>
          </a:p>
          <a:p>
            <a:pPr marL="285750" indent="-285750">
              <a:buFont typeface="Arial" pitchFamily="34" charset="0"/>
              <a:buChar char="•"/>
            </a:pPr>
            <a:endParaRPr lang="en-GB" b="1" dirty="0"/>
          </a:p>
        </p:txBody>
      </p:sp>
      <p:sp>
        <p:nvSpPr>
          <p:cNvPr id="2" name="Rounded Rectangle 1"/>
          <p:cNvSpPr/>
          <p:nvPr/>
        </p:nvSpPr>
        <p:spPr>
          <a:xfrm>
            <a:off x="5724128" y="3861048"/>
            <a:ext cx="3240360" cy="273630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u="sng" dirty="0"/>
              <a:t>Mobiles and Music</a:t>
            </a:r>
          </a:p>
          <a:p>
            <a:pPr algn="ctr"/>
            <a:endParaRPr lang="en-GB" sz="1600" dirty="0"/>
          </a:p>
          <a:p>
            <a:pPr algn="ctr"/>
            <a:r>
              <a:rPr lang="en-GB" sz="1600" dirty="0"/>
              <a:t>Mobile phones and MP3 players </a:t>
            </a:r>
            <a:r>
              <a:rPr lang="en-GB" sz="1600" b="1" u="sng" dirty="0"/>
              <a:t>are strictly not allowed on expeditions</a:t>
            </a:r>
            <a:r>
              <a:rPr lang="en-GB" sz="1600" dirty="0"/>
              <a:t>.</a:t>
            </a:r>
          </a:p>
          <a:p>
            <a:pPr algn="ctr"/>
            <a:endParaRPr lang="en-GB" sz="1600" dirty="0"/>
          </a:p>
          <a:p>
            <a:pPr algn="ctr"/>
            <a:r>
              <a:rPr lang="en-GB" sz="1600" b="1" u="sng" dirty="0"/>
              <a:t>One</a:t>
            </a:r>
            <a:r>
              <a:rPr lang="en-GB" sz="1600" dirty="0"/>
              <a:t> designated person can carry a mobile phone in a sealed plastic bag (only they should bring one and KNOW THEIR NUMBER PLEASE!!)</a:t>
            </a:r>
          </a:p>
        </p:txBody>
      </p:sp>
    </p:spTree>
    <p:extLst>
      <p:ext uri="{BB962C8B-B14F-4D97-AF65-F5344CB8AC3E}">
        <p14:creationId xmlns:p14="http://schemas.microsoft.com/office/powerpoint/2010/main" val="9467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 calcmode="lin" valueType="num">
                                      <p:cBhvr additive="base">
                                        <p:cTn id="7" dur="500" fill="hold"/>
                                        <p:tgtEl>
                                          <p:spTgt spid="10">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0">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anim calcmode="lin" valueType="num">
                                      <p:cBhvr additive="base">
                                        <p:cTn id="19"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xEl>
                                              <p:pRg st="2" end="2"/>
                                            </p:txEl>
                                          </p:spTgt>
                                        </p:tgtEl>
                                        <p:attrNameLst>
                                          <p:attrName>style.visibility</p:attrName>
                                        </p:attrNameLst>
                                      </p:cBhvr>
                                      <p:to>
                                        <p:strVal val="visible"/>
                                      </p:to>
                                    </p:set>
                                    <p:anim calcmode="lin" valueType="num">
                                      <p:cBhvr additive="base">
                                        <p:cTn id="25"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anim calcmode="lin" valueType="num">
                                      <p:cBhvr additive="base">
                                        <p:cTn id="31"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xEl>
                                              <p:pRg st="4" end="4"/>
                                            </p:txEl>
                                          </p:spTgt>
                                        </p:tgtEl>
                                        <p:attrNameLst>
                                          <p:attrName>style.visibility</p:attrName>
                                        </p:attrNameLst>
                                      </p:cBhvr>
                                      <p:to>
                                        <p:strVal val="visible"/>
                                      </p:to>
                                    </p:set>
                                    <p:anim calcmode="lin" valueType="num">
                                      <p:cBhvr additive="base">
                                        <p:cTn id="37"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0-#ppt_w/2"/>
                                          </p:val>
                                        </p:tav>
                                        <p:tav tm="100000">
                                          <p:val>
                                            <p:strVal val="#ppt_x"/>
                                          </p:val>
                                        </p:tav>
                                      </p:tavLst>
                                    </p:anim>
                                    <p:anim calcmode="lin" valueType="num">
                                      <p:cBhvr additive="base">
                                        <p:cTn id="4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fade">
                                      <p:cBhvr>
                                        <p:cTn id="49" dur="2000"/>
                                        <p:tgtEl>
                                          <p:spTgt spid="2"/>
                                        </p:tgtEl>
                                      </p:cBhvr>
                                    </p:animEffect>
                                    <p:anim calcmode="lin" valueType="num">
                                      <p:cBhvr>
                                        <p:cTn id="50" dur="2000" fill="hold"/>
                                        <p:tgtEl>
                                          <p:spTgt spid="2"/>
                                        </p:tgtEl>
                                        <p:attrNameLst>
                                          <p:attrName>ppt_w</p:attrName>
                                        </p:attrNameLst>
                                      </p:cBhvr>
                                      <p:tavLst>
                                        <p:tav tm="0" fmla="#ppt_w*sin(2.5*pi*$)">
                                          <p:val>
                                            <p:fltVal val="0"/>
                                          </p:val>
                                        </p:tav>
                                        <p:tav tm="100000">
                                          <p:val>
                                            <p:fltVal val="1"/>
                                          </p:val>
                                        </p:tav>
                                      </p:tavLst>
                                    </p:anim>
                                    <p:anim calcmode="lin" valueType="num">
                                      <p:cBhvr>
                                        <p:cTn id="51"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nimBg="1"/>
      <p:bldP spid="11" grpId="0"/>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9F700-8881-4EF9-B617-3C3455757B9E}"/>
              </a:ext>
            </a:extLst>
          </p:cNvPr>
          <p:cNvSpPr>
            <a:spLocks noGrp="1"/>
          </p:cNvSpPr>
          <p:nvPr>
            <p:ph type="title"/>
          </p:nvPr>
        </p:nvSpPr>
        <p:spPr/>
        <p:txBody>
          <a:bodyPr/>
          <a:lstStyle/>
          <a:p>
            <a:r>
              <a:rPr lang="en-GB" dirty="0"/>
              <a:t>Next year…</a:t>
            </a:r>
          </a:p>
        </p:txBody>
      </p:sp>
      <p:sp>
        <p:nvSpPr>
          <p:cNvPr id="3" name="Content Placeholder 2">
            <a:extLst>
              <a:ext uri="{FF2B5EF4-FFF2-40B4-BE49-F238E27FC236}">
                <a16:creationId xmlns:a16="http://schemas.microsoft.com/office/drawing/2014/main" id="{5F2BA98A-5AF9-4511-8039-E55F754813A4}"/>
              </a:ext>
            </a:extLst>
          </p:cNvPr>
          <p:cNvSpPr>
            <a:spLocks noGrp="1"/>
          </p:cNvSpPr>
          <p:nvPr>
            <p:ph idx="1"/>
          </p:nvPr>
        </p:nvSpPr>
        <p:spPr/>
        <p:txBody>
          <a:bodyPr/>
          <a:lstStyle/>
          <a:p>
            <a:r>
              <a:rPr lang="en-GB" dirty="0"/>
              <a:t>For Silver Award students we are planning to run a 12 week first aid course that you can use for your Skill section !</a:t>
            </a:r>
          </a:p>
        </p:txBody>
      </p:sp>
    </p:spTree>
    <p:extLst>
      <p:ext uri="{BB962C8B-B14F-4D97-AF65-F5344CB8AC3E}">
        <p14:creationId xmlns:p14="http://schemas.microsoft.com/office/powerpoint/2010/main" val="2885046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229600" cy="850106"/>
          </a:xfrm>
        </p:spPr>
        <p:txBody>
          <a:bodyPr/>
          <a:lstStyle/>
          <a:p>
            <a:pPr algn="l"/>
            <a:r>
              <a:rPr lang="en-GB" u="sng" dirty="0">
                <a:solidFill>
                  <a:schemeClr val="accent4"/>
                </a:solidFill>
                <a:effectLst>
                  <a:outerShdw blurRad="38100" dist="38100" dir="2700000" algn="tl">
                    <a:srgbClr val="000000">
                      <a:alpha val="43137"/>
                    </a:srgbClr>
                  </a:outerShdw>
                </a:effectLst>
              </a:rPr>
              <a:t>Fitness and Teamwork</a:t>
            </a:r>
          </a:p>
        </p:txBody>
      </p:sp>
      <p:sp>
        <p:nvSpPr>
          <p:cNvPr id="3" name="Content Placeholder 2"/>
          <p:cNvSpPr>
            <a:spLocks noGrp="1"/>
          </p:cNvSpPr>
          <p:nvPr>
            <p:ph idx="1"/>
          </p:nvPr>
        </p:nvSpPr>
        <p:spPr>
          <a:xfrm>
            <a:off x="323528" y="1124744"/>
            <a:ext cx="8229600" cy="5112568"/>
          </a:xfrm>
        </p:spPr>
        <p:txBody>
          <a:bodyPr>
            <a:normAutofit/>
          </a:bodyPr>
          <a:lstStyle/>
          <a:p>
            <a:r>
              <a:rPr lang="en-GB" sz="2400" dirty="0"/>
              <a:t>You are part of a group and should support each other at all times.</a:t>
            </a:r>
          </a:p>
          <a:p>
            <a:r>
              <a:rPr lang="en-GB" sz="2400" u="sng" dirty="0"/>
              <a:t>You should ALL take turns at map reading AND ideally ALL of you should know where you are at ALL times.  Check with each other when navigating</a:t>
            </a:r>
            <a:r>
              <a:rPr lang="en-GB" sz="2400" dirty="0"/>
              <a:t>.</a:t>
            </a:r>
          </a:p>
          <a:p>
            <a:r>
              <a:rPr lang="en-GB" sz="2400" dirty="0"/>
              <a:t>Be sensitive to people with different levels of fitness</a:t>
            </a:r>
          </a:p>
          <a:p>
            <a:pPr lvl="1"/>
            <a:r>
              <a:rPr lang="en-GB" sz="2000" dirty="0"/>
              <a:t>If someone wants to stop and is very tired, have a short break.  </a:t>
            </a:r>
          </a:p>
          <a:p>
            <a:pPr lvl="1"/>
            <a:r>
              <a:rPr lang="en-GB" sz="2000" dirty="0"/>
              <a:t>Encourage and motivate weaker walkers into keeping going and keep the stronger walkers </a:t>
            </a:r>
            <a:r>
              <a:rPr lang="en-GB" sz="2000" u="sng" dirty="0"/>
              <a:t>at the back</a:t>
            </a:r>
            <a:r>
              <a:rPr lang="en-GB" sz="2000" dirty="0"/>
              <a:t>.</a:t>
            </a:r>
          </a:p>
          <a:p>
            <a:r>
              <a:rPr lang="en-GB" sz="2400" dirty="0">
                <a:solidFill>
                  <a:srgbClr val="FF0000"/>
                </a:solidFill>
              </a:rPr>
              <a:t>NEVER lose sight of any of your group.  You ALL must start, progress and finish together to pass the expedition. </a:t>
            </a:r>
          </a:p>
          <a:p>
            <a:r>
              <a:rPr lang="en-GB" sz="2400" dirty="0">
                <a:solidFill>
                  <a:srgbClr val="FF0000"/>
                </a:solidFill>
              </a:rPr>
              <a:t>NEVER leave a member of your group alone under any circumstances. </a:t>
            </a:r>
          </a:p>
          <a:p>
            <a:endParaRPr lang="en-GB" sz="2400" dirty="0"/>
          </a:p>
        </p:txBody>
      </p:sp>
    </p:spTree>
    <p:extLst>
      <p:ext uri="{BB962C8B-B14F-4D97-AF65-F5344CB8AC3E}">
        <p14:creationId xmlns:p14="http://schemas.microsoft.com/office/powerpoint/2010/main" val="354343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par>
                                <p:cTn id="57" presetID="26" presetClass="entr" presetSubtype="0" fill="hold" grpId="0" nodeType="withEffect">
                                  <p:stCondLst>
                                    <p:cond delay="0"/>
                                  </p:stCondLst>
                                  <p:childTnLst>
                                    <p:set>
                                      <p:cBhvr>
                                        <p:cTn id="58" dur="1" fill="hold">
                                          <p:stCondLst>
                                            <p:cond delay="0"/>
                                          </p:stCondLst>
                                        </p:cTn>
                                        <p:tgtEl>
                                          <p:spTgt spid="3">
                                            <p:txEl>
                                              <p:pRg st="3" end="3"/>
                                            </p:txEl>
                                          </p:spTgt>
                                        </p:tgtEl>
                                        <p:attrNameLst>
                                          <p:attrName>style.visibility</p:attrName>
                                        </p:attrNameLst>
                                      </p:cBhvr>
                                      <p:to>
                                        <p:strVal val="visible"/>
                                      </p:to>
                                    </p:set>
                                    <p:animEffect transition="in" filter="wipe(down)">
                                      <p:cBhvr>
                                        <p:cTn id="59" dur="580">
                                          <p:stCondLst>
                                            <p:cond delay="0"/>
                                          </p:stCondLst>
                                        </p:cTn>
                                        <p:tgtEl>
                                          <p:spTgt spid="3">
                                            <p:txEl>
                                              <p:pRg st="3" end="3"/>
                                            </p:txEl>
                                          </p:spTgt>
                                        </p:tgtEl>
                                      </p:cBhvr>
                                    </p:animEffect>
                                    <p:anim calcmode="lin" valueType="num">
                                      <p:cBhvr>
                                        <p:cTn id="6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3">
                                            <p:txEl>
                                              <p:pRg st="3" end="3"/>
                                            </p:txEl>
                                          </p:spTgt>
                                        </p:tgtEl>
                                      </p:cBhvr>
                                      <p:to x="100000" y="60000"/>
                                    </p:animScale>
                                    <p:animScale>
                                      <p:cBhvr>
                                        <p:cTn id="66" dur="166" decel="50000">
                                          <p:stCondLst>
                                            <p:cond delay="676"/>
                                          </p:stCondLst>
                                        </p:cTn>
                                        <p:tgtEl>
                                          <p:spTgt spid="3">
                                            <p:txEl>
                                              <p:pRg st="3" end="3"/>
                                            </p:txEl>
                                          </p:spTgt>
                                        </p:tgtEl>
                                      </p:cBhvr>
                                      <p:to x="100000" y="100000"/>
                                    </p:animScale>
                                    <p:animScale>
                                      <p:cBhvr>
                                        <p:cTn id="67" dur="26">
                                          <p:stCondLst>
                                            <p:cond delay="1312"/>
                                          </p:stCondLst>
                                        </p:cTn>
                                        <p:tgtEl>
                                          <p:spTgt spid="3">
                                            <p:txEl>
                                              <p:pRg st="3" end="3"/>
                                            </p:txEl>
                                          </p:spTgt>
                                        </p:tgtEl>
                                      </p:cBhvr>
                                      <p:to x="100000" y="80000"/>
                                    </p:animScale>
                                    <p:animScale>
                                      <p:cBhvr>
                                        <p:cTn id="68" dur="166" decel="50000">
                                          <p:stCondLst>
                                            <p:cond delay="1338"/>
                                          </p:stCondLst>
                                        </p:cTn>
                                        <p:tgtEl>
                                          <p:spTgt spid="3">
                                            <p:txEl>
                                              <p:pRg st="3" end="3"/>
                                            </p:txEl>
                                          </p:spTgt>
                                        </p:tgtEl>
                                      </p:cBhvr>
                                      <p:to x="100000" y="100000"/>
                                    </p:animScale>
                                    <p:animScale>
                                      <p:cBhvr>
                                        <p:cTn id="69" dur="26">
                                          <p:stCondLst>
                                            <p:cond delay="1642"/>
                                          </p:stCondLst>
                                        </p:cTn>
                                        <p:tgtEl>
                                          <p:spTgt spid="3">
                                            <p:txEl>
                                              <p:pRg st="3" end="3"/>
                                            </p:txEl>
                                          </p:spTgt>
                                        </p:tgtEl>
                                      </p:cBhvr>
                                      <p:to x="100000" y="90000"/>
                                    </p:animScale>
                                    <p:animScale>
                                      <p:cBhvr>
                                        <p:cTn id="70" dur="166" decel="50000">
                                          <p:stCondLst>
                                            <p:cond delay="1668"/>
                                          </p:stCondLst>
                                        </p:cTn>
                                        <p:tgtEl>
                                          <p:spTgt spid="3">
                                            <p:txEl>
                                              <p:pRg st="3" end="3"/>
                                            </p:txEl>
                                          </p:spTgt>
                                        </p:tgtEl>
                                      </p:cBhvr>
                                      <p:to x="100000" y="100000"/>
                                    </p:animScale>
                                    <p:animScale>
                                      <p:cBhvr>
                                        <p:cTn id="71" dur="26">
                                          <p:stCondLst>
                                            <p:cond delay="1808"/>
                                          </p:stCondLst>
                                        </p:cTn>
                                        <p:tgtEl>
                                          <p:spTgt spid="3">
                                            <p:txEl>
                                              <p:pRg st="3" end="3"/>
                                            </p:txEl>
                                          </p:spTgt>
                                        </p:tgtEl>
                                      </p:cBhvr>
                                      <p:to x="100000" y="95000"/>
                                    </p:animScale>
                                    <p:animScale>
                                      <p:cBhvr>
                                        <p:cTn id="72" dur="166" decel="50000">
                                          <p:stCondLst>
                                            <p:cond delay="1834"/>
                                          </p:stCondLst>
                                        </p:cTn>
                                        <p:tgtEl>
                                          <p:spTgt spid="3">
                                            <p:txEl>
                                              <p:pRg st="3" end="3"/>
                                            </p:txEl>
                                          </p:spTgt>
                                        </p:tgtEl>
                                      </p:cBhvr>
                                      <p:to x="100000" y="100000"/>
                                    </p:animScale>
                                  </p:childTnLst>
                                </p:cTn>
                              </p:par>
                              <p:par>
                                <p:cTn id="73" presetID="26" presetClass="entr" presetSubtype="0" fill="hold" grpId="0" nodeType="withEffect">
                                  <p:stCondLst>
                                    <p:cond delay="0"/>
                                  </p:stCondLst>
                                  <p:childTnLst>
                                    <p:set>
                                      <p:cBhvr>
                                        <p:cTn id="74" dur="1" fill="hold">
                                          <p:stCondLst>
                                            <p:cond delay="0"/>
                                          </p:stCondLst>
                                        </p:cTn>
                                        <p:tgtEl>
                                          <p:spTgt spid="3">
                                            <p:txEl>
                                              <p:pRg st="4" end="4"/>
                                            </p:txEl>
                                          </p:spTgt>
                                        </p:tgtEl>
                                        <p:attrNameLst>
                                          <p:attrName>style.visibility</p:attrName>
                                        </p:attrNameLst>
                                      </p:cBhvr>
                                      <p:to>
                                        <p:strVal val="visible"/>
                                      </p:to>
                                    </p:set>
                                    <p:animEffect transition="in" filter="wipe(down)">
                                      <p:cBhvr>
                                        <p:cTn id="75" dur="580">
                                          <p:stCondLst>
                                            <p:cond delay="0"/>
                                          </p:stCondLst>
                                        </p:cTn>
                                        <p:tgtEl>
                                          <p:spTgt spid="3">
                                            <p:txEl>
                                              <p:pRg st="4" end="4"/>
                                            </p:txEl>
                                          </p:spTgt>
                                        </p:tgtEl>
                                      </p:cBhvr>
                                    </p:animEffect>
                                    <p:anim calcmode="lin" valueType="num">
                                      <p:cBhvr>
                                        <p:cTn id="7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3">
                                            <p:txEl>
                                              <p:pRg st="4" end="4"/>
                                            </p:txEl>
                                          </p:spTgt>
                                        </p:tgtEl>
                                      </p:cBhvr>
                                      <p:to x="100000" y="60000"/>
                                    </p:animScale>
                                    <p:animScale>
                                      <p:cBhvr>
                                        <p:cTn id="82" dur="166" decel="50000">
                                          <p:stCondLst>
                                            <p:cond delay="676"/>
                                          </p:stCondLst>
                                        </p:cTn>
                                        <p:tgtEl>
                                          <p:spTgt spid="3">
                                            <p:txEl>
                                              <p:pRg st="4" end="4"/>
                                            </p:txEl>
                                          </p:spTgt>
                                        </p:tgtEl>
                                      </p:cBhvr>
                                      <p:to x="100000" y="100000"/>
                                    </p:animScale>
                                    <p:animScale>
                                      <p:cBhvr>
                                        <p:cTn id="83" dur="26">
                                          <p:stCondLst>
                                            <p:cond delay="1312"/>
                                          </p:stCondLst>
                                        </p:cTn>
                                        <p:tgtEl>
                                          <p:spTgt spid="3">
                                            <p:txEl>
                                              <p:pRg st="4" end="4"/>
                                            </p:txEl>
                                          </p:spTgt>
                                        </p:tgtEl>
                                      </p:cBhvr>
                                      <p:to x="100000" y="80000"/>
                                    </p:animScale>
                                    <p:animScale>
                                      <p:cBhvr>
                                        <p:cTn id="84" dur="166" decel="50000">
                                          <p:stCondLst>
                                            <p:cond delay="1338"/>
                                          </p:stCondLst>
                                        </p:cTn>
                                        <p:tgtEl>
                                          <p:spTgt spid="3">
                                            <p:txEl>
                                              <p:pRg st="4" end="4"/>
                                            </p:txEl>
                                          </p:spTgt>
                                        </p:tgtEl>
                                      </p:cBhvr>
                                      <p:to x="100000" y="100000"/>
                                    </p:animScale>
                                    <p:animScale>
                                      <p:cBhvr>
                                        <p:cTn id="85" dur="26">
                                          <p:stCondLst>
                                            <p:cond delay="1642"/>
                                          </p:stCondLst>
                                        </p:cTn>
                                        <p:tgtEl>
                                          <p:spTgt spid="3">
                                            <p:txEl>
                                              <p:pRg st="4" end="4"/>
                                            </p:txEl>
                                          </p:spTgt>
                                        </p:tgtEl>
                                      </p:cBhvr>
                                      <p:to x="100000" y="90000"/>
                                    </p:animScale>
                                    <p:animScale>
                                      <p:cBhvr>
                                        <p:cTn id="86" dur="166" decel="50000">
                                          <p:stCondLst>
                                            <p:cond delay="1668"/>
                                          </p:stCondLst>
                                        </p:cTn>
                                        <p:tgtEl>
                                          <p:spTgt spid="3">
                                            <p:txEl>
                                              <p:pRg st="4" end="4"/>
                                            </p:txEl>
                                          </p:spTgt>
                                        </p:tgtEl>
                                      </p:cBhvr>
                                      <p:to x="100000" y="100000"/>
                                    </p:animScale>
                                    <p:animScale>
                                      <p:cBhvr>
                                        <p:cTn id="87" dur="26">
                                          <p:stCondLst>
                                            <p:cond delay="1808"/>
                                          </p:stCondLst>
                                        </p:cTn>
                                        <p:tgtEl>
                                          <p:spTgt spid="3">
                                            <p:txEl>
                                              <p:pRg st="4" end="4"/>
                                            </p:txEl>
                                          </p:spTgt>
                                        </p:tgtEl>
                                      </p:cBhvr>
                                      <p:to x="100000" y="95000"/>
                                    </p:animScale>
                                    <p:animScale>
                                      <p:cBhvr>
                                        <p:cTn id="88" dur="166" decel="50000">
                                          <p:stCondLst>
                                            <p:cond delay="1834"/>
                                          </p:stCondLst>
                                        </p:cTn>
                                        <p:tgtEl>
                                          <p:spTgt spid="3">
                                            <p:txEl>
                                              <p:pRg st="4" end="4"/>
                                            </p:txEl>
                                          </p:spTgt>
                                        </p:tgtEl>
                                      </p:cBhvr>
                                      <p:to x="100000" y="100000"/>
                                    </p:animScale>
                                  </p:childTnLst>
                                </p:cTn>
                              </p:par>
                            </p:childTnLst>
                          </p:cTn>
                        </p:par>
                      </p:childTnLst>
                    </p:cTn>
                  </p:par>
                  <p:par>
                    <p:cTn id="89" fill="hold">
                      <p:stCondLst>
                        <p:cond delay="indefinite"/>
                      </p:stCondLst>
                      <p:childTnLst>
                        <p:par>
                          <p:cTn id="90" fill="hold">
                            <p:stCondLst>
                              <p:cond delay="0"/>
                            </p:stCondLst>
                            <p:childTnLst>
                              <p:par>
                                <p:cTn id="91" presetID="26" presetClass="entr" presetSubtype="0" fill="hold" grpId="0" nodeType="clickEffect">
                                  <p:stCondLst>
                                    <p:cond delay="0"/>
                                  </p:stCondLst>
                                  <p:childTnLst>
                                    <p:set>
                                      <p:cBhvr>
                                        <p:cTn id="92" dur="1" fill="hold">
                                          <p:stCondLst>
                                            <p:cond delay="0"/>
                                          </p:stCondLst>
                                        </p:cTn>
                                        <p:tgtEl>
                                          <p:spTgt spid="3">
                                            <p:txEl>
                                              <p:pRg st="5" end="5"/>
                                            </p:txEl>
                                          </p:spTgt>
                                        </p:tgtEl>
                                        <p:attrNameLst>
                                          <p:attrName>style.visibility</p:attrName>
                                        </p:attrNameLst>
                                      </p:cBhvr>
                                      <p:to>
                                        <p:strVal val="visible"/>
                                      </p:to>
                                    </p:set>
                                    <p:animEffect transition="in" filter="wipe(down)">
                                      <p:cBhvr>
                                        <p:cTn id="93" dur="580">
                                          <p:stCondLst>
                                            <p:cond delay="0"/>
                                          </p:stCondLst>
                                        </p:cTn>
                                        <p:tgtEl>
                                          <p:spTgt spid="3">
                                            <p:txEl>
                                              <p:pRg st="5" end="5"/>
                                            </p:txEl>
                                          </p:spTgt>
                                        </p:tgtEl>
                                      </p:cBhvr>
                                    </p:animEffect>
                                    <p:anim calcmode="lin" valueType="num">
                                      <p:cBhvr>
                                        <p:cTn id="9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3">
                                            <p:txEl>
                                              <p:pRg st="5" end="5"/>
                                            </p:txEl>
                                          </p:spTgt>
                                        </p:tgtEl>
                                      </p:cBhvr>
                                      <p:to x="100000" y="60000"/>
                                    </p:animScale>
                                    <p:animScale>
                                      <p:cBhvr>
                                        <p:cTn id="100" dur="166" decel="50000">
                                          <p:stCondLst>
                                            <p:cond delay="676"/>
                                          </p:stCondLst>
                                        </p:cTn>
                                        <p:tgtEl>
                                          <p:spTgt spid="3">
                                            <p:txEl>
                                              <p:pRg st="5" end="5"/>
                                            </p:txEl>
                                          </p:spTgt>
                                        </p:tgtEl>
                                      </p:cBhvr>
                                      <p:to x="100000" y="100000"/>
                                    </p:animScale>
                                    <p:animScale>
                                      <p:cBhvr>
                                        <p:cTn id="101" dur="26">
                                          <p:stCondLst>
                                            <p:cond delay="1312"/>
                                          </p:stCondLst>
                                        </p:cTn>
                                        <p:tgtEl>
                                          <p:spTgt spid="3">
                                            <p:txEl>
                                              <p:pRg st="5" end="5"/>
                                            </p:txEl>
                                          </p:spTgt>
                                        </p:tgtEl>
                                      </p:cBhvr>
                                      <p:to x="100000" y="80000"/>
                                    </p:animScale>
                                    <p:animScale>
                                      <p:cBhvr>
                                        <p:cTn id="102" dur="166" decel="50000">
                                          <p:stCondLst>
                                            <p:cond delay="1338"/>
                                          </p:stCondLst>
                                        </p:cTn>
                                        <p:tgtEl>
                                          <p:spTgt spid="3">
                                            <p:txEl>
                                              <p:pRg st="5" end="5"/>
                                            </p:txEl>
                                          </p:spTgt>
                                        </p:tgtEl>
                                      </p:cBhvr>
                                      <p:to x="100000" y="100000"/>
                                    </p:animScale>
                                    <p:animScale>
                                      <p:cBhvr>
                                        <p:cTn id="103" dur="26">
                                          <p:stCondLst>
                                            <p:cond delay="1642"/>
                                          </p:stCondLst>
                                        </p:cTn>
                                        <p:tgtEl>
                                          <p:spTgt spid="3">
                                            <p:txEl>
                                              <p:pRg st="5" end="5"/>
                                            </p:txEl>
                                          </p:spTgt>
                                        </p:tgtEl>
                                      </p:cBhvr>
                                      <p:to x="100000" y="90000"/>
                                    </p:animScale>
                                    <p:animScale>
                                      <p:cBhvr>
                                        <p:cTn id="104" dur="166" decel="50000">
                                          <p:stCondLst>
                                            <p:cond delay="1668"/>
                                          </p:stCondLst>
                                        </p:cTn>
                                        <p:tgtEl>
                                          <p:spTgt spid="3">
                                            <p:txEl>
                                              <p:pRg st="5" end="5"/>
                                            </p:txEl>
                                          </p:spTgt>
                                        </p:tgtEl>
                                      </p:cBhvr>
                                      <p:to x="100000" y="100000"/>
                                    </p:animScale>
                                    <p:animScale>
                                      <p:cBhvr>
                                        <p:cTn id="105" dur="26">
                                          <p:stCondLst>
                                            <p:cond delay="1808"/>
                                          </p:stCondLst>
                                        </p:cTn>
                                        <p:tgtEl>
                                          <p:spTgt spid="3">
                                            <p:txEl>
                                              <p:pRg st="5" end="5"/>
                                            </p:txEl>
                                          </p:spTgt>
                                        </p:tgtEl>
                                      </p:cBhvr>
                                      <p:to x="100000" y="95000"/>
                                    </p:animScale>
                                    <p:animScale>
                                      <p:cBhvr>
                                        <p:cTn id="106" dur="166" decel="50000">
                                          <p:stCondLst>
                                            <p:cond delay="1834"/>
                                          </p:stCondLst>
                                        </p:cTn>
                                        <p:tgtEl>
                                          <p:spTgt spid="3">
                                            <p:txEl>
                                              <p:pRg st="5" end="5"/>
                                            </p:txEl>
                                          </p:spTgt>
                                        </p:tgtEl>
                                      </p:cBhvr>
                                      <p:to x="100000" y="100000"/>
                                    </p:animScale>
                                  </p:childTnLst>
                                </p:cTn>
                              </p:par>
                            </p:childTnLst>
                          </p:cTn>
                        </p:par>
                      </p:childTnLst>
                    </p:cTn>
                  </p:par>
                  <p:par>
                    <p:cTn id="107" fill="hold">
                      <p:stCondLst>
                        <p:cond delay="indefinite"/>
                      </p:stCondLst>
                      <p:childTnLst>
                        <p:par>
                          <p:cTn id="108" fill="hold">
                            <p:stCondLst>
                              <p:cond delay="0"/>
                            </p:stCondLst>
                            <p:childTnLst>
                              <p:par>
                                <p:cTn id="109" presetID="26" presetClass="entr" presetSubtype="0" fill="hold" grpId="0" nodeType="clickEffect">
                                  <p:stCondLst>
                                    <p:cond delay="0"/>
                                  </p:stCondLst>
                                  <p:childTnLst>
                                    <p:set>
                                      <p:cBhvr>
                                        <p:cTn id="110" dur="1" fill="hold">
                                          <p:stCondLst>
                                            <p:cond delay="0"/>
                                          </p:stCondLst>
                                        </p:cTn>
                                        <p:tgtEl>
                                          <p:spTgt spid="3">
                                            <p:txEl>
                                              <p:pRg st="6" end="6"/>
                                            </p:txEl>
                                          </p:spTgt>
                                        </p:tgtEl>
                                        <p:attrNameLst>
                                          <p:attrName>style.visibility</p:attrName>
                                        </p:attrNameLst>
                                      </p:cBhvr>
                                      <p:to>
                                        <p:strVal val="visible"/>
                                      </p:to>
                                    </p:set>
                                    <p:animEffect transition="in" filter="wipe(down)">
                                      <p:cBhvr>
                                        <p:cTn id="111" dur="580">
                                          <p:stCondLst>
                                            <p:cond delay="0"/>
                                          </p:stCondLst>
                                        </p:cTn>
                                        <p:tgtEl>
                                          <p:spTgt spid="3">
                                            <p:txEl>
                                              <p:pRg st="6" end="6"/>
                                            </p:txEl>
                                          </p:spTgt>
                                        </p:tgtEl>
                                      </p:cBhvr>
                                    </p:animEffect>
                                    <p:anim calcmode="lin" valueType="num">
                                      <p:cBhvr>
                                        <p:cTn id="11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1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17" dur="26">
                                          <p:stCondLst>
                                            <p:cond delay="650"/>
                                          </p:stCondLst>
                                        </p:cTn>
                                        <p:tgtEl>
                                          <p:spTgt spid="3">
                                            <p:txEl>
                                              <p:pRg st="6" end="6"/>
                                            </p:txEl>
                                          </p:spTgt>
                                        </p:tgtEl>
                                      </p:cBhvr>
                                      <p:to x="100000" y="60000"/>
                                    </p:animScale>
                                    <p:animScale>
                                      <p:cBhvr>
                                        <p:cTn id="118" dur="166" decel="50000">
                                          <p:stCondLst>
                                            <p:cond delay="676"/>
                                          </p:stCondLst>
                                        </p:cTn>
                                        <p:tgtEl>
                                          <p:spTgt spid="3">
                                            <p:txEl>
                                              <p:pRg st="6" end="6"/>
                                            </p:txEl>
                                          </p:spTgt>
                                        </p:tgtEl>
                                      </p:cBhvr>
                                      <p:to x="100000" y="100000"/>
                                    </p:animScale>
                                    <p:animScale>
                                      <p:cBhvr>
                                        <p:cTn id="119" dur="26">
                                          <p:stCondLst>
                                            <p:cond delay="1312"/>
                                          </p:stCondLst>
                                        </p:cTn>
                                        <p:tgtEl>
                                          <p:spTgt spid="3">
                                            <p:txEl>
                                              <p:pRg st="6" end="6"/>
                                            </p:txEl>
                                          </p:spTgt>
                                        </p:tgtEl>
                                      </p:cBhvr>
                                      <p:to x="100000" y="80000"/>
                                    </p:animScale>
                                    <p:animScale>
                                      <p:cBhvr>
                                        <p:cTn id="120" dur="166" decel="50000">
                                          <p:stCondLst>
                                            <p:cond delay="1338"/>
                                          </p:stCondLst>
                                        </p:cTn>
                                        <p:tgtEl>
                                          <p:spTgt spid="3">
                                            <p:txEl>
                                              <p:pRg st="6" end="6"/>
                                            </p:txEl>
                                          </p:spTgt>
                                        </p:tgtEl>
                                      </p:cBhvr>
                                      <p:to x="100000" y="100000"/>
                                    </p:animScale>
                                    <p:animScale>
                                      <p:cBhvr>
                                        <p:cTn id="121" dur="26">
                                          <p:stCondLst>
                                            <p:cond delay="1642"/>
                                          </p:stCondLst>
                                        </p:cTn>
                                        <p:tgtEl>
                                          <p:spTgt spid="3">
                                            <p:txEl>
                                              <p:pRg st="6" end="6"/>
                                            </p:txEl>
                                          </p:spTgt>
                                        </p:tgtEl>
                                      </p:cBhvr>
                                      <p:to x="100000" y="90000"/>
                                    </p:animScale>
                                    <p:animScale>
                                      <p:cBhvr>
                                        <p:cTn id="122" dur="166" decel="50000">
                                          <p:stCondLst>
                                            <p:cond delay="1668"/>
                                          </p:stCondLst>
                                        </p:cTn>
                                        <p:tgtEl>
                                          <p:spTgt spid="3">
                                            <p:txEl>
                                              <p:pRg st="6" end="6"/>
                                            </p:txEl>
                                          </p:spTgt>
                                        </p:tgtEl>
                                      </p:cBhvr>
                                      <p:to x="100000" y="100000"/>
                                    </p:animScale>
                                    <p:animScale>
                                      <p:cBhvr>
                                        <p:cTn id="123" dur="26">
                                          <p:stCondLst>
                                            <p:cond delay="1808"/>
                                          </p:stCondLst>
                                        </p:cTn>
                                        <p:tgtEl>
                                          <p:spTgt spid="3">
                                            <p:txEl>
                                              <p:pRg st="6" end="6"/>
                                            </p:txEl>
                                          </p:spTgt>
                                        </p:tgtEl>
                                      </p:cBhvr>
                                      <p:to x="100000" y="95000"/>
                                    </p:animScale>
                                    <p:animScale>
                                      <p:cBhvr>
                                        <p:cTn id="124"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05374"/>
            <a:ext cx="5688632" cy="703346"/>
          </a:xfrm>
          <a:ln>
            <a:solidFill>
              <a:srgbClr val="FF0000"/>
            </a:solidFill>
          </a:ln>
        </p:spPr>
        <p:txBody>
          <a:bodyPr>
            <a:normAutofit/>
          </a:bodyPr>
          <a:lstStyle/>
          <a:p>
            <a:r>
              <a:rPr lang="en-GB" sz="3600" dirty="0">
                <a:effectLst>
                  <a:outerShdw blurRad="38100" dist="38100" dir="2700000" algn="tl">
                    <a:srgbClr val="000000">
                      <a:alpha val="43137"/>
                    </a:srgbClr>
                  </a:outerShdw>
                </a:effectLst>
              </a:rPr>
              <a:t>Avoiding Trouble – TOP TIPS</a:t>
            </a:r>
          </a:p>
        </p:txBody>
      </p:sp>
      <p:sp>
        <p:nvSpPr>
          <p:cNvPr id="3" name="Content Placeholder 2"/>
          <p:cNvSpPr>
            <a:spLocks noGrp="1"/>
          </p:cNvSpPr>
          <p:nvPr>
            <p:ph idx="1"/>
          </p:nvPr>
        </p:nvSpPr>
        <p:spPr>
          <a:xfrm>
            <a:off x="179512" y="1052736"/>
            <a:ext cx="8640960" cy="5527881"/>
          </a:xfrm>
        </p:spPr>
        <p:txBody>
          <a:bodyPr>
            <a:noAutofit/>
          </a:bodyPr>
          <a:lstStyle/>
          <a:p>
            <a:r>
              <a:rPr lang="en-GB" sz="2000" u="sng" dirty="0"/>
              <a:t>Hazards</a:t>
            </a:r>
          </a:p>
          <a:p>
            <a:pPr lvl="1"/>
            <a:r>
              <a:rPr lang="en-GB" sz="1800" dirty="0"/>
              <a:t>Stick to your route closely. </a:t>
            </a:r>
          </a:p>
          <a:p>
            <a:pPr lvl="1"/>
            <a:r>
              <a:rPr lang="en-GB" sz="1800" dirty="0"/>
              <a:t>Be particularly aware when near water, railways, roads, shooting ranges and quarries.</a:t>
            </a:r>
          </a:p>
          <a:p>
            <a:pPr lvl="1"/>
            <a:r>
              <a:rPr lang="en-GB" sz="1800" dirty="0"/>
              <a:t>Don’t touch or try to climb electric fences. </a:t>
            </a:r>
          </a:p>
          <a:p>
            <a:pPr lvl="1"/>
            <a:r>
              <a:rPr lang="en-GB" sz="1800" dirty="0"/>
              <a:t>Wear plenty of sunblock and a wide-brimmed hat to avoid sunburn/heatstroke.  Drink lots of water (little and often) to avoid dehydration.</a:t>
            </a:r>
          </a:p>
          <a:p>
            <a:pPr lvl="1"/>
            <a:r>
              <a:rPr lang="en-GB" sz="1800" dirty="0"/>
              <a:t>Do not accept lifts from strangers or go into people’s homes under any circumstances.</a:t>
            </a:r>
          </a:p>
          <a:p>
            <a:r>
              <a:rPr lang="en-GB" sz="2000" u="sng" dirty="0"/>
              <a:t>The weather</a:t>
            </a:r>
          </a:p>
          <a:p>
            <a:pPr lvl="1"/>
            <a:r>
              <a:rPr lang="en-GB" sz="1800" dirty="0"/>
              <a:t>Check the weather forecasts before you go. Look for signs which will indicate changes in the weather </a:t>
            </a:r>
            <a:r>
              <a:rPr lang="en-GB" sz="1800" dirty="0" err="1"/>
              <a:t>eg</a:t>
            </a:r>
            <a:r>
              <a:rPr lang="en-GB" sz="1800" dirty="0"/>
              <a:t>. Put on waterproofs when clouds go black.</a:t>
            </a:r>
          </a:p>
          <a:p>
            <a:pPr lvl="1"/>
            <a:r>
              <a:rPr lang="en-GB" sz="1800" dirty="0"/>
              <a:t>Lightning – Stay away from trees, summits and ridges, sit down on your kip mat/rucksack with your feet off the floor, hands folded in front and tucked in OR get in a tent or minibus if you are at camp.</a:t>
            </a:r>
          </a:p>
          <a:p>
            <a:pPr lvl="1"/>
            <a:r>
              <a:rPr lang="en-GB" sz="1800" dirty="0"/>
              <a:t>Wind chill cant be underestimated.  Strong winds are tiring and drive rain into clothes and tents.  Don’t pitch a tent side-on to the wind – it will blow away!</a:t>
            </a:r>
          </a:p>
          <a:p>
            <a:pPr lvl="1"/>
            <a:endParaRPr lang="en-GB" sz="1800" dirty="0"/>
          </a:p>
        </p:txBody>
      </p:sp>
    </p:spTree>
    <p:extLst>
      <p:ext uri="{BB962C8B-B14F-4D97-AF65-F5344CB8AC3E}">
        <p14:creationId xmlns:p14="http://schemas.microsoft.com/office/powerpoint/2010/main" val="140436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88640"/>
            <a:ext cx="8424936" cy="6555641"/>
          </a:xfrm>
          <a:prstGeom prst="rect">
            <a:avLst/>
          </a:prstGeom>
          <a:noFill/>
          <a:ln>
            <a:solidFill>
              <a:srgbClr val="FF0000"/>
            </a:solidFill>
          </a:ln>
        </p:spPr>
        <p:txBody>
          <a:bodyPr wrap="square" rtlCol="0">
            <a:spAutoFit/>
          </a:bodyPr>
          <a:lstStyle/>
          <a:p>
            <a:r>
              <a:rPr lang="en-GB" sz="2800" b="1" u="sng" dirty="0"/>
              <a:t>If you get lost:</a:t>
            </a:r>
          </a:p>
          <a:p>
            <a:pPr marL="285750" indent="-285750">
              <a:buFont typeface="Arial" pitchFamily="34" charset="0"/>
              <a:buChar char="•"/>
            </a:pPr>
            <a:r>
              <a:rPr lang="en-GB" sz="2800" b="1" dirty="0">
                <a:solidFill>
                  <a:srgbClr val="FF0000"/>
                </a:solidFill>
              </a:rPr>
              <a:t>Don’t panic!</a:t>
            </a:r>
          </a:p>
          <a:p>
            <a:pPr marL="285750" indent="-285750">
              <a:buFont typeface="Arial" pitchFamily="34" charset="0"/>
              <a:buChar char="•"/>
            </a:pPr>
            <a:r>
              <a:rPr lang="en-GB" sz="2800" dirty="0"/>
              <a:t>If you know where you are on the map, plan a new route to your checkpoint </a:t>
            </a:r>
          </a:p>
          <a:p>
            <a:pPr marL="285750" indent="-285750">
              <a:buFont typeface="Arial" pitchFamily="34" charset="0"/>
              <a:buChar char="•"/>
            </a:pPr>
            <a:r>
              <a:rPr lang="en-GB" sz="2800" dirty="0"/>
              <a:t>OR retrace your steps and get back on your route </a:t>
            </a:r>
          </a:p>
          <a:p>
            <a:pPr marL="285750" indent="-285750">
              <a:buFont typeface="Arial" pitchFamily="34" charset="0"/>
              <a:buChar char="•"/>
            </a:pPr>
            <a:r>
              <a:rPr lang="en-GB" sz="2800" dirty="0"/>
              <a:t>OR head for a ‘collecting feature’ (road, river) or follow a natural feature (</a:t>
            </a:r>
            <a:r>
              <a:rPr lang="en-GB" sz="2800" dirty="0" err="1"/>
              <a:t>eg</a:t>
            </a:r>
            <a:r>
              <a:rPr lang="en-GB" sz="2800" dirty="0"/>
              <a:t>. A valley, stream) likely to lead to habitation – go downhill, not up!!</a:t>
            </a:r>
          </a:p>
          <a:p>
            <a:pPr marL="285750" indent="-285750">
              <a:buFont typeface="Arial" pitchFamily="34" charset="0"/>
              <a:buChar char="•"/>
            </a:pPr>
            <a:r>
              <a:rPr lang="en-GB" sz="2800" i="1" dirty="0"/>
              <a:t>You wont fail an expedition for getting lost but you have to correct yourself quickly.  </a:t>
            </a:r>
          </a:p>
          <a:p>
            <a:pPr marL="285750" indent="-285750">
              <a:buFont typeface="Arial" pitchFamily="34" charset="0"/>
              <a:buChar char="•"/>
            </a:pPr>
            <a:r>
              <a:rPr lang="en-GB" sz="2800" i="1" dirty="0"/>
              <a:t>You will not pass the expedition if you run out of time or energy or cant correct yourselves when lost.</a:t>
            </a:r>
          </a:p>
          <a:p>
            <a:pPr marL="285750" indent="-285750">
              <a:buFont typeface="Arial" pitchFamily="34" charset="0"/>
              <a:buChar char="•"/>
            </a:pPr>
            <a:r>
              <a:rPr lang="en-GB" sz="2800" b="1" dirty="0">
                <a:solidFill>
                  <a:srgbClr val="FF0000"/>
                </a:solidFill>
              </a:rPr>
              <a:t>Don’t phone us unless absolutely necessary – if you do, we need a calm and mature conversation with one person! </a:t>
            </a:r>
          </a:p>
        </p:txBody>
      </p:sp>
      <p:sp>
        <p:nvSpPr>
          <p:cNvPr id="5" name="Speech Bubble: Rectangle with Corners Rounded 4"/>
          <p:cNvSpPr/>
          <p:nvPr/>
        </p:nvSpPr>
        <p:spPr>
          <a:xfrm>
            <a:off x="251520" y="1268760"/>
            <a:ext cx="8712968" cy="3600400"/>
          </a:xfrm>
          <a:prstGeom prst="wedgeRoundRectCallout">
            <a:avLst>
              <a:gd name="adj1" fmla="val -1943"/>
              <a:gd name="adj2" fmla="val 65626"/>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a:t>“Hi Sir, its me !</a:t>
            </a:r>
          </a:p>
          <a:p>
            <a:pPr algn="ctr"/>
            <a:r>
              <a:rPr lang="en-GB" sz="4400" dirty="0"/>
              <a:t>We are lost in a field…..there are cows.  I can see some trees.  Do you know where we are?”</a:t>
            </a:r>
          </a:p>
          <a:p>
            <a:pPr algn="ctr"/>
            <a:r>
              <a:rPr lang="en-GB" sz="2800" dirty="0"/>
              <a:t>(we get this </a:t>
            </a:r>
            <a:r>
              <a:rPr lang="en-GB" sz="2800" u="sng" dirty="0"/>
              <a:t>a lot</a:t>
            </a:r>
            <a:r>
              <a:rPr lang="en-GB" sz="2800" dirty="0"/>
              <a:t>!!)</a:t>
            </a:r>
          </a:p>
        </p:txBody>
      </p:sp>
      <p:sp>
        <p:nvSpPr>
          <p:cNvPr id="6" name="Speech Bubble: Rectangle with Corners Rounded 5"/>
          <p:cNvSpPr/>
          <p:nvPr/>
        </p:nvSpPr>
        <p:spPr>
          <a:xfrm>
            <a:off x="107504" y="1124744"/>
            <a:ext cx="8712968" cy="3600400"/>
          </a:xfrm>
          <a:prstGeom prst="wedgeRoundRectCallout">
            <a:avLst>
              <a:gd name="adj1" fmla="val -1943"/>
              <a:gd name="adj2" fmla="val 6562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“Its Jamie Smith from group 12.  We left a village about 10 minutes ago and walked north up the road for about 2km then took a footpath East.  After about 20 minutes in the same direction we aren’t sure where we are.  Our last known grid reference was 238-358.  We think we might be at 257-342 at the moment.</a:t>
            </a:r>
          </a:p>
        </p:txBody>
      </p:sp>
    </p:spTree>
    <p:extLst>
      <p:ext uri="{BB962C8B-B14F-4D97-AF65-F5344CB8AC3E}">
        <p14:creationId xmlns:p14="http://schemas.microsoft.com/office/powerpoint/2010/main" val="437130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90022" y="345292"/>
            <a:ext cx="5976664" cy="1143000"/>
          </a:xfrm>
        </p:spPr>
        <p:txBody>
          <a:bodyPr>
            <a:noAutofit/>
          </a:bodyPr>
          <a:lstStyle/>
          <a:p>
            <a:r>
              <a:rPr lang="en-GB" sz="2800" b="1" dirty="0">
                <a:solidFill>
                  <a:srgbClr val="00B050"/>
                </a:solidFill>
              </a:rPr>
              <a:t>What do you need in a First Aid kit?</a:t>
            </a:r>
          </a:p>
        </p:txBody>
      </p:sp>
      <p:sp>
        <p:nvSpPr>
          <p:cNvPr id="5" name="Text Placeholder 4"/>
          <p:cNvSpPr>
            <a:spLocks noGrp="1"/>
          </p:cNvSpPr>
          <p:nvPr>
            <p:ph type="body" idx="1"/>
          </p:nvPr>
        </p:nvSpPr>
        <p:spPr/>
        <p:txBody>
          <a:bodyPr>
            <a:normAutofit/>
          </a:bodyPr>
          <a:lstStyle/>
          <a:p>
            <a:r>
              <a:rPr lang="en-GB" dirty="0"/>
              <a:t>Personal items</a:t>
            </a:r>
          </a:p>
        </p:txBody>
      </p:sp>
      <p:sp>
        <p:nvSpPr>
          <p:cNvPr id="6" name="Content Placeholder 5"/>
          <p:cNvSpPr>
            <a:spLocks noGrp="1"/>
          </p:cNvSpPr>
          <p:nvPr>
            <p:ph sz="half" idx="2"/>
          </p:nvPr>
        </p:nvSpPr>
        <p:spPr>
          <a:xfrm>
            <a:off x="457200" y="2204864"/>
            <a:ext cx="4040188" cy="3168352"/>
          </a:xfrm>
          <a:ln>
            <a:solidFill>
              <a:srgbClr val="00B050"/>
            </a:solidFill>
          </a:ln>
        </p:spPr>
        <p:txBody>
          <a:bodyPr>
            <a:normAutofit lnSpcReduction="10000"/>
          </a:bodyPr>
          <a:lstStyle/>
          <a:p>
            <a:r>
              <a:rPr lang="en-GB" dirty="0"/>
              <a:t>Blister plasters</a:t>
            </a:r>
          </a:p>
          <a:p>
            <a:r>
              <a:rPr lang="en-GB" dirty="0"/>
              <a:t>Painkillers (for you only!)</a:t>
            </a:r>
          </a:p>
          <a:p>
            <a:r>
              <a:rPr lang="en-GB" dirty="0"/>
              <a:t>Plasters</a:t>
            </a:r>
          </a:p>
          <a:p>
            <a:r>
              <a:rPr lang="en-GB" dirty="0"/>
              <a:t>Antiseptic wipes/cream</a:t>
            </a:r>
          </a:p>
          <a:p>
            <a:r>
              <a:rPr lang="en-GB" dirty="0"/>
              <a:t>Insect repellent &amp; sun cream</a:t>
            </a:r>
          </a:p>
          <a:p>
            <a:r>
              <a:rPr lang="en-GB" dirty="0"/>
              <a:t>Antihistamine tablets (for hay fever)</a:t>
            </a:r>
          </a:p>
          <a:p>
            <a:endParaRPr lang="en-GB" dirty="0"/>
          </a:p>
        </p:txBody>
      </p:sp>
      <p:sp>
        <p:nvSpPr>
          <p:cNvPr id="7" name="Text Placeholder 6"/>
          <p:cNvSpPr>
            <a:spLocks noGrp="1"/>
          </p:cNvSpPr>
          <p:nvPr>
            <p:ph type="body" sz="quarter" idx="3"/>
          </p:nvPr>
        </p:nvSpPr>
        <p:spPr>
          <a:xfrm>
            <a:off x="4624911" y="1466479"/>
            <a:ext cx="4041775" cy="639762"/>
          </a:xfrm>
        </p:spPr>
        <p:txBody>
          <a:bodyPr>
            <a:normAutofit/>
          </a:bodyPr>
          <a:lstStyle/>
          <a:p>
            <a:r>
              <a:rPr lang="en-GB" sz="2000" dirty="0"/>
              <a:t>Group Items (decide who gets what)</a:t>
            </a:r>
          </a:p>
        </p:txBody>
      </p:sp>
      <p:sp>
        <p:nvSpPr>
          <p:cNvPr id="8" name="Content Placeholder 7"/>
          <p:cNvSpPr>
            <a:spLocks noGrp="1"/>
          </p:cNvSpPr>
          <p:nvPr>
            <p:ph sz="quarter" idx="4"/>
          </p:nvPr>
        </p:nvSpPr>
        <p:spPr>
          <a:xfrm>
            <a:off x="4645025" y="2174875"/>
            <a:ext cx="4041775" cy="3198341"/>
          </a:xfrm>
          <a:ln>
            <a:solidFill>
              <a:srgbClr val="00B050"/>
            </a:solidFill>
          </a:ln>
        </p:spPr>
        <p:txBody>
          <a:bodyPr>
            <a:normAutofit fontScale="92500" lnSpcReduction="20000"/>
          </a:bodyPr>
          <a:lstStyle/>
          <a:p>
            <a:r>
              <a:rPr lang="en-GB" dirty="0"/>
              <a:t>Sterile wound dressings</a:t>
            </a:r>
          </a:p>
          <a:p>
            <a:r>
              <a:rPr lang="en-GB" dirty="0"/>
              <a:t>Triangular bandage</a:t>
            </a:r>
          </a:p>
          <a:p>
            <a:r>
              <a:rPr lang="en-GB" dirty="0"/>
              <a:t>Crepe bandage</a:t>
            </a:r>
          </a:p>
          <a:p>
            <a:r>
              <a:rPr lang="en-GB" dirty="0" err="1"/>
              <a:t>Micropore</a:t>
            </a:r>
            <a:r>
              <a:rPr lang="en-GB" dirty="0"/>
              <a:t> tape</a:t>
            </a:r>
          </a:p>
          <a:p>
            <a:r>
              <a:rPr lang="en-GB" dirty="0"/>
              <a:t>Safety pins</a:t>
            </a:r>
          </a:p>
          <a:p>
            <a:r>
              <a:rPr lang="en-GB" dirty="0"/>
              <a:t>Small scissors</a:t>
            </a:r>
          </a:p>
          <a:p>
            <a:r>
              <a:rPr lang="en-GB" dirty="0"/>
              <a:t>Tweezers</a:t>
            </a:r>
          </a:p>
          <a:p>
            <a:r>
              <a:rPr lang="en-GB" dirty="0"/>
              <a:t>Disposable plastic gloves</a:t>
            </a:r>
          </a:p>
          <a:p>
            <a:r>
              <a:rPr lang="en-GB" dirty="0"/>
              <a:t>Anti-histamine cream</a:t>
            </a:r>
          </a:p>
          <a:p>
            <a:endParaRPr lang="en-GB" dirty="0"/>
          </a:p>
        </p:txBody>
      </p:sp>
      <p:pic>
        <p:nvPicPr>
          <p:cNvPr id="2050" name="Picture 2" descr="http://t1.gstatic.com/images?q=tbn:ANd9GcRJ7wnfoahACcLMosa6MKoNZv5TN6z8mt1fdwvD3eW8VV7wPMtNK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3" y="116632"/>
            <a:ext cx="1920382" cy="160032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467544" y="5517232"/>
            <a:ext cx="8208912" cy="7200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We also have all of the above and more on the minibus !!</a:t>
            </a:r>
          </a:p>
        </p:txBody>
      </p:sp>
    </p:spTree>
    <p:extLst>
      <p:ext uri="{BB962C8B-B14F-4D97-AF65-F5344CB8AC3E}">
        <p14:creationId xmlns:p14="http://schemas.microsoft.com/office/powerpoint/2010/main" val="1804735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43608" y="1268760"/>
            <a:ext cx="7195220" cy="4247317"/>
          </a:xfrm>
          <a:prstGeom prst="rect">
            <a:avLst/>
          </a:prstGeom>
          <a:noFill/>
        </p:spPr>
        <p:txBody>
          <a:bodyPr wrap="square" lIns="91440" tIns="45720" rIns="91440" bIns="45720">
            <a:spAutoFit/>
          </a:bodyPr>
          <a:lstStyle/>
          <a:p>
            <a:pPr algn="ctr"/>
            <a:r>
              <a:rPr lang="en-US" sz="5400" b="1" cap="none" spc="0" dirty="0">
                <a:ln w="6600">
                  <a:solidFill>
                    <a:schemeClr val="accent2"/>
                  </a:solidFill>
                  <a:prstDash val="solid"/>
                </a:ln>
                <a:solidFill>
                  <a:srgbClr val="FFFFFF"/>
                </a:solidFill>
                <a:effectLst>
                  <a:outerShdw dist="38100" dir="2700000" algn="tl" rotWithShape="0">
                    <a:schemeClr val="accent2"/>
                  </a:outerShdw>
                </a:effectLst>
              </a:rPr>
              <a:t>As a group,</a:t>
            </a:r>
          </a:p>
          <a:p>
            <a:pPr algn="ctr"/>
            <a:r>
              <a:rPr lang="en-US" sz="5400" b="1" dirty="0">
                <a:ln w="6600">
                  <a:solidFill>
                    <a:schemeClr val="accent2"/>
                  </a:solidFill>
                  <a:prstDash val="solid"/>
                </a:ln>
                <a:solidFill>
                  <a:srgbClr val="FFFFFF"/>
                </a:solidFill>
                <a:effectLst>
                  <a:outerShdw dist="38100" dir="2700000" algn="tl" rotWithShape="0">
                    <a:schemeClr val="accent2"/>
                  </a:outerShdw>
                </a:effectLst>
              </a:rPr>
              <a:t>Decide on what you think</a:t>
            </a:r>
          </a:p>
          <a:p>
            <a:pPr algn="ctr"/>
            <a:r>
              <a:rPr lang="en-US" sz="5400" b="1" dirty="0">
                <a:ln w="6600">
                  <a:solidFill>
                    <a:schemeClr val="accent2"/>
                  </a:solidFill>
                  <a:prstDash val="solid"/>
                </a:ln>
                <a:solidFill>
                  <a:srgbClr val="FFFFFF"/>
                </a:solidFill>
                <a:effectLst>
                  <a:outerShdw dist="38100" dir="2700000" algn="tl" rotWithShape="0">
                    <a:schemeClr val="accent2"/>
                  </a:outerShdw>
                </a:effectLst>
              </a:rPr>
              <a:t>y</a:t>
            </a:r>
            <a:r>
              <a:rPr lang="en-US" sz="5400" b="1" cap="none" spc="0" dirty="0">
                <a:ln w="6600">
                  <a:solidFill>
                    <a:schemeClr val="accent2"/>
                  </a:solidFill>
                  <a:prstDash val="solid"/>
                </a:ln>
                <a:solidFill>
                  <a:srgbClr val="FFFFFF"/>
                </a:solidFill>
                <a:effectLst>
                  <a:outerShdw dist="38100" dir="2700000" algn="tl" rotWithShape="0">
                    <a:schemeClr val="accent2"/>
                  </a:outerShdw>
                </a:effectLst>
              </a:rPr>
              <a:t>ou should do for each of these</a:t>
            </a:r>
          </a:p>
        </p:txBody>
      </p:sp>
    </p:spTree>
    <p:extLst>
      <p:ext uri="{BB962C8B-B14F-4D97-AF65-F5344CB8AC3E}">
        <p14:creationId xmlns:p14="http://schemas.microsoft.com/office/powerpoint/2010/main" val="1583979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p:cNvSpPr/>
          <p:nvPr/>
        </p:nvSpPr>
        <p:spPr>
          <a:xfrm>
            <a:off x="251520" y="188640"/>
            <a:ext cx="4104456" cy="124684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Minor cuts and bleeds</a:t>
            </a: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p:txBody>
      </p:sp>
      <p:sp>
        <p:nvSpPr>
          <p:cNvPr id="8" name="Rectangle: Rounded Corners 7"/>
          <p:cNvSpPr/>
          <p:nvPr/>
        </p:nvSpPr>
        <p:spPr>
          <a:xfrm>
            <a:off x="4644008" y="188640"/>
            <a:ext cx="4104456" cy="124684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Serious bleeding and shock (blood loss)</a:t>
            </a: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p:txBody>
      </p:sp>
      <p:sp>
        <p:nvSpPr>
          <p:cNvPr id="9" name="Rectangle: Rounded Corners 8"/>
          <p:cNvSpPr/>
          <p:nvPr/>
        </p:nvSpPr>
        <p:spPr>
          <a:xfrm>
            <a:off x="251520" y="1556792"/>
            <a:ext cx="4104456" cy="124684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Sprains</a:t>
            </a: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p:txBody>
      </p:sp>
      <p:sp>
        <p:nvSpPr>
          <p:cNvPr id="10" name="Rectangle: Rounded Corners 9"/>
          <p:cNvSpPr/>
          <p:nvPr/>
        </p:nvSpPr>
        <p:spPr>
          <a:xfrm>
            <a:off x="4644008" y="1556792"/>
            <a:ext cx="4104456" cy="124684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Suspected break or dislocation</a:t>
            </a: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p:txBody>
      </p:sp>
      <p:sp>
        <p:nvSpPr>
          <p:cNvPr id="11" name="Rectangle: Rounded Corners 10"/>
          <p:cNvSpPr/>
          <p:nvPr/>
        </p:nvSpPr>
        <p:spPr>
          <a:xfrm>
            <a:off x="251520" y="2924944"/>
            <a:ext cx="4104456" cy="124684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Minor Burns</a:t>
            </a: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p:txBody>
      </p:sp>
      <p:sp>
        <p:nvSpPr>
          <p:cNvPr id="12" name="Rectangle: Rounded Corners 11"/>
          <p:cNvSpPr/>
          <p:nvPr/>
        </p:nvSpPr>
        <p:spPr>
          <a:xfrm>
            <a:off x="4644008" y="2924944"/>
            <a:ext cx="4104456" cy="124684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Serious burns</a:t>
            </a: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p:txBody>
      </p:sp>
      <p:sp>
        <p:nvSpPr>
          <p:cNvPr id="13" name="Rectangle: Rounded Corners 12"/>
          <p:cNvSpPr/>
          <p:nvPr/>
        </p:nvSpPr>
        <p:spPr>
          <a:xfrm>
            <a:off x="251520" y="4320589"/>
            <a:ext cx="4104456" cy="124684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Hypothermia</a:t>
            </a: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p:txBody>
      </p:sp>
      <p:sp>
        <p:nvSpPr>
          <p:cNvPr id="14" name="Rectangle: Rounded Corners 13"/>
          <p:cNvSpPr/>
          <p:nvPr/>
        </p:nvSpPr>
        <p:spPr>
          <a:xfrm>
            <a:off x="4644008" y="4293096"/>
            <a:ext cx="4104456" cy="124684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Hyperthermia/heat stroke</a:t>
            </a: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p:txBody>
      </p:sp>
      <p:sp>
        <p:nvSpPr>
          <p:cNvPr id="15" name="Rectangle: Rounded Corners 14"/>
          <p:cNvSpPr/>
          <p:nvPr/>
        </p:nvSpPr>
        <p:spPr>
          <a:xfrm>
            <a:off x="251520" y="5735053"/>
            <a:ext cx="8496944" cy="86229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Blisters</a:t>
            </a: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p:txBody>
      </p:sp>
    </p:spTree>
    <p:extLst>
      <p:ext uri="{BB962C8B-B14F-4D97-AF65-F5344CB8AC3E}">
        <p14:creationId xmlns:p14="http://schemas.microsoft.com/office/powerpoint/2010/main" val="2622141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78098"/>
          </a:xfrm>
        </p:spPr>
        <p:txBody>
          <a:bodyPr/>
          <a:lstStyle/>
          <a:p>
            <a:r>
              <a:rPr lang="en-GB" dirty="0">
                <a:solidFill>
                  <a:srgbClr val="00B050"/>
                </a:solidFill>
                <a:effectLst>
                  <a:outerShdw blurRad="38100" dist="38100" dir="2700000" algn="tl">
                    <a:srgbClr val="000000">
                      <a:alpha val="43137"/>
                    </a:srgbClr>
                  </a:outerShdw>
                </a:effectLst>
                <a:latin typeface="Arnprior" pitchFamily="2" charset="0"/>
              </a:rPr>
              <a:t>Treatments you can do</a:t>
            </a:r>
          </a:p>
        </p:txBody>
      </p:sp>
      <p:sp>
        <p:nvSpPr>
          <p:cNvPr id="4" name="Content Placeholder 3"/>
          <p:cNvSpPr>
            <a:spLocks noGrp="1"/>
          </p:cNvSpPr>
          <p:nvPr>
            <p:ph sz="half" idx="1"/>
          </p:nvPr>
        </p:nvSpPr>
        <p:spPr>
          <a:xfrm>
            <a:off x="155575" y="1124744"/>
            <a:ext cx="2725138" cy="5400600"/>
          </a:xfrm>
        </p:spPr>
        <p:txBody>
          <a:bodyPr>
            <a:noAutofit/>
          </a:bodyPr>
          <a:lstStyle/>
          <a:p>
            <a:r>
              <a:rPr lang="en-GB" sz="2000" b="1" dirty="0"/>
              <a:t>Bleeding and cuts</a:t>
            </a:r>
          </a:p>
          <a:p>
            <a:endParaRPr lang="en-GB" sz="2000" b="1" dirty="0"/>
          </a:p>
          <a:p>
            <a:r>
              <a:rPr lang="en-GB" sz="2000" b="1" dirty="0"/>
              <a:t>Blisters</a:t>
            </a:r>
          </a:p>
          <a:p>
            <a:endParaRPr lang="en-GB" sz="2000" b="1" dirty="0"/>
          </a:p>
          <a:p>
            <a:r>
              <a:rPr lang="en-GB" sz="2000" b="1" dirty="0"/>
              <a:t>Burns/scalds </a:t>
            </a:r>
          </a:p>
          <a:p>
            <a:endParaRPr lang="en-GB" sz="2000" b="1" dirty="0"/>
          </a:p>
          <a:p>
            <a:r>
              <a:rPr lang="en-GB" sz="2000" b="1" dirty="0"/>
              <a:t>Headaches</a:t>
            </a:r>
          </a:p>
          <a:p>
            <a:endParaRPr lang="en-GB" sz="2000" b="1" dirty="0"/>
          </a:p>
          <a:p>
            <a:r>
              <a:rPr lang="en-GB" sz="2000" b="1" dirty="0"/>
              <a:t>Splinters </a:t>
            </a:r>
          </a:p>
          <a:p>
            <a:endParaRPr lang="en-GB" sz="2000" b="1" dirty="0"/>
          </a:p>
          <a:p>
            <a:r>
              <a:rPr lang="en-GB" sz="2000" b="1" dirty="0"/>
              <a:t>Insect bites</a:t>
            </a:r>
          </a:p>
          <a:p>
            <a:endParaRPr lang="en-GB" sz="2000" b="1" dirty="0"/>
          </a:p>
          <a:p>
            <a:r>
              <a:rPr lang="en-GB" sz="2000" b="1" dirty="0"/>
              <a:t>Sunburn</a:t>
            </a:r>
          </a:p>
          <a:p>
            <a:endParaRPr lang="en-GB" sz="2000" b="1" dirty="0"/>
          </a:p>
        </p:txBody>
      </p:sp>
      <p:sp>
        <p:nvSpPr>
          <p:cNvPr id="5" name="Content Placeholder 4"/>
          <p:cNvSpPr>
            <a:spLocks noGrp="1"/>
          </p:cNvSpPr>
          <p:nvPr>
            <p:ph sz="half" idx="2"/>
          </p:nvPr>
        </p:nvSpPr>
        <p:spPr>
          <a:xfrm>
            <a:off x="3779912" y="1124744"/>
            <a:ext cx="5112568" cy="5472608"/>
          </a:xfrm>
        </p:spPr>
        <p:txBody>
          <a:bodyPr>
            <a:noAutofit/>
          </a:bodyPr>
          <a:lstStyle/>
          <a:p>
            <a:r>
              <a:rPr lang="en-GB" sz="2000" dirty="0"/>
              <a:t>Cover up, drink lots and apply Calamine lotion or after sun</a:t>
            </a:r>
          </a:p>
          <a:p>
            <a:r>
              <a:rPr lang="en-GB" sz="2000" dirty="0"/>
              <a:t>Run under cold water for 2 minutes then submerge for 10 minutes and cover with a sterile dressing</a:t>
            </a:r>
          </a:p>
          <a:p>
            <a:r>
              <a:rPr lang="en-GB" sz="2000" dirty="0"/>
              <a:t>Drink plenty, keep out of the sun, put a cold wet cloth on your head and take painkillers</a:t>
            </a:r>
          </a:p>
          <a:p>
            <a:r>
              <a:rPr lang="en-GB" sz="2000" dirty="0"/>
              <a:t>Use antiseptic cream/anti-histamine cream.</a:t>
            </a:r>
          </a:p>
          <a:p>
            <a:r>
              <a:rPr lang="en-GB" sz="2000" dirty="0"/>
              <a:t>Clean area with an antiseptic wipe, use tweezers to remove it, then use antiseptic cream and cover with a plaster.</a:t>
            </a:r>
          </a:p>
          <a:p>
            <a:r>
              <a:rPr lang="en-GB" sz="2000" dirty="0"/>
              <a:t>Wash and carefully dry the area and apply special gel plasters. Don’t burst them</a:t>
            </a:r>
          </a:p>
          <a:p>
            <a:r>
              <a:rPr lang="en-GB" sz="2000" dirty="0"/>
              <a:t>Clean with antiseptic wipe and cover with a plaster </a:t>
            </a:r>
          </a:p>
          <a:p>
            <a:endParaRPr lang="en-GB" sz="2000" dirty="0"/>
          </a:p>
        </p:txBody>
      </p:sp>
      <p:pic>
        <p:nvPicPr>
          <p:cNvPr id="1026" name="Picture 2" descr="http://www.yosfeeds.com/images/?u%5B%5D=http%3A%2F%2Fimages.productserve.com%2Fpreview%2F1498%2F39823360.jpg&amp;u%5B%5D=http%3A%2F%2Fwww.northerntooluk.com%2FImages%2FProduct%2FDefault%2Fmedium%2F1917694E.jpg&amp;u%5B%5D=http%3A%2F%2Fwww.yosfeeds.com%2Fimages%2Fno-thu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188640"/>
            <a:ext cx="672009" cy="67200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www.yosfeeds.com/images/?u%5B%5D=http%3A%2F%2Fimages.productserve.com%2Fpreview%2F1498%2F39823360.jpg&amp;u%5B%5D=http%3A%2F%2Fwww.northerntooluk.com%2FImages%2FProduct%2FDefault%2Fmedium%2F1917694E.jpg&amp;u%5B%5D=http%3A%2F%2Fwww.yosfeeds.com%2Fimages%2Fno-thum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416" y="224239"/>
            <a:ext cx="672009" cy="672009"/>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a:off x="2555776" y="1340768"/>
            <a:ext cx="1296144" cy="4248472"/>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553842" y="2060848"/>
            <a:ext cx="2298078" cy="295232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553842" y="1916832"/>
            <a:ext cx="2298078" cy="72008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1835696" y="2996952"/>
            <a:ext cx="2016224" cy="504056"/>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1691680" y="4005064"/>
            <a:ext cx="2160240" cy="288032"/>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1691680" y="3609020"/>
            <a:ext cx="2160240" cy="126014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1553842" y="1340768"/>
            <a:ext cx="2226070" cy="43924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 name="Rounded Rectangular Callout 2"/>
          <p:cNvSpPr/>
          <p:nvPr/>
        </p:nvSpPr>
        <p:spPr>
          <a:xfrm>
            <a:off x="491579" y="6165304"/>
            <a:ext cx="8160841" cy="432048"/>
          </a:xfrm>
          <a:prstGeom prst="wedgeRoundRectCallout">
            <a:avLst>
              <a:gd name="adj1" fmla="val -52459"/>
              <a:gd name="adj2" fmla="val 79568"/>
              <a:gd name="adj3" fmla="val 1666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Can you correctly match these up ?</a:t>
            </a:r>
          </a:p>
        </p:txBody>
      </p:sp>
    </p:spTree>
    <p:extLst>
      <p:ext uri="{BB962C8B-B14F-4D97-AF65-F5344CB8AC3E}">
        <p14:creationId xmlns:p14="http://schemas.microsoft.com/office/powerpoint/2010/main" val="398879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3358</Words>
  <Application>Microsoft Office PowerPoint</Application>
  <PresentationFormat>On-screen Show (4:3)</PresentationFormat>
  <Paragraphs>317</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Aharoni</vt:lpstr>
      <vt:lpstr>Algerian</vt:lpstr>
      <vt:lpstr>Arial</vt:lpstr>
      <vt:lpstr>Arnprior</vt:lpstr>
      <vt:lpstr>Calibri</vt:lpstr>
      <vt:lpstr>Wingdings</vt:lpstr>
      <vt:lpstr>Office Theme</vt:lpstr>
      <vt:lpstr>Health and Safety &amp;  Basic First Aid </vt:lpstr>
      <vt:lpstr>PowerPoint Presentation</vt:lpstr>
      <vt:lpstr>Fitness and Teamwork</vt:lpstr>
      <vt:lpstr>Avoiding Trouble – TOP TIPS</vt:lpstr>
      <vt:lpstr>PowerPoint Presentation</vt:lpstr>
      <vt:lpstr>What do you need in a First Aid kit?</vt:lpstr>
      <vt:lpstr>PowerPoint Presentation</vt:lpstr>
      <vt:lpstr>PowerPoint Presentation</vt:lpstr>
      <vt:lpstr>Treatments you can do</vt:lpstr>
      <vt:lpstr>PowerPoint Presentation</vt:lpstr>
      <vt:lpstr>What if it’s more serious ? All 999 calls ! </vt:lpstr>
      <vt:lpstr>Heeeelllllllppp !</vt:lpstr>
      <vt:lpstr>Preparing a Written Message</vt:lpstr>
      <vt:lpstr>Your ABCD Accident Protocol</vt:lpstr>
      <vt:lpstr>CPR</vt:lpstr>
      <vt:lpstr>Case Studies – what would you do ?</vt:lpstr>
      <vt:lpstr>If time – Try Triangular bandage tying </vt:lpstr>
      <vt:lpstr>PowerPoint Presentation</vt:lpstr>
      <vt:lpstr>Case Studies</vt:lpstr>
      <vt:lpstr>Next year…</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Navigation and Map Skills </dc:title>
  <dc:creator>User</dc:creator>
  <cp:lastModifiedBy>Paul Withey</cp:lastModifiedBy>
  <cp:revision>34</cp:revision>
  <cp:lastPrinted>2014-02-25T11:41:57Z</cp:lastPrinted>
  <dcterms:created xsi:type="dcterms:W3CDTF">2012-03-02T18:02:12Z</dcterms:created>
  <dcterms:modified xsi:type="dcterms:W3CDTF">2018-03-12T21:00:30Z</dcterms:modified>
</cp:coreProperties>
</file>