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79" r:id="rId3"/>
    <p:sldId id="282" r:id="rId4"/>
    <p:sldId id="280" r:id="rId5"/>
    <p:sldId id="281" r:id="rId6"/>
    <p:sldId id="271" r:id="rId7"/>
    <p:sldId id="262" r:id="rId8"/>
    <p:sldId id="274" r:id="rId9"/>
    <p:sldId id="284" r:id="rId10"/>
    <p:sldId id="276" r:id="rId11"/>
    <p:sldId id="277" r:id="rId12"/>
    <p:sldId id="283" r:id="rId13"/>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51" d="100"/>
          <a:sy n="51" d="100"/>
        </p:scale>
        <p:origin x="2316" y="96"/>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B641CA1-65AC-49DD-AC22-8DC4E5CAB5D8}" type="datetimeFigureOut">
              <a:rPr lang="en-GB" smtClean="0"/>
              <a:t>13/03/2018</a:t>
            </a:fld>
            <a:endParaRPr lang="en-GB"/>
          </a:p>
        </p:txBody>
      </p:sp>
      <p:sp>
        <p:nvSpPr>
          <p:cNvPr id="4" name="Slide Image Placeholder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712CCEE-0790-4B12-84AC-F90A06CFB623}" type="slidenum">
              <a:rPr lang="en-GB" smtClean="0"/>
              <a:t>‹#›</a:t>
            </a:fld>
            <a:endParaRPr lang="en-GB"/>
          </a:p>
        </p:txBody>
      </p:sp>
    </p:spTree>
    <p:extLst>
      <p:ext uri="{BB962C8B-B14F-4D97-AF65-F5344CB8AC3E}">
        <p14:creationId xmlns:p14="http://schemas.microsoft.com/office/powerpoint/2010/main" val="3485206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4D65693-6C6F-47B8-A206-FB0FAF352946}" type="datetime1">
              <a:rPr lang="en-GB" smtClean="0"/>
              <a:t>13/03/2018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83B761-B315-4F80-8FB2-45F717CF81FD}" type="slidenum">
              <a:rPr lang="en-GB" smtClean="0"/>
              <a:t>‹#›</a:t>
            </a:fld>
            <a:endParaRPr lang="en-GB"/>
          </a:p>
        </p:txBody>
      </p:sp>
    </p:spTree>
    <p:extLst>
      <p:ext uri="{BB962C8B-B14F-4D97-AF65-F5344CB8AC3E}">
        <p14:creationId xmlns:p14="http://schemas.microsoft.com/office/powerpoint/2010/main" val="1689760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AAC24EC-07DA-42C5-8243-9AFF2654F20D}" type="datetime1">
              <a:rPr lang="en-GB" smtClean="0"/>
              <a:t>13/03/2018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83B761-B315-4F80-8FB2-45F717CF81FD}" type="slidenum">
              <a:rPr lang="en-GB" smtClean="0"/>
              <a:t>‹#›</a:t>
            </a:fld>
            <a:endParaRPr lang="en-GB"/>
          </a:p>
        </p:txBody>
      </p:sp>
    </p:spTree>
    <p:extLst>
      <p:ext uri="{BB962C8B-B14F-4D97-AF65-F5344CB8AC3E}">
        <p14:creationId xmlns:p14="http://schemas.microsoft.com/office/powerpoint/2010/main" val="1255473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AEBF2F-C7D1-4D2C-BB13-DD8E8F2B4C19}" type="datetime1">
              <a:rPr lang="en-GB" smtClean="0"/>
              <a:t>13/03/2018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83B761-B315-4F80-8FB2-45F717CF81FD}" type="slidenum">
              <a:rPr lang="en-GB" smtClean="0"/>
              <a:t>‹#›</a:t>
            </a:fld>
            <a:endParaRPr lang="en-GB"/>
          </a:p>
        </p:txBody>
      </p:sp>
    </p:spTree>
    <p:extLst>
      <p:ext uri="{BB962C8B-B14F-4D97-AF65-F5344CB8AC3E}">
        <p14:creationId xmlns:p14="http://schemas.microsoft.com/office/powerpoint/2010/main" val="1454046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E04112-5E7D-47D3-9A93-6AD36AAE9BC6}" type="datetime1">
              <a:rPr lang="en-GB" smtClean="0"/>
              <a:t>13/03/2018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83B761-B315-4F80-8FB2-45F717CF81FD}" type="slidenum">
              <a:rPr lang="en-GB" smtClean="0"/>
              <a:t>‹#›</a:t>
            </a:fld>
            <a:endParaRPr lang="en-GB"/>
          </a:p>
        </p:txBody>
      </p:sp>
    </p:spTree>
    <p:extLst>
      <p:ext uri="{BB962C8B-B14F-4D97-AF65-F5344CB8AC3E}">
        <p14:creationId xmlns:p14="http://schemas.microsoft.com/office/powerpoint/2010/main" val="320767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BBEC4D-29BA-4C63-A6CF-3A537A104733}" type="datetime1">
              <a:rPr lang="en-GB" smtClean="0"/>
              <a:t>13/03/2018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83B761-B315-4F80-8FB2-45F717CF81FD}" type="slidenum">
              <a:rPr lang="en-GB" smtClean="0"/>
              <a:t>‹#›</a:t>
            </a:fld>
            <a:endParaRPr lang="en-GB"/>
          </a:p>
        </p:txBody>
      </p:sp>
    </p:spTree>
    <p:extLst>
      <p:ext uri="{BB962C8B-B14F-4D97-AF65-F5344CB8AC3E}">
        <p14:creationId xmlns:p14="http://schemas.microsoft.com/office/powerpoint/2010/main" val="3041972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60C63D0-E90B-45A1-AC01-0CE044E05BAF}" type="datetime1">
              <a:rPr lang="en-GB" smtClean="0"/>
              <a:t>13/03/2018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83B761-B315-4F80-8FB2-45F717CF81FD}" type="slidenum">
              <a:rPr lang="en-GB" smtClean="0"/>
              <a:t>‹#›</a:t>
            </a:fld>
            <a:endParaRPr lang="en-GB"/>
          </a:p>
        </p:txBody>
      </p:sp>
    </p:spTree>
    <p:extLst>
      <p:ext uri="{BB962C8B-B14F-4D97-AF65-F5344CB8AC3E}">
        <p14:creationId xmlns:p14="http://schemas.microsoft.com/office/powerpoint/2010/main" val="2061246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C6131EA-0FAA-4EB9-9F9D-1CE688A186D7}" type="datetime1">
              <a:rPr lang="en-GB" smtClean="0"/>
              <a:t>13/03/2018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83B761-B315-4F80-8FB2-45F717CF81FD}" type="slidenum">
              <a:rPr lang="en-GB" smtClean="0"/>
              <a:t>‹#›</a:t>
            </a:fld>
            <a:endParaRPr lang="en-GB"/>
          </a:p>
        </p:txBody>
      </p:sp>
    </p:spTree>
    <p:extLst>
      <p:ext uri="{BB962C8B-B14F-4D97-AF65-F5344CB8AC3E}">
        <p14:creationId xmlns:p14="http://schemas.microsoft.com/office/powerpoint/2010/main" val="1726537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A5B59F3-256A-4EE9-B9D7-B3B752A27104}" type="datetime1">
              <a:rPr lang="en-GB" smtClean="0"/>
              <a:t>13/03/2018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83B761-B315-4F80-8FB2-45F717CF81FD}" type="slidenum">
              <a:rPr lang="en-GB" smtClean="0"/>
              <a:t>‹#›</a:t>
            </a:fld>
            <a:endParaRPr lang="en-GB"/>
          </a:p>
        </p:txBody>
      </p:sp>
    </p:spTree>
    <p:extLst>
      <p:ext uri="{BB962C8B-B14F-4D97-AF65-F5344CB8AC3E}">
        <p14:creationId xmlns:p14="http://schemas.microsoft.com/office/powerpoint/2010/main" val="3940080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F9A53-BA9C-4CE2-B2D1-708C4D36E739}" type="datetime1">
              <a:rPr lang="en-GB" smtClean="0"/>
              <a:t>13/03/2018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83B761-B315-4F80-8FB2-45F717CF81FD}" type="slidenum">
              <a:rPr lang="en-GB" smtClean="0"/>
              <a:t>‹#›</a:t>
            </a:fld>
            <a:endParaRPr lang="en-GB"/>
          </a:p>
        </p:txBody>
      </p:sp>
    </p:spTree>
    <p:extLst>
      <p:ext uri="{BB962C8B-B14F-4D97-AF65-F5344CB8AC3E}">
        <p14:creationId xmlns:p14="http://schemas.microsoft.com/office/powerpoint/2010/main" val="413080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082AF0-B429-4B40-85CE-9E23679AB831}" type="datetime1">
              <a:rPr lang="en-GB" smtClean="0"/>
              <a:t>13/03/2018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83B761-B315-4F80-8FB2-45F717CF81FD}" type="slidenum">
              <a:rPr lang="en-GB" smtClean="0"/>
              <a:t>‹#›</a:t>
            </a:fld>
            <a:endParaRPr lang="en-GB"/>
          </a:p>
        </p:txBody>
      </p:sp>
    </p:spTree>
    <p:extLst>
      <p:ext uri="{BB962C8B-B14F-4D97-AF65-F5344CB8AC3E}">
        <p14:creationId xmlns:p14="http://schemas.microsoft.com/office/powerpoint/2010/main" val="3546562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8ACB56-E9F7-4889-990C-C89F68289501}" type="datetime1">
              <a:rPr lang="en-GB" smtClean="0"/>
              <a:t>13/03/2018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83B761-B315-4F80-8FB2-45F717CF81FD}" type="slidenum">
              <a:rPr lang="en-GB" smtClean="0"/>
              <a:t>‹#›</a:t>
            </a:fld>
            <a:endParaRPr lang="en-GB"/>
          </a:p>
        </p:txBody>
      </p:sp>
    </p:spTree>
    <p:extLst>
      <p:ext uri="{BB962C8B-B14F-4D97-AF65-F5344CB8AC3E}">
        <p14:creationId xmlns:p14="http://schemas.microsoft.com/office/powerpoint/2010/main" val="1339394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04C369D-5767-4A37-86A3-1DA2C1933E37}" type="datetime1">
              <a:rPr lang="en-GB" smtClean="0"/>
              <a:t>13/03/2018</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883B761-B315-4F80-8FB2-45F717CF81FD}" type="slidenum">
              <a:rPr lang="en-GB" smtClean="0"/>
              <a:t>‹#›</a:t>
            </a:fld>
            <a:endParaRPr lang="en-GB"/>
          </a:p>
        </p:txBody>
      </p:sp>
    </p:spTree>
    <p:extLst>
      <p:ext uri="{BB962C8B-B14F-4D97-AF65-F5344CB8AC3E}">
        <p14:creationId xmlns:p14="http://schemas.microsoft.com/office/powerpoint/2010/main" val="2207774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27737" y="271957"/>
            <a:ext cx="4087363" cy="523220"/>
          </a:xfrm>
          <a:prstGeom prst="rect">
            <a:avLst/>
          </a:prstGeom>
          <a:noFill/>
        </p:spPr>
        <p:txBody>
          <a:bodyPr wrap="square" lIns="91440" tIns="45720" rIns="91440" bIns="45720">
            <a:spAutoFit/>
          </a:bodyPr>
          <a:lstStyle/>
          <a:p>
            <a:pPr algn="ctr"/>
            <a:r>
              <a:rPr lang="en-US" sz="2800" b="1" dirty="0">
                <a:ln w="10541" cmpd="sng">
                  <a:solidFill>
                    <a:srgbClr val="7D7D7D">
                      <a:tint val="100000"/>
                      <a:shade val="100000"/>
                      <a:satMod val="110000"/>
                    </a:srgbClr>
                  </a:solidFill>
                  <a:prstDash val="solid"/>
                </a:ln>
              </a:rPr>
              <a:t>Expedition Manual 2018</a:t>
            </a:r>
            <a:endParaRPr lang="en-US" sz="2800" b="1" cap="none" spc="0" dirty="0">
              <a:ln w="10541" cmpd="sng">
                <a:solidFill>
                  <a:srgbClr val="7D7D7D">
                    <a:tint val="100000"/>
                    <a:shade val="100000"/>
                    <a:satMod val="110000"/>
                  </a:srgbClr>
                </a:solidFill>
                <a:prstDash val="solid"/>
              </a:ln>
              <a:effectLst/>
            </a:endParaRPr>
          </a:p>
        </p:txBody>
      </p:sp>
      <p:sp>
        <p:nvSpPr>
          <p:cNvPr id="3" name="Rectangle 2"/>
          <p:cNvSpPr/>
          <p:nvPr/>
        </p:nvSpPr>
        <p:spPr>
          <a:xfrm>
            <a:off x="296652" y="1585369"/>
            <a:ext cx="6102678" cy="2215991"/>
          </a:xfrm>
          <a:prstGeom prst="rect">
            <a:avLst/>
          </a:prstGeom>
          <a:ln>
            <a:solidFill>
              <a:schemeClr val="tx1"/>
            </a:solidFill>
          </a:ln>
        </p:spPr>
        <p:txBody>
          <a:bodyPr wrap="square">
            <a:spAutoFit/>
          </a:bodyPr>
          <a:lstStyle/>
          <a:p>
            <a:r>
              <a:rPr lang="en-GB" sz="1200" b="1" dirty="0"/>
              <a:t>Before you leave home, have you:</a:t>
            </a:r>
            <a:endParaRPr lang="en-GB" sz="1200" dirty="0"/>
          </a:p>
          <a:p>
            <a:pPr marL="285750" lvl="0" indent="-285750">
              <a:buFont typeface="Wingdings" pitchFamily="2" charset="2"/>
              <a:buChar char="ü"/>
            </a:pPr>
            <a:r>
              <a:rPr lang="en-GB" sz="1200" dirty="0"/>
              <a:t>Got all of your kit cleaned and packed correctly?</a:t>
            </a:r>
          </a:p>
          <a:p>
            <a:pPr marL="285750" lvl="0" indent="-285750">
              <a:buFont typeface="Wingdings" pitchFamily="2" charset="2"/>
              <a:buChar char="ü"/>
            </a:pPr>
            <a:r>
              <a:rPr lang="en-GB" sz="1200" dirty="0"/>
              <a:t>Got enough maps and route cards for your group? (Assessment only)</a:t>
            </a:r>
          </a:p>
          <a:p>
            <a:pPr marL="285750" lvl="0" indent="-285750">
              <a:buFont typeface="Wingdings" pitchFamily="2" charset="2"/>
              <a:buChar char="ü"/>
            </a:pPr>
            <a:r>
              <a:rPr lang="en-GB" sz="1200" dirty="0"/>
              <a:t>Got your compass?</a:t>
            </a:r>
          </a:p>
          <a:p>
            <a:pPr marL="285750" lvl="0" indent="-285750">
              <a:buFont typeface="Wingdings" pitchFamily="2" charset="2"/>
              <a:buChar char="ü"/>
            </a:pPr>
            <a:r>
              <a:rPr lang="en-GB" sz="1200" dirty="0"/>
              <a:t>Got sufficient food and separate emergency rations?</a:t>
            </a:r>
          </a:p>
          <a:p>
            <a:pPr marL="285750" lvl="0" indent="-285750">
              <a:buFont typeface="Wingdings" pitchFamily="2" charset="2"/>
              <a:buChar char="ü"/>
            </a:pPr>
            <a:r>
              <a:rPr lang="en-GB" sz="1200" dirty="0"/>
              <a:t>Filled your water bottle?</a:t>
            </a:r>
          </a:p>
          <a:p>
            <a:pPr marL="285750" lvl="0" indent="-285750">
              <a:buFont typeface="Wingdings" pitchFamily="2" charset="2"/>
              <a:buChar char="ü"/>
            </a:pPr>
            <a:r>
              <a:rPr lang="en-GB" sz="1200" dirty="0"/>
              <a:t>Arranged for </a:t>
            </a:r>
            <a:r>
              <a:rPr lang="en-GB" sz="1200" u="sng" dirty="0"/>
              <a:t>one</a:t>
            </a:r>
            <a:r>
              <a:rPr lang="en-GB" sz="1200" dirty="0"/>
              <a:t> fully charged mobile phone to be brought between your group? (it helps if you seal it in a plastic bag before you bring it)</a:t>
            </a:r>
          </a:p>
          <a:p>
            <a:pPr marL="285750" lvl="0" indent="-285750">
              <a:buFont typeface="Wingdings" pitchFamily="2" charset="2"/>
              <a:buChar char="ü"/>
            </a:pPr>
            <a:r>
              <a:rPr lang="en-GB" sz="1200" dirty="0"/>
              <a:t>Got notepad, pencils, camera etc. to record evidence for your purpose? (assessment only)</a:t>
            </a:r>
          </a:p>
          <a:p>
            <a:pPr marL="285750" lvl="0" indent="-285750">
              <a:buFont typeface="Wingdings" pitchFamily="2" charset="2"/>
              <a:buChar char="ü"/>
            </a:pPr>
            <a:r>
              <a:rPr lang="en-GB" sz="1200" dirty="0"/>
              <a:t>Given emergency contact details to your parents?</a:t>
            </a:r>
          </a:p>
          <a:p>
            <a:pPr algn="ctr"/>
            <a:r>
              <a:rPr lang="en-GB" sz="1600" b="1" dirty="0"/>
              <a:t>BRING THIS BOOKLET WITH YOU ON THE EXPEDITION</a:t>
            </a:r>
            <a:endParaRPr lang="en-GB" sz="1600" dirty="0"/>
          </a:p>
        </p:txBody>
      </p:sp>
      <p:sp>
        <p:nvSpPr>
          <p:cNvPr id="10" name="Slide Number Placeholder 9"/>
          <p:cNvSpPr>
            <a:spLocks noGrp="1"/>
          </p:cNvSpPr>
          <p:nvPr>
            <p:ph type="sldNum" sz="quarter" idx="12"/>
          </p:nvPr>
        </p:nvSpPr>
        <p:spPr/>
        <p:txBody>
          <a:bodyPr/>
          <a:lstStyle/>
          <a:p>
            <a:fld id="{A883B761-B315-4F80-8FB2-45F717CF81FD}" type="slidenum">
              <a:rPr lang="en-GB" smtClean="0"/>
              <a:t>1</a:t>
            </a:fld>
            <a:endParaRPr lang="en-GB"/>
          </a:p>
        </p:txBody>
      </p:sp>
      <p:sp>
        <p:nvSpPr>
          <p:cNvPr id="11" name="TextBox 10"/>
          <p:cNvSpPr txBox="1"/>
          <p:nvPr/>
        </p:nvSpPr>
        <p:spPr>
          <a:xfrm rot="21319027">
            <a:off x="3818521" y="4001918"/>
            <a:ext cx="2530084" cy="830997"/>
          </a:xfrm>
          <a:prstGeom prst="rect">
            <a:avLst/>
          </a:prstGeom>
          <a:noFill/>
          <a:ln>
            <a:solidFill>
              <a:schemeClr val="tx1"/>
            </a:solidFill>
          </a:ln>
        </p:spPr>
        <p:txBody>
          <a:bodyPr wrap="square" rtlCol="0">
            <a:spAutoFit/>
          </a:bodyPr>
          <a:lstStyle/>
          <a:p>
            <a:pPr algn="ctr"/>
            <a:r>
              <a:rPr lang="en-GB" sz="1600" b="1" dirty="0"/>
              <a:t>Emergency Mobiles</a:t>
            </a:r>
            <a:endParaRPr lang="en-GB" b="1" dirty="0"/>
          </a:p>
          <a:p>
            <a:pPr algn="ctr"/>
            <a:r>
              <a:rPr lang="en-GB" sz="1600" b="1" u="sng" dirty="0"/>
              <a:t>07583 360741 (Orange) 07900 817771 (</a:t>
            </a:r>
            <a:r>
              <a:rPr lang="en-GB" sz="1600" b="1" u="sng" dirty="0" err="1"/>
              <a:t>Vodaphone</a:t>
            </a:r>
            <a:r>
              <a:rPr lang="en-GB" sz="1600" b="1" u="sng" dirty="0"/>
              <a:t>)</a:t>
            </a:r>
            <a:r>
              <a:rPr lang="en-GB" sz="1600" dirty="0"/>
              <a:t> </a:t>
            </a:r>
            <a:endParaRPr lang="en-GB" sz="1600" b="1" dirty="0"/>
          </a:p>
        </p:txBody>
      </p:sp>
      <p:sp>
        <p:nvSpPr>
          <p:cNvPr id="12" name="TextBox 11"/>
          <p:cNvSpPr txBox="1"/>
          <p:nvPr/>
        </p:nvSpPr>
        <p:spPr>
          <a:xfrm>
            <a:off x="303998" y="3870315"/>
            <a:ext cx="3269018" cy="892552"/>
          </a:xfrm>
          <a:prstGeom prst="rect">
            <a:avLst/>
          </a:prstGeom>
          <a:noFill/>
          <a:ln>
            <a:solidFill>
              <a:schemeClr val="tx1"/>
            </a:solidFill>
          </a:ln>
        </p:spPr>
        <p:txBody>
          <a:bodyPr wrap="square" rtlCol="0">
            <a:spAutoFit/>
          </a:bodyPr>
          <a:lstStyle/>
          <a:p>
            <a:r>
              <a:rPr lang="en-GB" sz="1200" u="sng" dirty="0"/>
              <a:t>Campsite (Practice)</a:t>
            </a:r>
          </a:p>
          <a:p>
            <a:r>
              <a:rPr lang="en-GB" sz="1000" u="sng" dirty="0"/>
              <a:t>Kinver Scout Camp (</a:t>
            </a:r>
            <a:r>
              <a:rPr lang="en-GB" sz="1000" b="1" u="sng" dirty="0"/>
              <a:t>this is not the start point – you will be given the location of the start/finish in due course</a:t>
            </a:r>
            <a:r>
              <a:rPr lang="en-GB" sz="1000" u="sng" dirty="0"/>
              <a:t>) </a:t>
            </a:r>
          </a:p>
          <a:p>
            <a:r>
              <a:rPr lang="en-US" sz="1000" dirty="0"/>
              <a:t>The </a:t>
            </a:r>
            <a:r>
              <a:rPr lang="en-US" sz="1000" dirty="0" err="1"/>
              <a:t>Compa</a:t>
            </a:r>
            <a:r>
              <a:rPr lang="en-US" sz="1000" dirty="0"/>
              <a:t>, </a:t>
            </a:r>
            <a:r>
              <a:rPr lang="en-US" sz="1000" dirty="0" err="1"/>
              <a:t>Stourbridge</a:t>
            </a:r>
            <a:r>
              <a:rPr lang="en-US" sz="1000" dirty="0"/>
              <a:t> DY7 6HR</a:t>
            </a:r>
          </a:p>
          <a:p>
            <a:r>
              <a:rPr lang="en-US" sz="1000" dirty="0"/>
              <a:t>Phone: 01384 873586</a:t>
            </a:r>
          </a:p>
        </p:txBody>
      </p:sp>
      <p:graphicFrame>
        <p:nvGraphicFramePr>
          <p:cNvPr id="13" name="Table 12"/>
          <p:cNvGraphicFramePr>
            <a:graphicFrameLocks noGrp="1"/>
          </p:cNvGraphicFramePr>
          <p:nvPr>
            <p:extLst>
              <p:ext uri="{D42A27DB-BD31-4B8C-83A1-F6EECF244321}">
                <p14:modId xmlns:p14="http://schemas.microsoft.com/office/powerpoint/2010/main" val="539706684"/>
              </p:ext>
            </p:extLst>
          </p:nvPr>
        </p:nvGraphicFramePr>
        <p:xfrm>
          <a:off x="296652" y="6340492"/>
          <a:ext cx="6102678" cy="2194560"/>
        </p:xfrm>
        <a:graphic>
          <a:graphicData uri="http://schemas.openxmlformats.org/drawingml/2006/table">
            <a:tbl>
              <a:tblPr firstRow="1" bandRow="1">
                <a:tableStyleId>{073A0DAA-6AF3-43AB-8588-CEC1D06C72B9}</a:tableStyleId>
              </a:tblPr>
              <a:tblGrid>
                <a:gridCol w="5292588">
                  <a:extLst>
                    <a:ext uri="{9D8B030D-6E8A-4147-A177-3AD203B41FA5}">
                      <a16:colId xmlns:a16="http://schemas.microsoft.com/office/drawing/2014/main" val="20000"/>
                    </a:ext>
                  </a:extLst>
                </a:gridCol>
                <a:gridCol w="810090">
                  <a:extLst>
                    <a:ext uri="{9D8B030D-6E8A-4147-A177-3AD203B41FA5}">
                      <a16:colId xmlns:a16="http://schemas.microsoft.com/office/drawing/2014/main" val="20001"/>
                    </a:ext>
                  </a:extLst>
                </a:gridCol>
              </a:tblGrid>
              <a:tr h="261029">
                <a:tc>
                  <a:txBody>
                    <a:bodyPr/>
                    <a:lstStyle/>
                    <a:p>
                      <a:r>
                        <a:rPr lang="en-GB" sz="1200" dirty="0"/>
                        <a:t>Contents</a:t>
                      </a:r>
                    </a:p>
                  </a:txBody>
                  <a:tcPr/>
                </a:tc>
                <a:tc>
                  <a:txBody>
                    <a:bodyPr/>
                    <a:lstStyle/>
                    <a:p>
                      <a:r>
                        <a:rPr lang="en-GB" sz="1200" dirty="0"/>
                        <a:t>Page</a:t>
                      </a:r>
                    </a:p>
                  </a:txBody>
                  <a:tcPr/>
                </a:tc>
                <a:extLst>
                  <a:ext uri="{0D108BD9-81ED-4DB2-BD59-A6C34878D82A}">
                    <a16:rowId xmlns:a16="http://schemas.microsoft.com/office/drawing/2014/main" val="10000"/>
                  </a:ext>
                </a:extLst>
              </a:tr>
              <a:tr h="261029">
                <a:tc>
                  <a:txBody>
                    <a:bodyPr/>
                    <a:lstStyle/>
                    <a:p>
                      <a:r>
                        <a:rPr lang="en-GB" sz="1200" dirty="0"/>
                        <a:t>Code of Conduct</a:t>
                      </a:r>
                    </a:p>
                  </a:txBody>
                  <a:tcPr/>
                </a:tc>
                <a:tc>
                  <a:txBody>
                    <a:bodyPr/>
                    <a:lstStyle/>
                    <a:p>
                      <a:r>
                        <a:rPr lang="en-GB" sz="1200" dirty="0"/>
                        <a:t>2</a:t>
                      </a:r>
                    </a:p>
                  </a:txBody>
                  <a:tcPr/>
                </a:tc>
                <a:extLst>
                  <a:ext uri="{0D108BD9-81ED-4DB2-BD59-A6C34878D82A}">
                    <a16:rowId xmlns:a16="http://schemas.microsoft.com/office/drawing/2014/main" val="10001"/>
                  </a:ext>
                </a:extLst>
              </a:tr>
              <a:tr h="2610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20</a:t>
                      </a:r>
                      <a:r>
                        <a:rPr lang="en-GB" sz="1200" baseline="0" dirty="0"/>
                        <a:t> Conditions for the Expedition section</a:t>
                      </a:r>
                    </a:p>
                  </a:txBody>
                  <a:tcPr/>
                </a:tc>
                <a:tc>
                  <a:txBody>
                    <a:bodyPr/>
                    <a:lstStyle/>
                    <a:p>
                      <a:r>
                        <a:rPr lang="en-GB" sz="1200" dirty="0"/>
                        <a:t>3</a:t>
                      </a:r>
                    </a:p>
                  </a:txBody>
                  <a:tcPr/>
                </a:tc>
                <a:extLst>
                  <a:ext uri="{0D108BD9-81ED-4DB2-BD59-A6C34878D82A}">
                    <a16:rowId xmlns:a16="http://schemas.microsoft.com/office/drawing/2014/main" val="10002"/>
                  </a:ext>
                </a:extLst>
              </a:tr>
              <a:tr h="2610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Kit list and rucksack packing</a:t>
                      </a:r>
                    </a:p>
                  </a:txBody>
                  <a:tcPr/>
                </a:tc>
                <a:tc>
                  <a:txBody>
                    <a:bodyPr/>
                    <a:lstStyle/>
                    <a:p>
                      <a:r>
                        <a:rPr lang="en-GB" sz="1200" dirty="0"/>
                        <a:t>4</a:t>
                      </a:r>
                    </a:p>
                  </a:txBody>
                  <a:tcPr/>
                </a:tc>
                <a:extLst>
                  <a:ext uri="{0D108BD9-81ED-4DB2-BD59-A6C34878D82A}">
                    <a16:rowId xmlns:a16="http://schemas.microsoft.com/office/drawing/2014/main" val="516599384"/>
                  </a:ext>
                </a:extLst>
              </a:tr>
              <a:tr h="2610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Cooking Safety and hygiene,</a:t>
                      </a:r>
                      <a:r>
                        <a:rPr lang="en-GB" sz="1200" baseline="0" dirty="0"/>
                        <a:t> </a:t>
                      </a:r>
                      <a:r>
                        <a:rPr lang="en-GB" sz="1200" dirty="0"/>
                        <a:t>Menu Ideas</a:t>
                      </a:r>
                    </a:p>
                  </a:txBody>
                  <a:tcPr/>
                </a:tc>
                <a:tc>
                  <a:txBody>
                    <a:bodyPr/>
                    <a:lstStyle/>
                    <a:p>
                      <a:r>
                        <a:rPr lang="en-GB" sz="1200" dirty="0"/>
                        <a:t>5</a:t>
                      </a:r>
                    </a:p>
                  </a:txBody>
                  <a:tcPr/>
                </a:tc>
                <a:extLst>
                  <a:ext uri="{0D108BD9-81ED-4DB2-BD59-A6C34878D82A}">
                    <a16:rowId xmlns:a16="http://schemas.microsoft.com/office/drawing/2014/main" val="2918700636"/>
                  </a:ext>
                </a:extLst>
              </a:tr>
              <a:tr h="261029">
                <a:tc>
                  <a:txBody>
                    <a:bodyPr/>
                    <a:lstStyle/>
                    <a:p>
                      <a:r>
                        <a:rPr lang="en-GB" sz="1200" dirty="0"/>
                        <a:t>Camping Guidance</a:t>
                      </a:r>
                    </a:p>
                  </a:txBody>
                  <a:tcPr/>
                </a:tc>
                <a:tc>
                  <a:txBody>
                    <a:bodyPr/>
                    <a:lstStyle/>
                    <a:p>
                      <a:r>
                        <a:rPr lang="en-GB" sz="1200" dirty="0"/>
                        <a:t>6</a:t>
                      </a:r>
                    </a:p>
                  </a:txBody>
                  <a:tcPr/>
                </a:tc>
                <a:extLst>
                  <a:ext uri="{0D108BD9-81ED-4DB2-BD59-A6C34878D82A}">
                    <a16:rowId xmlns:a16="http://schemas.microsoft.com/office/drawing/2014/main" val="10003"/>
                  </a:ext>
                </a:extLst>
              </a:tr>
              <a:tr h="2610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Countryside Code and</a:t>
                      </a:r>
                      <a:r>
                        <a:rPr lang="en-GB" sz="1200" baseline="0" dirty="0"/>
                        <a:t> Hazards, Getting Lost</a:t>
                      </a:r>
                      <a:endParaRPr lang="en-GB" sz="1200" dirty="0"/>
                    </a:p>
                  </a:txBody>
                  <a:tcPr/>
                </a:tc>
                <a:tc>
                  <a:txBody>
                    <a:bodyPr/>
                    <a:lstStyle/>
                    <a:p>
                      <a:r>
                        <a:rPr lang="en-GB" sz="1200" dirty="0"/>
                        <a:t>7</a:t>
                      </a:r>
                    </a:p>
                  </a:txBody>
                  <a:tcPr/>
                </a:tc>
                <a:extLst>
                  <a:ext uri="{0D108BD9-81ED-4DB2-BD59-A6C34878D82A}">
                    <a16:rowId xmlns:a16="http://schemas.microsoft.com/office/drawing/2014/main" val="10004"/>
                  </a:ext>
                </a:extLst>
              </a:tr>
              <a:tr h="2610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First Aid and Emergencies</a:t>
                      </a:r>
                    </a:p>
                  </a:txBody>
                  <a:tcPr/>
                </a:tc>
                <a:tc>
                  <a:txBody>
                    <a:bodyPr/>
                    <a:lstStyle/>
                    <a:p>
                      <a:r>
                        <a:rPr lang="en-GB" sz="1200" dirty="0"/>
                        <a:t>8-12</a:t>
                      </a:r>
                    </a:p>
                  </a:txBody>
                  <a:tcPr/>
                </a:tc>
                <a:extLst>
                  <a:ext uri="{0D108BD9-81ED-4DB2-BD59-A6C34878D82A}">
                    <a16:rowId xmlns:a16="http://schemas.microsoft.com/office/drawing/2014/main" val="10005"/>
                  </a:ext>
                </a:extLst>
              </a:tr>
            </a:tbl>
          </a:graphicData>
        </a:graphic>
      </p:graphicFrame>
      <p:sp>
        <p:nvSpPr>
          <p:cNvPr id="14" name="TextBox 13"/>
          <p:cNvSpPr txBox="1"/>
          <p:nvPr/>
        </p:nvSpPr>
        <p:spPr>
          <a:xfrm>
            <a:off x="296652" y="4836099"/>
            <a:ext cx="1692188" cy="1431161"/>
          </a:xfrm>
          <a:prstGeom prst="rect">
            <a:avLst/>
          </a:prstGeom>
          <a:noFill/>
          <a:ln>
            <a:solidFill>
              <a:schemeClr val="tx1"/>
            </a:solidFill>
          </a:ln>
        </p:spPr>
        <p:txBody>
          <a:bodyPr wrap="square" rtlCol="0">
            <a:spAutoFit/>
          </a:bodyPr>
          <a:lstStyle/>
          <a:p>
            <a:r>
              <a:rPr lang="en-GB" sz="1200" u="sng" dirty="0"/>
              <a:t>Campsite (Assessment)</a:t>
            </a:r>
          </a:p>
          <a:p>
            <a:endParaRPr lang="en-GB" sz="1200" u="sng" dirty="0"/>
          </a:p>
          <a:p>
            <a:r>
              <a:rPr lang="en-US" sz="1000" u="sng" dirty="0"/>
              <a:t>Sheldon </a:t>
            </a:r>
            <a:r>
              <a:rPr lang="en-US" sz="1000" u="sng" dirty="0" err="1"/>
              <a:t>Bosley</a:t>
            </a:r>
            <a:r>
              <a:rPr lang="en-US" sz="1000" u="sng" dirty="0"/>
              <a:t> Hub </a:t>
            </a:r>
            <a:br>
              <a:rPr lang="en-US" sz="1000" u="sng" dirty="0"/>
            </a:br>
            <a:r>
              <a:rPr lang="en-US" sz="1000" dirty="0"/>
              <a:t>Pittway Avenue</a:t>
            </a:r>
            <a:br>
              <a:rPr lang="en-US" sz="1000" dirty="0"/>
            </a:br>
            <a:r>
              <a:rPr lang="en-US" sz="1000" dirty="0" err="1"/>
              <a:t>Shipston</a:t>
            </a:r>
            <a:r>
              <a:rPr lang="en-US" sz="1000" dirty="0"/>
              <a:t>-on-</a:t>
            </a:r>
            <a:r>
              <a:rPr lang="en-US" sz="1000" dirty="0" err="1"/>
              <a:t>Stour</a:t>
            </a:r>
            <a:br>
              <a:rPr lang="en-US" sz="1000" dirty="0"/>
            </a:br>
            <a:r>
              <a:rPr lang="en-US" sz="1000" dirty="0"/>
              <a:t>Warwickshire</a:t>
            </a:r>
            <a:br>
              <a:rPr lang="en-US" sz="1000" dirty="0"/>
            </a:br>
            <a:r>
              <a:rPr lang="en-US" sz="1000" dirty="0"/>
              <a:t>CV36 4DQ</a:t>
            </a:r>
          </a:p>
          <a:p>
            <a:r>
              <a:rPr lang="en-US" sz="1000" dirty="0"/>
              <a:t>Phone: 01608 661886</a:t>
            </a:r>
          </a:p>
        </p:txBody>
      </p:sp>
      <p:sp>
        <p:nvSpPr>
          <p:cNvPr id="15" name="Rounded Rectangle 14"/>
          <p:cNvSpPr/>
          <p:nvPr/>
        </p:nvSpPr>
        <p:spPr>
          <a:xfrm>
            <a:off x="2060848" y="5047622"/>
            <a:ext cx="4317456" cy="121963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a:solidFill>
                  <a:schemeClr val="tx1"/>
                </a:solidFill>
              </a:rPr>
              <a:t>Phone the emergency mobile at 5pm if you have not made it back to let us know where you are (and ONE hour before departure on the last day)</a:t>
            </a:r>
          </a:p>
        </p:txBody>
      </p:sp>
      <p:pic>
        <p:nvPicPr>
          <p:cNvPr id="16" name="Picture 15">
            <a:extLst>
              <a:ext uri="{FF2B5EF4-FFF2-40B4-BE49-F238E27FC236}">
                <a16:creationId xmlns:a16="http://schemas.microsoft.com/office/drawing/2014/main" id="{3FA85F36-F761-431E-857E-5AE08A045B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986" y="190340"/>
            <a:ext cx="1974030" cy="1209429"/>
          </a:xfrm>
          <a:prstGeom prst="rect">
            <a:avLst/>
          </a:prstGeom>
        </p:spPr>
      </p:pic>
      <p:sp>
        <p:nvSpPr>
          <p:cNvPr id="2" name="Rectangle 1">
            <a:extLst>
              <a:ext uri="{FF2B5EF4-FFF2-40B4-BE49-F238E27FC236}">
                <a16:creationId xmlns:a16="http://schemas.microsoft.com/office/drawing/2014/main" id="{7C98F1A6-363B-4605-910F-62303334067E}"/>
              </a:ext>
            </a:extLst>
          </p:cNvPr>
          <p:cNvSpPr/>
          <p:nvPr/>
        </p:nvSpPr>
        <p:spPr>
          <a:xfrm>
            <a:off x="2636912" y="795177"/>
            <a:ext cx="3762418" cy="6045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solidFill>
                  <a:schemeClr val="tx1"/>
                </a:solidFill>
              </a:rPr>
              <a:t>Name:</a:t>
            </a:r>
          </a:p>
        </p:txBody>
      </p:sp>
    </p:spTree>
    <p:extLst>
      <p:ext uri="{BB962C8B-B14F-4D97-AF65-F5344CB8AC3E}">
        <p14:creationId xmlns:p14="http://schemas.microsoft.com/office/powerpoint/2010/main" val="3106981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989" y="185118"/>
            <a:ext cx="6496373" cy="360040"/>
          </a:xfrm>
          <a:ln>
            <a:solidFill>
              <a:schemeClr val="bg1"/>
            </a:solidFill>
          </a:ln>
        </p:spPr>
        <p:txBody>
          <a:bodyPr>
            <a:noAutofit/>
          </a:bodyPr>
          <a:lstStyle/>
          <a:p>
            <a:pPr algn="l"/>
            <a:r>
              <a:rPr lang="en-GB" sz="1800" b="1" dirty="0">
                <a:latin typeface="Aharoni" pitchFamily="2" charset="-79"/>
                <a:cs typeface="Aharoni" pitchFamily="2" charset="-79"/>
              </a:rPr>
              <a:t>What if its more serious ? – </a:t>
            </a:r>
            <a:r>
              <a:rPr lang="en-GB" sz="1600" b="1" dirty="0">
                <a:latin typeface="Aharoni" pitchFamily="2" charset="-79"/>
                <a:cs typeface="Aharoni" pitchFamily="2" charset="-79"/>
              </a:rPr>
              <a:t>Call 999 immediately then call us!</a:t>
            </a:r>
            <a:endParaRPr lang="en-GB" sz="1800" b="1" dirty="0">
              <a:latin typeface="Aharoni" pitchFamily="2" charset="-79"/>
              <a:cs typeface="Aharoni" pitchFamily="2" charset="-79"/>
            </a:endParaRPr>
          </a:p>
        </p:txBody>
      </p:sp>
      <p:sp>
        <p:nvSpPr>
          <p:cNvPr id="5" name="TextBox 4"/>
          <p:cNvSpPr txBox="1"/>
          <p:nvPr/>
        </p:nvSpPr>
        <p:spPr>
          <a:xfrm>
            <a:off x="229494" y="2070596"/>
            <a:ext cx="3186354" cy="1107996"/>
          </a:xfrm>
          <a:prstGeom prst="rect">
            <a:avLst/>
          </a:prstGeom>
          <a:noFill/>
          <a:ln>
            <a:solidFill>
              <a:schemeClr val="tx1"/>
            </a:solidFill>
          </a:ln>
        </p:spPr>
        <p:txBody>
          <a:bodyPr wrap="square" rtlCol="0">
            <a:spAutoFit/>
          </a:bodyPr>
          <a:lstStyle/>
          <a:p>
            <a:r>
              <a:rPr lang="en-GB" sz="1100" b="1" u="sng" dirty="0"/>
              <a:t>Major Burns</a:t>
            </a:r>
          </a:p>
          <a:p>
            <a:r>
              <a:rPr lang="en-GB" sz="1100" dirty="0"/>
              <a:t>Dial 999. Douse affected area in lots of cold water for at least 10 minutes.  Don’t remove clothing sticking to the burn. Make a clean covering for the burn (plastic bag, sterile triangular bandage). Don’t burst any blisters.</a:t>
            </a:r>
          </a:p>
        </p:txBody>
      </p:sp>
      <p:sp>
        <p:nvSpPr>
          <p:cNvPr id="6" name="TextBox 5"/>
          <p:cNvSpPr txBox="1"/>
          <p:nvPr/>
        </p:nvSpPr>
        <p:spPr>
          <a:xfrm>
            <a:off x="229494" y="568180"/>
            <a:ext cx="6335849" cy="1446550"/>
          </a:xfrm>
          <a:prstGeom prst="rect">
            <a:avLst/>
          </a:prstGeom>
          <a:noFill/>
          <a:ln>
            <a:solidFill>
              <a:schemeClr val="tx1"/>
            </a:solidFill>
          </a:ln>
        </p:spPr>
        <p:txBody>
          <a:bodyPr wrap="square" rtlCol="0">
            <a:spAutoFit/>
          </a:bodyPr>
          <a:lstStyle/>
          <a:p>
            <a:r>
              <a:rPr lang="en-GB" sz="1100" b="1" u="sng" dirty="0"/>
              <a:t>Dislocations and Breaks</a:t>
            </a:r>
          </a:p>
          <a:p>
            <a:r>
              <a:rPr lang="en-GB" sz="1100" dirty="0"/>
              <a:t>Look for swelling, bruising, bone piercing the skin or deformity.</a:t>
            </a:r>
          </a:p>
          <a:p>
            <a:r>
              <a:rPr lang="en-GB" sz="1100" dirty="0"/>
              <a:t>Check with casualty if in pain, hearing a snap or grating noise.</a:t>
            </a:r>
          </a:p>
          <a:p>
            <a:r>
              <a:rPr lang="en-GB" sz="1100" dirty="0"/>
              <a:t>Immobilise the limb but don’t move the casualty (use a sling or splint if you can but really you need training for this)</a:t>
            </a:r>
          </a:p>
          <a:p>
            <a:r>
              <a:rPr lang="en-GB" sz="1100" dirty="0"/>
              <a:t>Do not put them in the recovery position unless they stop breathing.</a:t>
            </a:r>
          </a:p>
          <a:p>
            <a:r>
              <a:rPr lang="en-GB" sz="1100" dirty="0"/>
              <a:t>NEVER move someone with a suspected fractured spine.</a:t>
            </a:r>
          </a:p>
          <a:p>
            <a:r>
              <a:rPr lang="en-GB" sz="1100" i="1" dirty="0"/>
              <a:t>Do not give food or drink to someone you expect will need anaesthetic</a:t>
            </a:r>
          </a:p>
        </p:txBody>
      </p:sp>
      <p:sp>
        <p:nvSpPr>
          <p:cNvPr id="7" name="TextBox 6"/>
          <p:cNvSpPr txBox="1"/>
          <p:nvPr/>
        </p:nvSpPr>
        <p:spPr>
          <a:xfrm>
            <a:off x="229494" y="3229983"/>
            <a:ext cx="3186354" cy="2123658"/>
          </a:xfrm>
          <a:prstGeom prst="rect">
            <a:avLst/>
          </a:prstGeom>
          <a:noFill/>
          <a:ln>
            <a:solidFill>
              <a:schemeClr val="tx1"/>
            </a:solidFill>
          </a:ln>
        </p:spPr>
        <p:txBody>
          <a:bodyPr wrap="square" rtlCol="0">
            <a:spAutoFit/>
          </a:bodyPr>
          <a:lstStyle/>
          <a:p>
            <a:r>
              <a:rPr lang="en-GB" sz="1100" b="1" u="sng" dirty="0"/>
              <a:t>Hypothermia </a:t>
            </a:r>
          </a:p>
          <a:p>
            <a:r>
              <a:rPr lang="en-GB" sz="1100" dirty="0"/>
              <a:t>Look out for fatigue, pale skin, shivering, confusion, irrational or violent behaviour, loss of consciousness (casualties can go into a coma and even die from this)</a:t>
            </a:r>
          </a:p>
          <a:p>
            <a:r>
              <a:rPr lang="en-GB" sz="1100" dirty="0"/>
              <a:t>Find shelter and give them lots of layers of spare dry clothes, insulate from the ground with a kip mat and put them in a sleeping bag (with someone else to warm them up!!).  Give sips of hot, sweet drinks then chocolate for energy if they improve.  Check the pulse</a:t>
            </a:r>
          </a:p>
          <a:p>
            <a:r>
              <a:rPr lang="en-GB" sz="1100" dirty="0"/>
              <a:t>DO NOT rub the casualty’s skin or give alcohol.</a:t>
            </a:r>
          </a:p>
        </p:txBody>
      </p:sp>
      <p:sp>
        <p:nvSpPr>
          <p:cNvPr id="8" name="TextBox 7"/>
          <p:cNvSpPr txBox="1"/>
          <p:nvPr/>
        </p:nvSpPr>
        <p:spPr>
          <a:xfrm>
            <a:off x="3488709" y="2077549"/>
            <a:ext cx="3076634" cy="1277273"/>
          </a:xfrm>
          <a:prstGeom prst="rect">
            <a:avLst/>
          </a:prstGeom>
          <a:noFill/>
          <a:ln>
            <a:solidFill>
              <a:schemeClr val="tx1"/>
            </a:solidFill>
          </a:ln>
        </p:spPr>
        <p:txBody>
          <a:bodyPr wrap="square" rtlCol="0">
            <a:spAutoFit/>
          </a:bodyPr>
          <a:lstStyle/>
          <a:p>
            <a:r>
              <a:rPr lang="en-GB" sz="1100" b="1" u="sng" dirty="0"/>
              <a:t>Serious bleeding</a:t>
            </a:r>
          </a:p>
          <a:p>
            <a:r>
              <a:rPr lang="en-GB" sz="1100" dirty="0"/>
              <a:t>Apply lots of direct pressure using a wound dressing if possible.  You may have to push together the sides of an open wound.  Elevate the wound above the level of the heart if possible. </a:t>
            </a:r>
          </a:p>
          <a:p>
            <a:r>
              <a:rPr lang="en-GB" sz="1100" dirty="0"/>
              <a:t>Do not remove a dressing. If blood seeps through, put another dressing on top.</a:t>
            </a:r>
          </a:p>
        </p:txBody>
      </p:sp>
      <p:sp>
        <p:nvSpPr>
          <p:cNvPr id="10" name="TextBox 9"/>
          <p:cNvSpPr txBox="1"/>
          <p:nvPr/>
        </p:nvSpPr>
        <p:spPr>
          <a:xfrm>
            <a:off x="3501008" y="3417641"/>
            <a:ext cx="3064335" cy="1615827"/>
          </a:xfrm>
          <a:prstGeom prst="rect">
            <a:avLst/>
          </a:prstGeom>
          <a:noFill/>
          <a:ln>
            <a:solidFill>
              <a:schemeClr val="tx1"/>
            </a:solidFill>
          </a:ln>
        </p:spPr>
        <p:txBody>
          <a:bodyPr wrap="square" rtlCol="0">
            <a:spAutoFit/>
          </a:bodyPr>
          <a:lstStyle/>
          <a:p>
            <a:r>
              <a:rPr lang="en-GB" sz="1100" b="1" u="sng" dirty="0"/>
              <a:t>Shock (due to blood loss)</a:t>
            </a:r>
            <a:endParaRPr lang="en-GB" sz="1100" dirty="0"/>
          </a:p>
          <a:p>
            <a:r>
              <a:rPr lang="en-GB" sz="1100" dirty="0"/>
              <a:t>Look for cold, clammy skin, rapid shallow breathing and blue lips.  They may feel sick, faint or weak and dizzy.  Their pulse will be fast and weak.</a:t>
            </a:r>
          </a:p>
          <a:p>
            <a:r>
              <a:rPr lang="en-GB" sz="1100" dirty="0"/>
              <a:t>Lie down the casualty and raise their legs at least 25cm, loosen tight clothing and keep them warm with clothing.  Do not give food or drink as this might cause vomiting – Call 999.</a:t>
            </a:r>
          </a:p>
        </p:txBody>
      </p:sp>
      <p:sp>
        <p:nvSpPr>
          <p:cNvPr id="9" name="Content Placeholder 2"/>
          <p:cNvSpPr>
            <a:spLocks noGrp="1"/>
          </p:cNvSpPr>
          <p:nvPr>
            <p:ph idx="1"/>
          </p:nvPr>
        </p:nvSpPr>
        <p:spPr>
          <a:xfrm>
            <a:off x="231352" y="5405032"/>
            <a:ext cx="3184496" cy="1026885"/>
          </a:xfrm>
        </p:spPr>
        <p:txBody>
          <a:bodyPr>
            <a:noAutofit/>
          </a:bodyPr>
          <a:lstStyle/>
          <a:p>
            <a:r>
              <a:rPr lang="en-GB" sz="1050" i="1" dirty="0"/>
              <a:t>If someone gets into trouble or is hurt...... </a:t>
            </a:r>
            <a:r>
              <a:rPr lang="en-GB" sz="1050" b="1" i="1" dirty="0"/>
              <a:t>Don’t panic</a:t>
            </a:r>
            <a:r>
              <a:rPr lang="en-GB" sz="1050" i="1" dirty="0"/>
              <a:t>, stay calm!</a:t>
            </a:r>
          </a:p>
          <a:p>
            <a:r>
              <a:rPr lang="en-GB" sz="1050" i="1" dirty="0"/>
              <a:t>Make sure no one else is at risk and give first aid if needed.</a:t>
            </a:r>
          </a:p>
          <a:p>
            <a:r>
              <a:rPr lang="en-GB" sz="1050" i="1" dirty="0"/>
              <a:t>Prepare a written message (see page 11)</a:t>
            </a:r>
          </a:p>
          <a:p>
            <a:r>
              <a:rPr lang="en-GB" sz="1050" i="1" dirty="0"/>
              <a:t>You must always stay together as a group unless there is an emergency where you need to go for help (</a:t>
            </a:r>
            <a:r>
              <a:rPr lang="en-GB" sz="1050" i="1" u="sng" dirty="0"/>
              <a:t>TWO</a:t>
            </a:r>
            <a:r>
              <a:rPr lang="en-GB" sz="1050" i="1" dirty="0"/>
              <a:t> people go, the rest stay with the casualty)</a:t>
            </a:r>
          </a:p>
          <a:p>
            <a:endParaRPr lang="en-GB" sz="1050" i="1" dirty="0"/>
          </a:p>
        </p:txBody>
      </p:sp>
      <p:sp>
        <p:nvSpPr>
          <p:cNvPr id="11" name="TextBox 10"/>
          <p:cNvSpPr txBox="1"/>
          <p:nvPr/>
        </p:nvSpPr>
        <p:spPr>
          <a:xfrm>
            <a:off x="229494" y="7092280"/>
            <a:ext cx="2187816" cy="1785104"/>
          </a:xfrm>
          <a:prstGeom prst="rect">
            <a:avLst/>
          </a:prstGeom>
          <a:noFill/>
          <a:ln w="28575">
            <a:solidFill>
              <a:schemeClr val="tx1"/>
            </a:solidFill>
          </a:ln>
        </p:spPr>
        <p:txBody>
          <a:bodyPr wrap="square" rtlCol="0">
            <a:spAutoFit/>
          </a:bodyPr>
          <a:lstStyle/>
          <a:p>
            <a:r>
              <a:rPr lang="en-GB" sz="1100" b="1" dirty="0"/>
              <a:t>People staying with the casualty</a:t>
            </a:r>
          </a:p>
          <a:p>
            <a:pPr marL="285750" indent="-285750">
              <a:buFont typeface="Wingdings" pitchFamily="2" charset="2"/>
              <a:buChar char="§"/>
            </a:pPr>
            <a:r>
              <a:rPr lang="en-GB" sz="1100" dirty="0"/>
              <a:t>Continue first aid</a:t>
            </a:r>
          </a:p>
          <a:p>
            <a:pPr marL="285750" indent="-285750">
              <a:buFont typeface="Wingdings" pitchFamily="2" charset="2"/>
              <a:buChar char="§"/>
            </a:pPr>
            <a:r>
              <a:rPr lang="en-GB" sz="1100" dirty="0"/>
              <a:t>Protect yourselves from the weather (flysheet, survival bag)</a:t>
            </a:r>
          </a:p>
          <a:p>
            <a:pPr marL="285750" indent="-285750">
              <a:buFont typeface="Wingdings" pitchFamily="2" charset="2"/>
              <a:buChar char="§"/>
            </a:pPr>
            <a:r>
              <a:rPr lang="en-GB" sz="1100" dirty="0"/>
              <a:t>Reassure and comfort the casualty</a:t>
            </a:r>
          </a:p>
          <a:p>
            <a:pPr marL="285750" indent="-285750">
              <a:buFont typeface="Wingdings" pitchFamily="2" charset="2"/>
              <a:buChar char="§"/>
            </a:pPr>
            <a:r>
              <a:rPr lang="en-GB" sz="1100" dirty="0"/>
              <a:t>Make yourselves easily visible</a:t>
            </a:r>
          </a:p>
          <a:p>
            <a:pPr marL="285750" indent="-285750">
              <a:buFont typeface="Wingdings" pitchFamily="2" charset="2"/>
              <a:buChar char="§"/>
            </a:pPr>
            <a:r>
              <a:rPr lang="en-GB" sz="1100" dirty="0"/>
              <a:t>Be prepared to lead rescuers back</a:t>
            </a:r>
          </a:p>
        </p:txBody>
      </p:sp>
      <p:sp>
        <p:nvSpPr>
          <p:cNvPr id="12" name="TextBox 11"/>
          <p:cNvSpPr txBox="1"/>
          <p:nvPr/>
        </p:nvSpPr>
        <p:spPr>
          <a:xfrm>
            <a:off x="2492896" y="7092280"/>
            <a:ext cx="3677824" cy="1785104"/>
          </a:xfrm>
          <a:prstGeom prst="rect">
            <a:avLst/>
          </a:prstGeom>
          <a:noFill/>
          <a:ln w="28575">
            <a:solidFill>
              <a:schemeClr val="tx1"/>
            </a:solidFill>
          </a:ln>
        </p:spPr>
        <p:txBody>
          <a:bodyPr wrap="square" rtlCol="0">
            <a:spAutoFit/>
          </a:bodyPr>
          <a:lstStyle/>
          <a:p>
            <a:r>
              <a:rPr lang="en-GB" sz="1100" b="1" dirty="0"/>
              <a:t>People going for help</a:t>
            </a:r>
          </a:p>
          <a:p>
            <a:pPr marL="285750" indent="-285750">
              <a:buFont typeface="Wingdings" pitchFamily="2" charset="2"/>
              <a:buChar char="§"/>
            </a:pPr>
            <a:r>
              <a:rPr lang="en-GB" sz="1100" dirty="0"/>
              <a:t>Call for assistance as soon as you have a mobile signal.</a:t>
            </a:r>
          </a:p>
          <a:p>
            <a:pPr marL="285750" indent="-285750">
              <a:buFont typeface="Wingdings" pitchFamily="2" charset="2"/>
              <a:buChar char="§"/>
            </a:pPr>
            <a:r>
              <a:rPr lang="en-GB" sz="1100" dirty="0"/>
              <a:t>Aim for the nearest road, house, farm etc. to be able to make a call if there is no mobile signal.</a:t>
            </a:r>
          </a:p>
          <a:p>
            <a:pPr marL="285750" indent="-285750">
              <a:buFont typeface="Wingdings" pitchFamily="2" charset="2"/>
              <a:buChar char="§"/>
            </a:pPr>
            <a:r>
              <a:rPr lang="en-GB" sz="1100" dirty="0"/>
              <a:t>In a </a:t>
            </a:r>
            <a:r>
              <a:rPr lang="en-GB" sz="1100" u="sng" dirty="0"/>
              <a:t>serious </a:t>
            </a:r>
            <a:r>
              <a:rPr lang="en-GB" sz="1100" dirty="0"/>
              <a:t>emergency </a:t>
            </a:r>
            <a:r>
              <a:rPr lang="en-GB" sz="1100" b="1" dirty="0"/>
              <a:t>CALL 999 FIRST !!! </a:t>
            </a:r>
            <a:r>
              <a:rPr lang="en-GB" sz="1100" dirty="0"/>
              <a:t>Then the school mobile/campsite.</a:t>
            </a:r>
          </a:p>
          <a:p>
            <a:pPr marL="285750" indent="-285750">
              <a:buFont typeface="Wingdings" pitchFamily="2" charset="2"/>
              <a:buChar char="§"/>
            </a:pPr>
            <a:r>
              <a:rPr lang="en-GB" sz="1100" dirty="0"/>
              <a:t>If it’s a minor emergency (</a:t>
            </a:r>
            <a:r>
              <a:rPr lang="en-GB" sz="1100" dirty="0" err="1"/>
              <a:t>eg</a:t>
            </a:r>
            <a:r>
              <a:rPr lang="en-GB" sz="1100" dirty="0"/>
              <a:t>. A sprain) then call the school mobile/campsite, or go back to a checkpoint.</a:t>
            </a:r>
          </a:p>
          <a:p>
            <a:pPr marL="285750" indent="-285750">
              <a:buFont typeface="Wingdings" pitchFamily="2" charset="2"/>
              <a:buChar char="§"/>
            </a:pPr>
            <a:r>
              <a:rPr lang="en-GB" sz="1100" dirty="0"/>
              <a:t>Wait by the phone for further instructions (don’t go back to the group unless told to)</a:t>
            </a:r>
          </a:p>
        </p:txBody>
      </p:sp>
      <p:sp>
        <p:nvSpPr>
          <p:cNvPr id="3" name="Slide Number Placeholder 2"/>
          <p:cNvSpPr>
            <a:spLocks noGrp="1"/>
          </p:cNvSpPr>
          <p:nvPr>
            <p:ph type="sldNum" sz="quarter" idx="12"/>
          </p:nvPr>
        </p:nvSpPr>
        <p:spPr/>
        <p:txBody>
          <a:bodyPr/>
          <a:lstStyle/>
          <a:p>
            <a:fld id="{A883B761-B315-4F80-8FB2-45F717CF81FD}" type="slidenum">
              <a:rPr lang="en-GB" smtClean="0"/>
              <a:t>10</a:t>
            </a:fld>
            <a:endParaRPr lang="en-GB"/>
          </a:p>
        </p:txBody>
      </p:sp>
      <p:sp>
        <p:nvSpPr>
          <p:cNvPr id="13" name="TextBox 12">
            <a:extLst>
              <a:ext uri="{FF2B5EF4-FFF2-40B4-BE49-F238E27FC236}">
                <a16:creationId xmlns:a16="http://schemas.microsoft.com/office/drawing/2014/main" id="{97EDE8AF-6A4B-4ADE-9984-7A510BA080B0}"/>
              </a:ext>
            </a:extLst>
          </p:cNvPr>
          <p:cNvSpPr txBox="1"/>
          <p:nvPr/>
        </p:nvSpPr>
        <p:spPr>
          <a:xfrm>
            <a:off x="3501008" y="5096287"/>
            <a:ext cx="3064335" cy="1785104"/>
          </a:xfrm>
          <a:prstGeom prst="rect">
            <a:avLst/>
          </a:prstGeom>
          <a:noFill/>
          <a:ln>
            <a:solidFill>
              <a:schemeClr val="tx1"/>
            </a:solidFill>
          </a:ln>
        </p:spPr>
        <p:txBody>
          <a:bodyPr wrap="square" rtlCol="0">
            <a:spAutoFit/>
          </a:bodyPr>
          <a:lstStyle/>
          <a:p>
            <a:r>
              <a:rPr lang="en-GB" sz="1100" b="1" u="sng" dirty="0"/>
              <a:t>Serious allergy (anaphylaxis) – 999 </a:t>
            </a:r>
          </a:p>
          <a:p>
            <a:r>
              <a:rPr lang="en-GB" sz="1100" dirty="0"/>
              <a:t>A bee sting or nut allergy or something else can cause this and its life threatening.  Look for swelling and difficulty breathing but there are other symptoms.</a:t>
            </a:r>
          </a:p>
          <a:p>
            <a:r>
              <a:rPr lang="en-GB" sz="1100" dirty="0"/>
              <a:t>Lie them down and raise their legs.  If they have an </a:t>
            </a:r>
            <a:r>
              <a:rPr lang="en-GB" sz="1100" dirty="0" err="1"/>
              <a:t>Epipen</a:t>
            </a:r>
            <a:r>
              <a:rPr lang="en-GB" sz="1100" dirty="0"/>
              <a:t> you can give it if they are unable to.   </a:t>
            </a:r>
          </a:p>
          <a:p>
            <a:r>
              <a:rPr lang="en-GB" sz="1100" dirty="0"/>
              <a:t>TAKE OFF THE CAP, GRAB THE CYLINDER (NOT THE END) AND THRUST INTO THE THIGH (THROUGH CLOTHES) AND HOLD IN PLACE FOR 10 SECONDS</a:t>
            </a:r>
          </a:p>
        </p:txBody>
      </p:sp>
    </p:spTree>
    <p:extLst>
      <p:ext uri="{BB962C8B-B14F-4D97-AF65-F5344CB8AC3E}">
        <p14:creationId xmlns:p14="http://schemas.microsoft.com/office/powerpoint/2010/main" val="14931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000"/>
                                        <p:tgtEl>
                                          <p:spTgt spid="12"/>
                                        </p:tgtEl>
                                      </p:cBhvr>
                                    </p:animEffect>
                                    <p:anim calcmode="lin" valueType="num">
                                      <p:cBhvr>
                                        <p:cTn id="40" dur="1000" fill="hold"/>
                                        <p:tgtEl>
                                          <p:spTgt spid="12"/>
                                        </p:tgtEl>
                                        <p:attrNameLst>
                                          <p:attrName>ppt_x</p:attrName>
                                        </p:attrNameLst>
                                      </p:cBhvr>
                                      <p:tavLst>
                                        <p:tav tm="0">
                                          <p:val>
                                            <p:strVal val="#ppt_x"/>
                                          </p:val>
                                        </p:tav>
                                        <p:tav tm="100000">
                                          <p:val>
                                            <p:strVal val="#ppt_x"/>
                                          </p:val>
                                        </p:tav>
                                      </p:tavLst>
                                    </p:anim>
                                    <p:anim calcmode="lin" valueType="num">
                                      <p:cBhvr>
                                        <p:cTn id="4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3"/>
          <p:cNvGraphicFramePr>
            <a:graphicFrameLocks/>
          </p:cNvGraphicFramePr>
          <p:nvPr>
            <p:extLst>
              <p:ext uri="{D42A27DB-BD31-4B8C-83A1-F6EECF244321}">
                <p14:modId xmlns:p14="http://schemas.microsoft.com/office/powerpoint/2010/main" val="1535269219"/>
              </p:ext>
            </p:extLst>
          </p:nvPr>
        </p:nvGraphicFramePr>
        <p:xfrm>
          <a:off x="188640" y="6782493"/>
          <a:ext cx="5941904" cy="2144513"/>
        </p:xfrm>
        <a:graphic>
          <a:graphicData uri="http://schemas.openxmlformats.org/drawingml/2006/table">
            <a:tbl>
              <a:tblPr firstRow="1" bandRow="1">
                <a:tableStyleId>{5940675A-B579-460E-94D1-54222C63F5DA}</a:tableStyleId>
              </a:tblPr>
              <a:tblGrid>
                <a:gridCol w="2430429">
                  <a:extLst>
                    <a:ext uri="{9D8B030D-6E8A-4147-A177-3AD203B41FA5}">
                      <a16:colId xmlns:a16="http://schemas.microsoft.com/office/drawing/2014/main" val="20000"/>
                    </a:ext>
                  </a:extLst>
                </a:gridCol>
                <a:gridCol w="3511475">
                  <a:extLst>
                    <a:ext uri="{9D8B030D-6E8A-4147-A177-3AD203B41FA5}">
                      <a16:colId xmlns:a16="http://schemas.microsoft.com/office/drawing/2014/main" val="20001"/>
                    </a:ext>
                  </a:extLst>
                </a:gridCol>
              </a:tblGrid>
              <a:tr h="301217">
                <a:tc gridSpan="2">
                  <a:txBody>
                    <a:bodyPr/>
                    <a:lstStyle/>
                    <a:p>
                      <a:r>
                        <a:rPr lang="en-GB" sz="1200" b="1" dirty="0">
                          <a:solidFill>
                            <a:srgbClr val="FF0000"/>
                          </a:solidFill>
                        </a:rPr>
                        <a:t>Arthur</a:t>
                      </a:r>
                      <a:r>
                        <a:rPr lang="en-GB" sz="1200" b="1" baseline="0" dirty="0">
                          <a:solidFill>
                            <a:srgbClr val="FF0000"/>
                          </a:solidFill>
                        </a:rPr>
                        <a:t> Terry School Duke of Edinburgh – EMERGENCY MESSAGE</a:t>
                      </a:r>
                      <a:endParaRPr lang="en-GB" sz="1200" b="1" dirty="0">
                        <a:solidFill>
                          <a:srgbClr val="FF0000"/>
                        </a:solidFill>
                      </a:endParaRPr>
                    </a:p>
                  </a:txBody>
                  <a:tcPr marL="68580" marR="68580" marT="60960" marB="60960">
                    <a:cell3D prstMaterial="dkEdge">
                      <a:bevel/>
                      <a:lightRig rig="flood" dir="t"/>
                    </a:cell3D>
                  </a:tcPr>
                </a:tc>
                <a:tc hMerge="1">
                  <a:txBody>
                    <a:bodyPr/>
                    <a:lstStyle/>
                    <a:p>
                      <a:endParaRPr lang="en-GB" dirty="0"/>
                    </a:p>
                  </a:txBody>
                  <a:tcPr/>
                </a:tc>
                <a:extLst>
                  <a:ext uri="{0D108BD9-81ED-4DB2-BD59-A6C34878D82A}">
                    <a16:rowId xmlns:a16="http://schemas.microsoft.com/office/drawing/2014/main" val="10000"/>
                  </a:ext>
                </a:extLst>
              </a:tr>
              <a:tr h="273833">
                <a:tc>
                  <a:txBody>
                    <a:bodyPr/>
                    <a:lstStyle/>
                    <a:p>
                      <a:r>
                        <a:rPr lang="en-GB" sz="1100" dirty="0"/>
                        <a:t>Location of incident (6 fig grid ref)</a:t>
                      </a:r>
                    </a:p>
                  </a:txBody>
                  <a:tcPr marL="68580" marR="68580" marT="60960" marB="60960">
                    <a:cell3D prstMaterial="dkEdge">
                      <a:bevel/>
                      <a:lightRig rig="flood" dir="t"/>
                    </a:cell3D>
                  </a:tcPr>
                </a:tc>
                <a:tc>
                  <a:txBody>
                    <a:bodyPr/>
                    <a:lstStyle/>
                    <a:p>
                      <a:endParaRPr lang="en-GB" sz="1100"/>
                    </a:p>
                  </a:txBody>
                  <a:tcPr marL="68580" marR="68580" marT="60960" marB="60960">
                    <a:cell3D prstMaterial="dkEdge">
                      <a:bevel/>
                      <a:lightRig rig="flood" dir="t"/>
                    </a:cell3D>
                  </a:tcPr>
                </a:tc>
                <a:extLst>
                  <a:ext uri="{0D108BD9-81ED-4DB2-BD59-A6C34878D82A}">
                    <a16:rowId xmlns:a16="http://schemas.microsoft.com/office/drawing/2014/main" val="10001"/>
                  </a:ext>
                </a:extLst>
              </a:tr>
              <a:tr h="273833">
                <a:tc>
                  <a:txBody>
                    <a:bodyPr/>
                    <a:lstStyle/>
                    <a:p>
                      <a:r>
                        <a:rPr lang="en-GB" sz="1100" dirty="0"/>
                        <a:t>Time of incident</a:t>
                      </a:r>
                    </a:p>
                  </a:txBody>
                  <a:tcPr marL="68580" marR="68580" marT="60960" marB="60960">
                    <a:cell3D prstMaterial="dkEdge">
                      <a:bevel/>
                      <a:lightRig rig="flood" dir="t"/>
                    </a:cell3D>
                  </a:tcPr>
                </a:tc>
                <a:tc>
                  <a:txBody>
                    <a:bodyPr/>
                    <a:lstStyle/>
                    <a:p>
                      <a:endParaRPr lang="en-GB" sz="1100" dirty="0"/>
                    </a:p>
                  </a:txBody>
                  <a:tcPr marL="68580" marR="68580" marT="60960" marB="60960">
                    <a:cell3D prstMaterial="dkEdge">
                      <a:bevel/>
                      <a:lightRig rig="flood" dir="t"/>
                    </a:cell3D>
                  </a:tcPr>
                </a:tc>
                <a:extLst>
                  <a:ext uri="{0D108BD9-81ED-4DB2-BD59-A6C34878D82A}">
                    <a16:rowId xmlns:a16="http://schemas.microsoft.com/office/drawing/2014/main" val="10002"/>
                  </a:ext>
                </a:extLst>
              </a:tr>
              <a:tr h="273833">
                <a:tc>
                  <a:txBody>
                    <a:bodyPr/>
                    <a:lstStyle/>
                    <a:p>
                      <a:r>
                        <a:rPr lang="en-GB" sz="1100" dirty="0"/>
                        <a:t>Injured person’s name</a:t>
                      </a:r>
                    </a:p>
                  </a:txBody>
                  <a:tcPr marL="68580" marR="68580" marT="60960" marB="60960">
                    <a:cell3D prstMaterial="dkEdge">
                      <a:bevel/>
                      <a:lightRig rig="flood" dir="t"/>
                    </a:cell3D>
                  </a:tcPr>
                </a:tc>
                <a:tc>
                  <a:txBody>
                    <a:bodyPr/>
                    <a:lstStyle/>
                    <a:p>
                      <a:endParaRPr lang="en-GB" sz="1100"/>
                    </a:p>
                  </a:txBody>
                  <a:tcPr marL="68580" marR="68580" marT="60960" marB="60960">
                    <a:cell3D prstMaterial="dkEdge">
                      <a:bevel/>
                      <a:lightRig rig="flood" dir="t"/>
                    </a:cell3D>
                  </a:tcPr>
                </a:tc>
                <a:extLst>
                  <a:ext uri="{0D108BD9-81ED-4DB2-BD59-A6C34878D82A}">
                    <a16:rowId xmlns:a16="http://schemas.microsoft.com/office/drawing/2014/main" val="10003"/>
                  </a:ext>
                </a:extLst>
              </a:tr>
              <a:tr h="273833">
                <a:tc>
                  <a:txBody>
                    <a:bodyPr/>
                    <a:lstStyle/>
                    <a:p>
                      <a:r>
                        <a:rPr lang="en-GB" sz="1100" dirty="0"/>
                        <a:t>Nature of injuries</a:t>
                      </a:r>
                    </a:p>
                  </a:txBody>
                  <a:tcPr marL="68580" marR="68580" marT="60960" marB="60960">
                    <a:cell3D prstMaterial="dkEdge">
                      <a:bevel/>
                      <a:lightRig rig="flood" dir="t"/>
                    </a:cell3D>
                  </a:tcPr>
                </a:tc>
                <a:tc>
                  <a:txBody>
                    <a:bodyPr/>
                    <a:lstStyle/>
                    <a:p>
                      <a:endParaRPr lang="en-GB" sz="1100"/>
                    </a:p>
                  </a:txBody>
                  <a:tcPr marL="68580" marR="68580" marT="60960" marB="60960">
                    <a:cell3D prstMaterial="dkEdge">
                      <a:bevel/>
                      <a:lightRig rig="flood" dir="t"/>
                    </a:cell3D>
                  </a:tcPr>
                </a:tc>
                <a:extLst>
                  <a:ext uri="{0D108BD9-81ED-4DB2-BD59-A6C34878D82A}">
                    <a16:rowId xmlns:a16="http://schemas.microsoft.com/office/drawing/2014/main" val="10004"/>
                  </a:ext>
                </a:extLst>
              </a:tr>
              <a:tr h="2738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t>Start and finish</a:t>
                      </a:r>
                      <a:r>
                        <a:rPr lang="en-GB" sz="1100" baseline="0" dirty="0"/>
                        <a:t> point of your route</a:t>
                      </a:r>
                      <a:endParaRPr lang="en-GB" sz="1100" dirty="0"/>
                    </a:p>
                  </a:txBody>
                  <a:tcPr marL="68580" marR="68580" marT="60960" marB="60960">
                    <a:cell3D prstMaterial="dkEdge">
                      <a:bevel/>
                      <a:lightRig rig="flood" dir="t"/>
                    </a:cell3D>
                  </a:tcPr>
                </a:tc>
                <a:tc>
                  <a:txBody>
                    <a:bodyPr/>
                    <a:lstStyle/>
                    <a:p>
                      <a:endParaRPr lang="en-GB" sz="1100"/>
                    </a:p>
                  </a:txBody>
                  <a:tcPr marL="68580" marR="68580" marT="60960" marB="60960">
                    <a:cell3D prstMaterial="dkEdge">
                      <a:bevel/>
                      <a:lightRig rig="flood" dir="t"/>
                    </a:cell3D>
                  </a:tcPr>
                </a:tc>
                <a:extLst>
                  <a:ext uri="{0D108BD9-81ED-4DB2-BD59-A6C34878D82A}">
                    <a16:rowId xmlns:a16="http://schemas.microsoft.com/office/drawing/2014/main" val="10005"/>
                  </a:ext>
                </a:extLst>
              </a:tr>
              <a:tr h="391913">
                <a:tc>
                  <a:txBody>
                    <a:bodyPr/>
                    <a:lstStyle/>
                    <a:p>
                      <a:r>
                        <a:rPr lang="en-GB" sz="1100" dirty="0"/>
                        <a:t>Other group members</a:t>
                      </a:r>
                    </a:p>
                  </a:txBody>
                  <a:tcPr marL="68580" marR="68580" marT="60960" marB="60960">
                    <a:cell3D prstMaterial="dkEdge">
                      <a:bevel/>
                      <a:lightRig rig="flood" dir="t"/>
                    </a:cell3D>
                  </a:tcPr>
                </a:tc>
                <a:tc>
                  <a:txBody>
                    <a:bodyPr/>
                    <a:lstStyle/>
                    <a:p>
                      <a:endParaRPr lang="en-GB" sz="1100" dirty="0"/>
                    </a:p>
                  </a:txBody>
                  <a:tcPr marL="68580" marR="68580" marT="60960" marB="60960">
                    <a:cell3D prstMaterial="dkEdge">
                      <a:bevel/>
                      <a:lightRig rig="flood" dir="t"/>
                    </a:cell3D>
                  </a:tcPr>
                </a:tc>
                <a:extLst>
                  <a:ext uri="{0D108BD9-81ED-4DB2-BD59-A6C34878D82A}">
                    <a16:rowId xmlns:a16="http://schemas.microsoft.com/office/drawing/2014/main" val="10006"/>
                  </a:ext>
                </a:extLst>
              </a:tr>
            </a:tbl>
          </a:graphicData>
        </a:graphic>
      </p:graphicFrame>
      <p:sp>
        <p:nvSpPr>
          <p:cNvPr id="10" name="Slide Number Placeholder 9"/>
          <p:cNvSpPr>
            <a:spLocks noGrp="1"/>
          </p:cNvSpPr>
          <p:nvPr>
            <p:ph type="sldNum" sz="quarter" idx="12"/>
          </p:nvPr>
        </p:nvSpPr>
        <p:spPr/>
        <p:txBody>
          <a:bodyPr/>
          <a:lstStyle/>
          <a:p>
            <a:fld id="{A883B761-B315-4F80-8FB2-45F717CF81FD}" type="slidenum">
              <a:rPr lang="en-GB" smtClean="0"/>
              <a:t>11</a:t>
            </a:fld>
            <a:endParaRPr lang="en-GB"/>
          </a:p>
        </p:txBody>
      </p:sp>
      <p:sp>
        <p:nvSpPr>
          <p:cNvPr id="14" name="Title 1">
            <a:extLst>
              <a:ext uri="{FF2B5EF4-FFF2-40B4-BE49-F238E27FC236}">
                <a16:creationId xmlns:a16="http://schemas.microsoft.com/office/drawing/2014/main" id="{0A2E51FF-A8C7-47F7-A0AE-D8A56DC41381}"/>
              </a:ext>
            </a:extLst>
          </p:cNvPr>
          <p:cNvSpPr txBox="1">
            <a:spLocks/>
          </p:cNvSpPr>
          <p:nvPr/>
        </p:nvSpPr>
        <p:spPr>
          <a:xfrm>
            <a:off x="222176" y="161564"/>
            <a:ext cx="1368152" cy="634082"/>
          </a:xfrm>
          <a:prstGeom prst="rect">
            <a:avLst/>
          </a:prstGeom>
          <a:solidFill>
            <a:schemeClr val="bg1">
              <a:lumMod val="95000"/>
            </a:schemeClr>
          </a:solidFill>
          <a:ln>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a:latin typeface="Algerian" pitchFamily="82" charset="0"/>
              </a:rPr>
              <a:t>CPR</a:t>
            </a:r>
            <a:endParaRPr lang="en-GB" sz="4000" dirty="0">
              <a:latin typeface="Algerian" pitchFamily="82" charset="0"/>
            </a:endParaRPr>
          </a:p>
        </p:txBody>
      </p:sp>
      <p:sp>
        <p:nvSpPr>
          <p:cNvPr id="15" name="Rectangle 14">
            <a:extLst>
              <a:ext uri="{FF2B5EF4-FFF2-40B4-BE49-F238E27FC236}">
                <a16:creationId xmlns:a16="http://schemas.microsoft.com/office/drawing/2014/main" id="{18F31C19-650F-45E4-9753-74C06CE81FCE}"/>
              </a:ext>
            </a:extLst>
          </p:cNvPr>
          <p:cNvSpPr/>
          <p:nvPr/>
        </p:nvSpPr>
        <p:spPr>
          <a:xfrm>
            <a:off x="222177" y="942284"/>
            <a:ext cx="6292924" cy="10792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n-GB" sz="1600" dirty="0">
                <a:solidFill>
                  <a:schemeClr val="tx1"/>
                </a:solidFill>
              </a:rPr>
              <a:t>Pinch nostrils shut. You take a full breath then seal your mouth around the casualty’s mouth and blow for 2 seconds. Remove lips and let their chest fall.</a:t>
            </a:r>
          </a:p>
          <a:p>
            <a:pPr marL="285750" indent="-285750">
              <a:buFont typeface="Arial" pitchFamily="34" charset="0"/>
              <a:buChar char="•"/>
            </a:pPr>
            <a:r>
              <a:rPr lang="en-GB" sz="1600" dirty="0">
                <a:solidFill>
                  <a:schemeClr val="tx1"/>
                </a:solidFill>
              </a:rPr>
              <a:t>Repeat again.</a:t>
            </a:r>
          </a:p>
        </p:txBody>
      </p:sp>
      <p:sp>
        <p:nvSpPr>
          <p:cNvPr id="16" name="Rectangle 15">
            <a:extLst>
              <a:ext uri="{FF2B5EF4-FFF2-40B4-BE49-F238E27FC236}">
                <a16:creationId xmlns:a16="http://schemas.microsoft.com/office/drawing/2014/main" id="{BFDB4FED-6B9E-444A-8E37-5903F8C46528}"/>
              </a:ext>
            </a:extLst>
          </p:cNvPr>
          <p:cNvSpPr/>
          <p:nvPr/>
        </p:nvSpPr>
        <p:spPr>
          <a:xfrm>
            <a:off x="1734345" y="148958"/>
            <a:ext cx="4935016" cy="738664"/>
          </a:xfrm>
          <a:prstGeom prst="rect">
            <a:avLst/>
          </a:prstGeom>
        </p:spPr>
        <p:txBody>
          <a:bodyPr wrap="square">
            <a:spAutoFit/>
          </a:bodyPr>
          <a:lstStyle/>
          <a:p>
            <a:r>
              <a:rPr lang="en-GB" sz="1400" dirty="0"/>
              <a:t>This is </a:t>
            </a:r>
            <a:r>
              <a:rPr lang="en-GB" sz="1400" b="1" u="sng" dirty="0"/>
              <a:t>only to save a life </a:t>
            </a:r>
            <a:r>
              <a:rPr lang="en-GB" sz="1400" dirty="0"/>
              <a:t>and when there is no other option of immediate help and a casualty is not breathing.  Few people survive unfortunately.</a:t>
            </a:r>
          </a:p>
        </p:txBody>
      </p:sp>
      <p:sp>
        <p:nvSpPr>
          <p:cNvPr id="17" name="Rectangle 16">
            <a:extLst>
              <a:ext uri="{FF2B5EF4-FFF2-40B4-BE49-F238E27FC236}">
                <a16:creationId xmlns:a16="http://schemas.microsoft.com/office/drawing/2014/main" id="{B2FBE81E-4CEF-43A2-97A1-EF0D382AA424}"/>
              </a:ext>
            </a:extLst>
          </p:cNvPr>
          <p:cNvSpPr/>
          <p:nvPr/>
        </p:nvSpPr>
        <p:spPr>
          <a:xfrm>
            <a:off x="222177" y="2113552"/>
            <a:ext cx="6292923" cy="23254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n-GB" sz="1600" dirty="0">
                <a:solidFill>
                  <a:schemeClr val="tx1"/>
                </a:solidFill>
              </a:rPr>
              <a:t>Must be lying on their back on a flat, firm surface. Kneel beside them.</a:t>
            </a:r>
          </a:p>
          <a:p>
            <a:pPr marL="285750" indent="-285750">
              <a:buFont typeface="Arial" pitchFamily="34" charset="0"/>
              <a:buChar char="•"/>
            </a:pPr>
            <a:r>
              <a:rPr lang="en-GB" sz="1600" dirty="0">
                <a:solidFill>
                  <a:schemeClr val="tx1"/>
                </a:solidFill>
              </a:rPr>
              <a:t>Place the heel of your hand between the nipples on the breastbone.</a:t>
            </a:r>
          </a:p>
          <a:p>
            <a:pPr marL="285750" indent="-285750">
              <a:buFont typeface="Arial" pitchFamily="34" charset="0"/>
              <a:buChar char="•"/>
            </a:pPr>
            <a:r>
              <a:rPr lang="en-GB" sz="1600" dirty="0">
                <a:solidFill>
                  <a:schemeClr val="tx1"/>
                </a:solidFill>
              </a:rPr>
              <a:t>Interlock fingers on your other hand and keep your arms straight.</a:t>
            </a:r>
          </a:p>
          <a:p>
            <a:pPr marL="285750" indent="-285750">
              <a:buFont typeface="Arial" pitchFamily="34" charset="0"/>
              <a:buChar char="•"/>
            </a:pPr>
            <a:r>
              <a:rPr lang="en-GB" sz="1600" dirty="0">
                <a:solidFill>
                  <a:schemeClr val="tx1"/>
                </a:solidFill>
              </a:rPr>
              <a:t>Press down vertically on the breastbone (it needs to go down 4-5cm)</a:t>
            </a:r>
          </a:p>
          <a:p>
            <a:pPr marL="285750" indent="-285750">
              <a:buFont typeface="Arial" pitchFamily="34" charset="0"/>
              <a:buChar char="•"/>
            </a:pPr>
            <a:r>
              <a:rPr lang="en-GB" sz="1600" dirty="0">
                <a:solidFill>
                  <a:schemeClr val="tx1"/>
                </a:solidFill>
              </a:rPr>
              <a:t>Release the pressure without moving your hands –  30 times then 2 breaths again.</a:t>
            </a:r>
          </a:p>
          <a:p>
            <a:pPr marL="285750" indent="-285750">
              <a:buFont typeface="Arial" pitchFamily="34" charset="0"/>
              <a:buChar char="•"/>
            </a:pPr>
            <a:r>
              <a:rPr lang="en-GB" sz="1600" dirty="0">
                <a:solidFill>
                  <a:schemeClr val="tx1"/>
                </a:solidFill>
              </a:rPr>
              <a:t>Keep going until you cant do anymore (alternate with a partner if you can)</a:t>
            </a:r>
          </a:p>
        </p:txBody>
      </p:sp>
      <p:sp>
        <p:nvSpPr>
          <p:cNvPr id="18" name="Frame 17">
            <a:extLst>
              <a:ext uri="{FF2B5EF4-FFF2-40B4-BE49-F238E27FC236}">
                <a16:creationId xmlns:a16="http://schemas.microsoft.com/office/drawing/2014/main" id="{8CD25252-B1E9-45C3-BD20-4D8BD1D9DC9D}"/>
              </a:ext>
            </a:extLst>
          </p:cNvPr>
          <p:cNvSpPr/>
          <p:nvPr/>
        </p:nvSpPr>
        <p:spPr>
          <a:xfrm>
            <a:off x="229707" y="4530282"/>
            <a:ext cx="6287444" cy="792088"/>
          </a:xfrm>
          <a:prstGeom prst="frame">
            <a:avLst>
              <a:gd name="adj1" fmla="val 692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rPr>
              <a:t>Remember this is only to be used if a casualty is </a:t>
            </a:r>
            <a:r>
              <a:rPr lang="en-GB" sz="1100" b="1" u="sng" dirty="0">
                <a:solidFill>
                  <a:schemeClr val="tx1"/>
                </a:solidFill>
              </a:rPr>
              <a:t>not</a:t>
            </a:r>
            <a:r>
              <a:rPr lang="en-GB" sz="1100" b="1" dirty="0">
                <a:solidFill>
                  <a:schemeClr val="tx1"/>
                </a:solidFill>
              </a:rPr>
              <a:t> breathing or breathing is irregular </a:t>
            </a:r>
          </a:p>
          <a:p>
            <a:pPr algn="ctr"/>
            <a:r>
              <a:rPr lang="en-GB" sz="1100" dirty="0">
                <a:solidFill>
                  <a:schemeClr val="tx1"/>
                </a:solidFill>
              </a:rPr>
              <a:t> If doing this alone </a:t>
            </a:r>
            <a:r>
              <a:rPr lang="en-GB" sz="1100" u="sng" dirty="0">
                <a:solidFill>
                  <a:schemeClr val="tx1"/>
                </a:solidFill>
              </a:rPr>
              <a:t>do 30 compressions then 2 breaths per minute</a:t>
            </a:r>
            <a:r>
              <a:rPr lang="en-GB" sz="1100" dirty="0">
                <a:solidFill>
                  <a:schemeClr val="tx1"/>
                </a:solidFill>
              </a:rPr>
              <a:t>, if in a pair swap over every two minutes</a:t>
            </a:r>
          </a:p>
          <a:p>
            <a:pPr algn="ctr"/>
            <a:r>
              <a:rPr lang="en-GB" sz="1100" dirty="0">
                <a:solidFill>
                  <a:schemeClr val="tx1"/>
                </a:solidFill>
              </a:rPr>
              <a:t>When breathing returns, put them in the </a:t>
            </a:r>
            <a:r>
              <a:rPr lang="en-GB" sz="1100" i="1" dirty="0">
                <a:solidFill>
                  <a:schemeClr val="tx1"/>
                </a:solidFill>
              </a:rPr>
              <a:t>safe airway position.</a:t>
            </a:r>
          </a:p>
        </p:txBody>
      </p:sp>
      <p:sp>
        <p:nvSpPr>
          <p:cNvPr id="19" name="Rectangle: Folded Corner 18">
            <a:extLst>
              <a:ext uri="{FF2B5EF4-FFF2-40B4-BE49-F238E27FC236}">
                <a16:creationId xmlns:a16="http://schemas.microsoft.com/office/drawing/2014/main" id="{8A51B721-E8E1-4CB6-9757-AD468617BAF0}"/>
              </a:ext>
            </a:extLst>
          </p:cNvPr>
          <p:cNvSpPr/>
          <p:nvPr/>
        </p:nvSpPr>
        <p:spPr>
          <a:xfrm>
            <a:off x="253058" y="5436482"/>
            <a:ext cx="6287444" cy="1151742"/>
          </a:xfrm>
          <a:prstGeom prst="foldedCorne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Going for help is first priority before doing any of this</a:t>
            </a:r>
          </a:p>
          <a:p>
            <a:pPr algn="ctr"/>
            <a:r>
              <a:rPr lang="en-GB" sz="2000" b="1" dirty="0">
                <a:solidFill>
                  <a:schemeClr val="tx1"/>
                </a:solidFill>
              </a:rPr>
              <a:t>When you do, ask for an AED (defibrillator) to be sent with help</a:t>
            </a:r>
          </a:p>
        </p:txBody>
      </p:sp>
    </p:spTree>
    <p:extLst>
      <p:ext uri="{BB962C8B-B14F-4D97-AF65-F5344CB8AC3E}">
        <p14:creationId xmlns:p14="http://schemas.microsoft.com/office/powerpoint/2010/main" val="170743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ppt_x"/>
                                          </p:val>
                                        </p:tav>
                                        <p:tav tm="100000">
                                          <p:val>
                                            <p:strVal val="#ppt_x"/>
                                          </p:val>
                                        </p:tav>
                                      </p:tavLst>
                                    </p:anim>
                                    <p:anim calcmode="lin" valueType="num">
                                      <p:cBhvr additive="base">
                                        <p:cTn id="2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883B761-B315-4F80-8FB2-45F717CF81FD}" type="slidenum">
              <a:rPr lang="en-GB" smtClean="0"/>
              <a:t>12</a:t>
            </a:fld>
            <a:endParaRPr lang="en-GB"/>
          </a:p>
        </p:txBody>
      </p:sp>
      <p:sp>
        <p:nvSpPr>
          <p:cNvPr id="6" name="Title 1">
            <a:extLst>
              <a:ext uri="{FF2B5EF4-FFF2-40B4-BE49-F238E27FC236}">
                <a16:creationId xmlns:a16="http://schemas.microsoft.com/office/drawing/2014/main" id="{0A7D37BA-2E9A-4503-A722-7E9A6BE135D4}"/>
              </a:ext>
            </a:extLst>
          </p:cNvPr>
          <p:cNvSpPr>
            <a:spLocks noGrp="1"/>
          </p:cNvSpPr>
          <p:nvPr>
            <p:ph type="title"/>
          </p:nvPr>
        </p:nvSpPr>
        <p:spPr>
          <a:xfrm>
            <a:off x="251148" y="208215"/>
            <a:ext cx="6263952" cy="720080"/>
          </a:xfrm>
          <a:solidFill>
            <a:schemeClr val="bg1">
              <a:lumMod val="85000"/>
            </a:schemeClr>
          </a:solidFill>
        </p:spPr>
        <p:txBody>
          <a:bodyPr>
            <a:normAutofit fontScale="90000"/>
          </a:bodyPr>
          <a:lstStyle/>
          <a:p>
            <a:r>
              <a:rPr lang="en-GB" dirty="0">
                <a:effectLst>
                  <a:outerShdw blurRad="38100" dist="38100" dir="2700000" algn="tl">
                    <a:srgbClr val="000000">
                      <a:alpha val="43137"/>
                    </a:srgbClr>
                  </a:outerShdw>
                </a:effectLst>
              </a:rPr>
              <a:t>Your </a:t>
            </a:r>
            <a:r>
              <a:rPr lang="en-GB" b="1" dirty="0">
                <a:effectLst>
                  <a:outerShdw blurRad="38100" dist="38100" dir="2700000" algn="tl">
                    <a:srgbClr val="000000">
                      <a:alpha val="43137"/>
                    </a:srgbClr>
                  </a:outerShdw>
                </a:effectLst>
              </a:rPr>
              <a:t>ABCD</a:t>
            </a:r>
            <a:r>
              <a:rPr lang="en-GB" dirty="0">
                <a:effectLst>
                  <a:outerShdw blurRad="38100" dist="38100" dir="2700000" algn="tl">
                    <a:srgbClr val="000000">
                      <a:alpha val="43137"/>
                    </a:srgbClr>
                  </a:outerShdw>
                </a:effectLst>
              </a:rPr>
              <a:t> Accident Protocol</a:t>
            </a:r>
          </a:p>
        </p:txBody>
      </p:sp>
      <p:sp>
        <p:nvSpPr>
          <p:cNvPr id="7" name="Content Placeholder 2">
            <a:extLst>
              <a:ext uri="{FF2B5EF4-FFF2-40B4-BE49-F238E27FC236}">
                <a16:creationId xmlns:a16="http://schemas.microsoft.com/office/drawing/2014/main" id="{2D4D6226-850B-4857-88F0-B4566C17BA80}"/>
              </a:ext>
            </a:extLst>
          </p:cNvPr>
          <p:cNvSpPr>
            <a:spLocks noGrp="1"/>
          </p:cNvSpPr>
          <p:nvPr>
            <p:ph idx="1"/>
          </p:nvPr>
        </p:nvSpPr>
        <p:spPr>
          <a:xfrm>
            <a:off x="260648" y="1136329"/>
            <a:ext cx="6254452" cy="7825637"/>
          </a:xfrm>
        </p:spPr>
        <p:txBody>
          <a:bodyPr>
            <a:normAutofit/>
          </a:bodyPr>
          <a:lstStyle/>
          <a:p>
            <a:r>
              <a:rPr lang="en-GB" sz="1800" b="1" dirty="0"/>
              <a:t>Assess</a:t>
            </a:r>
            <a:r>
              <a:rPr lang="en-GB" sz="1800" dirty="0"/>
              <a:t> </a:t>
            </a:r>
          </a:p>
          <a:p>
            <a:pPr lvl="1"/>
            <a:r>
              <a:rPr lang="en-GB" sz="1600" dirty="0"/>
              <a:t>Check the area is safe, don’t go to the casualty if it isn’t – your safety is more important than theirs.</a:t>
            </a:r>
          </a:p>
          <a:p>
            <a:r>
              <a:rPr lang="en-GB" sz="1800" b="1" dirty="0"/>
              <a:t>Alertness</a:t>
            </a:r>
          </a:p>
          <a:p>
            <a:pPr lvl="1"/>
            <a:r>
              <a:rPr lang="en-GB" sz="1600" dirty="0"/>
              <a:t>Ask them to respond and say who you are.</a:t>
            </a:r>
          </a:p>
          <a:p>
            <a:pPr lvl="1"/>
            <a:r>
              <a:rPr lang="en-GB" sz="1600" dirty="0"/>
              <a:t>Give a verbal command – “open your eyes”.</a:t>
            </a:r>
          </a:p>
          <a:p>
            <a:pPr lvl="1"/>
            <a:r>
              <a:rPr lang="en-GB" sz="1600" dirty="0"/>
              <a:t>Check for a physical response – tap their shoulders.</a:t>
            </a:r>
          </a:p>
          <a:p>
            <a:r>
              <a:rPr lang="en-GB" sz="1800" b="1" dirty="0"/>
              <a:t>Airway</a:t>
            </a:r>
          </a:p>
          <a:p>
            <a:pPr lvl="1"/>
            <a:r>
              <a:rPr lang="en-GB" sz="1600" dirty="0"/>
              <a:t>Tip their head back and push up their chin to ensure their airway is clear.</a:t>
            </a:r>
          </a:p>
          <a:p>
            <a:pPr lvl="1"/>
            <a:endParaRPr lang="en-GB" sz="1600" dirty="0"/>
          </a:p>
          <a:p>
            <a:r>
              <a:rPr lang="en-GB" sz="1800" b="1" dirty="0"/>
              <a:t>Breathing</a:t>
            </a:r>
          </a:p>
          <a:p>
            <a:pPr lvl="1"/>
            <a:r>
              <a:rPr lang="en-GB" sz="1600" dirty="0"/>
              <a:t>Listen at their mouth, look at their chest and feel it too.</a:t>
            </a:r>
          </a:p>
          <a:p>
            <a:pPr marL="457200" lvl="1" indent="0">
              <a:buNone/>
            </a:pPr>
            <a:endParaRPr lang="en-GB" sz="1600" dirty="0"/>
          </a:p>
          <a:p>
            <a:r>
              <a:rPr lang="en-GB" sz="1800" b="1" dirty="0"/>
              <a:t>Circulation</a:t>
            </a:r>
          </a:p>
          <a:p>
            <a:pPr lvl="1"/>
            <a:r>
              <a:rPr lang="en-GB" sz="1400" dirty="0"/>
              <a:t>Check for obvious bleeding.</a:t>
            </a:r>
          </a:p>
          <a:p>
            <a:pPr lvl="1"/>
            <a:r>
              <a:rPr lang="en-GB" sz="1400" dirty="0"/>
              <a:t>Check behind the neck, abdomen and knees for pools of blood</a:t>
            </a:r>
          </a:p>
          <a:p>
            <a:pPr marL="457200" lvl="1" indent="0">
              <a:buNone/>
            </a:pPr>
            <a:endParaRPr lang="en-GB" sz="1400" dirty="0"/>
          </a:p>
          <a:p>
            <a:r>
              <a:rPr lang="en-GB" sz="1800" b="1" dirty="0"/>
              <a:t>Discovery </a:t>
            </a:r>
          </a:p>
          <a:p>
            <a:pPr lvl="1"/>
            <a:r>
              <a:rPr lang="en-GB" sz="1400" dirty="0"/>
              <a:t>Head (skull, ears, pupils) </a:t>
            </a:r>
          </a:p>
          <a:p>
            <a:pPr lvl="1"/>
            <a:r>
              <a:rPr lang="en-GB" sz="1400" dirty="0"/>
              <a:t>Neck</a:t>
            </a:r>
          </a:p>
          <a:p>
            <a:pPr lvl="1"/>
            <a:r>
              <a:rPr lang="en-GB" sz="1400" dirty="0"/>
              <a:t>Shoulders</a:t>
            </a:r>
          </a:p>
          <a:p>
            <a:pPr lvl="1"/>
            <a:r>
              <a:rPr lang="en-GB" sz="1400" dirty="0"/>
              <a:t>Chest</a:t>
            </a:r>
          </a:p>
          <a:p>
            <a:pPr lvl="1"/>
            <a:r>
              <a:rPr lang="en-GB" sz="1400" dirty="0"/>
              <a:t>Abdomen (4 quadrants)</a:t>
            </a:r>
          </a:p>
          <a:p>
            <a:pPr lvl="1"/>
            <a:r>
              <a:rPr lang="en-GB" sz="1400" dirty="0"/>
              <a:t>Legs and ankles (check both at the same time)</a:t>
            </a:r>
          </a:p>
          <a:p>
            <a:pPr lvl="1"/>
            <a:r>
              <a:rPr lang="en-GB" sz="1400" dirty="0"/>
              <a:t>Arms (check both at the same time)</a:t>
            </a:r>
          </a:p>
          <a:p>
            <a:pPr marL="457200" lvl="1" indent="0">
              <a:buNone/>
            </a:pPr>
            <a:r>
              <a:rPr lang="en-GB" sz="1400" b="1" dirty="0"/>
              <a:t>THEN PUT IN THE SAFE AIRWAY POSITION </a:t>
            </a:r>
          </a:p>
        </p:txBody>
      </p:sp>
      <p:sp>
        <p:nvSpPr>
          <p:cNvPr id="10" name="Rectangle 9">
            <a:extLst>
              <a:ext uri="{FF2B5EF4-FFF2-40B4-BE49-F238E27FC236}">
                <a16:creationId xmlns:a16="http://schemas.microsoft.com/office/drawing/2014/main" id="{37DEA469-EA0A-4DB5-A932-BEE620017975}"/>
              </a:ext>
            </a:extLst>
          </p:cNvPr>
          <p:cNvSpPr/>
          <p:nvPr/>
        </p:nvSpPr>
        <p:spPr>
          <a:xfrm>
            <a:off x="2634630" y="5049147"/>
            <a:ext cx="3878188" cy="338554"/>
          </a:xfrm>
          <a:prstGeom prst="rect">
            <a:avLst/>
          </a:prstGeom>
          <a:ln>
            <a:solidFill>
              <a:schemeClr val="tx1"/>
            </a:solidFill>
          </a:ln>
        </p:spPr>
        <p:txBody>
          <a:bodyPr wrap="square">
            <a:spAutoFit/>
          </a:bodyPr>
          <a:lstStyle/>
          <a:p>
            <a:pPr algn="ctr"/>
            <a:r>
              <a:rPr lang="en-GB" sz="1600" i="1" dirty="0"/>
              <a:t>Not breathing, call 999/go and get help</a:t>
            </a:r>
          </a:p>
        </p:txBody>
      </p:sp>
    </p:spTree>
    <p:extLst>
      <p:ext uri="{BB962C8B-B14F-4D97-AF65-F5344CB8AC3E}">
        <p14:creationId xmlns:p14="http://schemas.microsoft.com/office/powerpoint/2010/main" val="402286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fade">
                                      <p:cBhvr>
                                        <p:cTn id="18" dur="500"/>
                                        <p:tgtEl>
                                          <p:spTgt spid="7">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500"/>
                                        <p:tgtEl>
                                          <p:spTgt spid="7">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xEl>
                                              <p:pRg st="5" end="5"/>
                                            </p:txEl>
                                          </p:spTgt>
                                        </p:tgtEl>
                                        <p:attrNameLst>
                                          <p:attrName>style.visibility</p:attrName>
                                        </p:attrNameLst>
                                      </p:cBhvr>
                                      <p:to>
                                        <p:strVal val="visible"/>
                                      </p:to>
                                    </p:set>
                                    <p:animEffect transition="in" filter="fade">
                                      <p:cBhvr>
                                        <p:cTn id="24" dur="500"/>
                                        <p:tgtEl>
                                          <p:spTgt spid="7">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xEl>
                                              <p:pRg st="6" end="6"/>
                                            </p:txEl>
                                          </p:spTgt>
                                        </p:tgtEl>
                                        <p:attrNameLst>
                                          <p:attrName>style.visibility</p:attrName>
                                        </p:attrNameLst>
                                      </p:cBhvr>
                                      <p:to>
                                        <p:strVal val="visible"/>
                                      </p:to>
                                    </p:set>
                                    <p:animEffect transition="in" filter="fade">
                                      <p:cBhvr>
                                        <p:cTn id="29" dur="500"/>
                                        <p:tgtEl>
                                          <p:spTgt spid="7">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
                                            <p:txEl>
                                              <p:pRg st="7" end="7"/>
                                            </p:txEl>
                                          </p:spTgt>
                                        </p:tgtEl>
                                        <p:attrNameLst>
                                          <p:attrName>style.visibility</p:attrName>
                                        </p:attrNameLst>
                                      </p:cBhvr>
                                      <p:to>
                                        <p:strVal val="visible"/>
                                      </p:to>
                                    </p:set>
                                    <p:animEffect transition="in" filter="fade">
                                      <p:cBhvr>
                                        <p:cTn id="32" dur="500"/>
                                        <p:tgtEl>
                                          <p:spTgt spid="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9" end="9"/>
                                            </p:txEl>
                                          </p:spTgt>
                                        </p:tgtEl>
                                        <p:attrNameLst>
                                          <p:attrName>style.visibility</p:attrName>
                                        </p:attrNameLst>
                                      </p:cBhvr>
                                      <p:to>
                                        <p:strVal val="visible"/>
                                      </p:to>
                                    </p:set>
                                    <p:animEffect transition="in" filter="fade">
                                      <p:cBhvr>
                                        <p:cTn id="37" dur="500"/>
                                        <p:tgtEl>
                                          <p:spTgt spid="7">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
                                            <p:txEl>
                                              <p:pRg st="10" end="10"/>
                                            </p:txEl>
                                          </p:spTgt>
                                        </p:tgtEl>
                                        <p:attrNameLst>
                                          <p:attrName>style.visibility</p:attrName>
                                        </p:attrNameLst>
                                      </p:cBhvr>
                                      <p:to>
                                        <p:strVal val="visible"/>
                                      </p:to>
                                    </p:set>
                                    <p:animEffect transition="in" filter="fade">
                                      <p:cBhvr>
                                        <p:cTn id="40" dur="500"/>
                                        <p:tgtEl>
                                          <p:spTgt spid="7">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7">
                                            <p:txEl>
                                              <p:pRg st="12" end="12"/>
                                            </p:txEl>
                                          </p:spTgt>
                                        </p:tgtEl>
                                        <p:attrNameLst>
                                          <p:attrName>style.visibility</p:attrName>
                                        </p:attrNameLst>
                                      </p:cBhvr>
                                      <p:to>
                                        <p:strVal val="visible"/>
                                      </p:to>
                                    </p:set>
                                    <p:animEffect transition="in" filter="fade">
                                      <p:cBhvr>
                                        <p:cTn id="45" dur="500"/>
                                        <p:tgtEl>
                                          <p:spTgt spid="7">
                                            <p:txEl>
                                              <p:pRg st="12" end="12"/>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7">
                                            <p:txEl>
                                              <p:pRg st="13" end="13"/>
                                            </p:txEl>
                                          </p:spTgt>
                                        </p:tgtEl>
                                        <p:attrNameLst>
                                          <p:attrName>style.visibility</p:attrName>
                                        </p:attrNameLst>
                                      </p:cBhvr>
                                      <p:to>
                                        <p:strVal val="visible"/>
                                      </p:to>
                                    </p:set>
                                    <p:animEffect transition="in" filter="fade">
                                      <p:cBhvr>
                                        <p:cTn id="48" dur="500"/>
                                        <p:tgtEl>
                                          <p:spTgt spid="7">
                                            <p:txEl>
                                              <p:pRg st="13" end="13"/>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7">
                                            <p:txEl>
                                              <p:pRg st="14" end="14"/>
                                            </p:txEl>
                                          </p:spTgt>
                                        </p:tgtEl>
                                        <p:attrNameLst>
                                          <p:attrName>style.visibility</p:attrName>
                                        </p:attrNameLst>
                                      </p:cBhvr>
                                      <p:to>
                                        <p:strVal val="visible"/>
                                      </p:to>
                                    </p:set>
                                    <p:animEffect transition="in" filter="fade">
                                      <p:cBhvr>
                                        <p:cTn id="51" dur="500"/>
                                        <p:tgtEl>
                                          <p:spTgt spid="7">
                                            <p:txEl>
                                              <p:pRg st="14" end="1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7">
                                            <p:txEl>
                                              <p:pRg st="16" end="16"/>
                                            </p:txEl>
                                          </p:spTgt>
                                        </p:tgtEl>
                                        <p:attrNameLst>
                                          <p:attrName>style.visibility</p:attrName>
                                        </p:attrNameLst>
                                      </p:cBhvr>
                                      <p:to>
                                        <p:strVal val="visible"/>
                                      </p:to>
                                    </p:set>
                                    <p:animEffect transition="in" filter="fade">
                                      <p:cBhvr>
                                        <p:cTn id="56" dur="500"/>
                                        <p:tgtEl>
                                          <p:spTgt spid="7">
                                            <p:txEl>
                                              <p:pRg st="16" end="16"/>
                                            </p:tx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7">
                                            <p:txEl>
                                              <p:pRg st="17" end="17"/>
                                            </p:txEl>
                                          </p:spTgt>
                                        </p:tgtEl>
                                        <p:attrNameLst>
                                          <p:attrName>style.visibility</p:attrName>
                                        </p:attrNameLst>
                                      </p:cBhvr>
                                      <p:to>
                                        <p:strVal val="visible"/>
                                      </p:to>
                                    </p:set>
                                    <p:animEffect transition="in" filter="fade">
                                      <p:cBhvr>
                                        <p:cTn id="59" dur="500"/>
                                        <p:tgtEl>
                                          <p:spTgt spid="7">
                                            <p:txEl>
                                              <p:pRg st="17" end="17"/>
                                            </p:tx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7">
                                            <p:txEl>
                                              <p:pRg st="18" end="18"/>
                                            </p:txEl>
                                          </p:spTgt>
                                        </p:tgtEl>
                                        <p:attrNameLst>
                                          <p:attrName>style.visibility</p:attrName>
                                        </p:attrNameLst>
                                      </p:cBhvr>
                                      <p:to>
                                        <p:strVal val="visible"/>
                                      </p:to>
                                    </p:set>
                                    <p:animEffect transition="in" filter="fade">
                                      <p:cBhvr>
                                        <p:cTn id="62" dur="500"/>
                                        <p:tgtEl>
                                          <p:spTgt spid="7">
                                            <p:txEl>
                                              <p:pRg st="18" end="18"/>
                                            </p:tx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7">
                                            <p:txEl>
                                              <p:pRg st="19" end="19"/>
                                            </p:txEl>
                                          </p:spTgt>
                                        </p:tgtEl>
                                        <p:attrNameLst>
                                          <p:attrName>style.visibility</p:attrName>
                                        </p:attrNameLst>
                                      </p:cBhvr>
                                      <p:to>
                                        <p:strVal val="visible"/>
                                      </p:to>
                                    </p:set>
                                    <p:animEffect transition="in" filter="fade">
                                      <p:cBhvr>
                                        <p:cTn id="65" dur="500"/>
                                        <p:tgtEl>
                                          <p:spTgt spid="7">
                                            <p:txEl>
                                              <p:pRg st="19" end="19"/>
                                            </p:tx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7">
                                            <p:txEl>
                                              <p:pRg st="20" end="20"/>
                                            </p:txEl>
                                          </p:spTgt>
                                        </p:tgtEl>
                                        <p:attrNameLst>
                                          <p:attrName>style.visibility</p:attrName>
                                        </p:attrNameLst>
                                      </p:cBhvr>
                                      <p:to>
                                        <p:strVal val="visible"/>
                                      </p:to>
                                    </p:set>
                                    <p:animEffect transition="in" filter="fade">
                                      <p:cBhvr>
                                        <p:cTn id="68" dur="500"/>
                                        <p:tgtEl>
                                          <p:spTgt spid="7">
                                            <p:txEl>
                                              <p:pRg st="20" end="20"/>
                                            </p:tx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7">
                                            <p:txEl>
                                              <p:pRg st="21" end="21"/>
                                            </p:txEl>
                                          </p:spTgt>
                                        </p:tgtEl>
                                        <p:attrNameLst>
                                          <p:attrName>style.visibility</p:attrName>
                                        </p:attrNameLst>
                                      </p:cBhvr>
                                      <p:to>
                                        <p:strVal val="visible"/>
                                      </p:to>
                                    </p:set>
                                    <p:animEffect transition="in" filter="fade">
                                      <p:cBhvr>
                                        <p:cTn id="71" dur="500"/>
                                        <p:tgtEl>
                                          <p:spTgt spid="7">
                                            <p:txEl>
                                              <p:pRg st="21" end="21"/>
                                            </p:txEl>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7">
                                            <p:txEl>
                                              <p:pRg st="22" end="22"/>
                                            </p:txEl>
                                          </p:spTgt>
                                        </p:tgtEl>
                                        <p:attrNameLst>
                                          <p:attrName>style.visibility</p:attrName>
                                        </p:attrNameLst>
                                      </p:cBhvr>
                                      <p:to>
                                        <p:strVal val="visible"/>
                                      </p:to>
                                    </p:set>
                                    <p:animEffect transition="in" filter="fade">
                                      <p:cBhvr>
                                        <p:cTn id="74" dur="500"/>
                                        <p:tgtEl>
                                          <p:spTgt spid="7">
                                            <p:txEl>
                                              <p:pRg st="22" end="22"/>
                                            </p:txEl>
                                          </p:spTgt>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7">
                                            <p:txEl>
                                              <p:pRg st="23" end="23"/>
                                            </p:txEl>
                                          </p:spTgt>
                                        </p:tgtEl>
                                        <p:attrNameLst>
                                          <p:attrName>style.visibility</p:attrName>
                                        </p:attrNameLst>
                                      </p:cBhvr>
                                      <p:to>
                                        <p:strVal val="visible"/>
                                      </p:to>
                                    </p:set>
                                    <p:animEffect transition="in" filter="fade">
                                      <p:cBhvr>
                                        <p:cTn id="77" dur="500"/>
                                        <p:tgtEl>
                                          <p:spTgt spid="7">
                                            <p:txEl>
                                              <p:pRg st="23" end="23"/>
                                            </p:txEl>
                                          </p:spTgt>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7">
                                            <p:txEl>
                                              <p:pRg st="24" end="24"/>
                                            </p:txEl>
                                          </p:spTgt>
                                        </p:tgtEl>
                                        <p:attrNameLst>
                                          <p:attrName>style.visibility</p:attrName>
                                        </p:attrNameLst>
                                      </p:cBhvr>
                                      <p:to>
                                        <p:strVal val="visible"/>
                                      </p:to>
                                    </p:set>
                                    <p:animEffect transition="in" filter="fade">
                                      <p:cBhvr>
                                        <p:cTn id="80" dur="500"/>
                                        <p:tgtEl>
                                          <p:spTgt spid="7">
                                            <p:txEl>
                                              <p:pRg st="24" end="2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883B761-B315-4F80-8FB2-45F717CF81FD}" type="slidenum">
              <a:rPr lang="en-GB" smtClean="0"/>
              <a:t>2</a:t>
            </a:fld>
            <a:endParaRPr lang="en-GB"/>
          </a:p>
        </p:txBody>
      </p:sp>
      <p:sp>
        <p:nvSpPr>
          <p:cNvPr id="5" name="Rounded Rectangle 4"/>
          <p:cNvSpPr/>
          <p:nvPr/>
        </p:nvSpPr>
        <p:spPr>
          <a:xfrm>
            <a:off x="173968" y="222477"/>
            <a:ext cx="2894992" cy="67034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2800" b="1">
                <a:solidFill>
                  <a:srgbClr val="000000"/>
                </a:solidFill>
                <a:effectLst/>
                <a:ea typeface="Calibri"/>
                <a:cs typeface="Times New Roman"/>
              </a:rPr>
              <a:t>Code of Conduct</a:t>
            </a:r>
            <a:endParaRPr lang="en-GB" sz="1400">
              <a:effectLst/>
              <a:ea typeface="Calibri"/>
              <a:cs typeface="Times New Roman"/>
            </a:endParaRPr>
          </a:p>
        </p:txBody>
      </p:sp>
      <p:sp>
        <p:nvSpPr>
          <p:cNvPr id="7" name="Content Placeholder 6">
            <a:extLst>
              <a:ext uri="{FF2B5EF4-FFF2-40B4-BE49-F238E27FC236}">
                <a16:creationId xmlns:a16="http://schemas.microsoft.com/office/drawing/2014/main" id="{EBDF1013-69F8-44BB-A1E9-AD86CEF9F782}"/>
              </a:ext>
            </a:extLst>
          </p:cNvPr>
          <p:cNvSpPr>
            <a:spLocks noGrp="1"/>
          </p:cNvSpPr>
          <p:nvPr>
            <p:ph idx="1"/>
          </p:nvPr>
        </p:nvSpPr>
        <p:spPr>
          <a:xfrm>
            <a:off x="173968" y="1129477"/>
            <a:ext cx="6480720" cy="7825732"/>
          </a:xfrm>
          <a:prstGeom prst="rect">
            <a:avLst/>
          </a:prstGeom>
        </p:spPr>
        <p:txBody>
          <a:bodyPr wrap="square">
            <a:spAutoFit/>
          </a:bodyPr>
          <a:lstStyle/>
          <a:p>
            <a:pPr marL="0" indent="0">
              <a:lnSpc>
                <a:spcPct val="115000"/>
              </a:lnSpc>
              <a:spcAft>
                <a:spcPts val="1000"/>
              </a:spcAft>
              <a:buNone/>
            </a:pPr>
            <a:r>
              <a:rPr lang="en-GB" sz="1600" u="sng" dirty="0">
                <a:latin typeface="Calibri" panose="020F0502020204030204" pitchFamily="34" charset="0"/>
                <a:ea typeface="Calibri" panose="020F0502020204030204" pitchFamily="34" charset="0"/>
                <a:cs typeface="Times New Roman" panose="02020603050405020304" pitchFamily="18" charset="0"/>
              </a:rPr>
              <a:t>All participants must:</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GB" sz="1200" dirty="0">
                <a:latin typeface="Calibri" panose="020F0502020204030204" pitchFamily="34" charset="0"/>
                <a:ea typeface="Calibri" panose="020F0502020204030204" pitchFamily="34" charset="0"/>
                <a:cs typeface="Times New Roman" panose="02020603050405020304" pitchFamily="18" charset="0"/>
              </a:rPr>
              <a:t>Respect all requests and requirements made by members of staff supervising the expedition.</a:t>
            </a:r>
          </a:p>
          <a:p>
            <a:pPr marL="342900" lvl="0" indent="-342900">
              <a:lnSpc>
                <a:spcPct val="115000"/>
              </a:lnSpc>
              <a:spcAft>
                <a:spcPts val="0"/>
              </a:spcAft>
              <a:buFont typeface="+mj-lt"/>
              <a:buAutoNum type="arabicPeriod"/>
            </a:pPr>
            <a:r>
              <a:rPr lang="en-GB" sz="1200" dirty="0">
                <a:latin typeface="Calibri" panose="020F0502020204030204" pitchFamily="34" charset="0"/>
                <a:ea typeface="Calibri" panose="020F0502020204030204" pitchFamily="34" charset="0"/>
                <a:cs typeface="Times New Roman" panose="02020603050405020304" pitchFamily="18" charset="0"/>
              </a:rPr>
              <a:t>Behave always in a manner which will bring credit to themselves, members of staff and the school.</a:t>
            </a:r>
          </a:p>
          <a:p>
            <a:pPr marL="342900" lvl="0" indent="-342900">
              <a:lnSpc>
                <a:spcPct val="115000"/>
              </a:lnSpc>
              <a:spcAft>
                <a:spcPts val="0"/>
              </a:spcAft>
              <a:buFont typeface="+mj-lt"/>
              <a:buAutoNum type="arabicPeriod"/>
            </a:pPr>
            <a:r>
              <a:rPr lang="en-GB" sz="1200" dirty="0">
                <a:latin typeface="Calibri" panose="020F0502020204030204" pitchFamily="34" charset="0"/>
                <a:ea typeface="Calibri" panose="020F0502020204030204" pitchFamily="34" charset="0"/>
                <a:cs typeface="Times New Roman" panose="02020603050405020304" pitchFamily="18" charset="0"/>
              </a:rPr>
              <a:t>Co-operate with all members of staff, other members of their expedition group and the general public to make the expedition enjoyable, trouble-free and rewarding.</a:t>
            </a:r>
          </a:p>
          <a:p>
            <a:pPr marL="342900" lvl="0" indent="-342900">
              <a:lnSpc>
                <a:spcPct val="115000"/>
              </a:lnSpc>
              <a:spcAft>
                <a:spcPts val="0"/>
              </a:spcAft>
              <a:buFont typeface="+mj-lt"/>
              <a:buAutoNum type="arabicPeriod"/>
            </a:pPr>
            <a:r>
              <a:rPr lang="en-GB" sz="1200" dirty="0">
                <a:latin typeface="Calibri" panose="020F0502020204030204" pitchFamily="34" charset="0"/>
                <a:ea typeface="Calibri" panose="020F0502020204030204" pitchFamily="34" charset="0"/>
                <a:cs typeface="Times New Roman" panose="02020603050405020304" pitchFamily="18" charset="0"/>
              </a:rPr>
              <a:t>Be considerate to all adults and other students involved in the expedition.</a:t>
            </a:r>
          </a:p>
          <a:p>
            <a:pPr marL="342900" lvl="0" indent="-342900">
              <a:lnSpc>
                <a:spcPct val="115000"/>
              </a:lnSpc>
              <a:spcAft>
                <a:spcPts val="0"/>
              </a:spcAft>
              <a:buFont typeface="+mj-lt"/>
              <a:buAutoNum type="arabicPeriod"/>
            </a:pPr>
            <a:r>
              <a:rPr lang="en-GB" sz="1200" dirty="0">
                <a:latin typeface="Calibri" panose="020F0502020204030204" pitchFamily="34" charset="0"/>
                <a:ea typeface="Calibri" panose="020F0502020204030204" pitchFamily="34" charset="0"/>
                <a:cs typeface="Times New Roman" panose="02020603050405020304" pitchFamily="18" charset="0"/>
              </a:rPr>
              <a:t>Be punctual at all times.</a:t>
            </a:r>
          </a:p>
          <a:p>
            <a:pPr marL="342900" lvl="0" indent="-342900">
              <a:lnSpc>
                <a:spcPct val="115000"/>
              </a:lnSpc>
              <a:spcAft>
                <a:spcPts val="0"/>
              </a:spcAft>
              <a:buFont typeface="+mj-lt"/>
              <a:buAutoNum type="arabicPeriod"/>
            </a:pPr>
            <a:r>
              <a:rPr lang="en-GB" sz="1200" dirty="0">
                <a:latin typeface="Calibri" panose="020F0502020204030204" pitchFamily="34" charset="0"/>
                <a:ea typeface="Calibri" panose="020F0502020204030204" pitchFamily="34" charset="0"/>
                <a:cs typeface="Times New Roman" panose="02020603050405020304" pitchFamily="18" charset="0"/>
              </a:rPr>
              <a:t>Always carry with them the appropriate personal, camping and emergency equipment for the expedition.  Staff will not provide oral painkillers to students without verbal parent consent.</a:t>
            </a:r>
          </a:p>
          <a:p>
            <a:pPr marL="342900" lvl="0" indent="-342900">
              <a:lnSpc>
                <a:spcPct val="115000"/>
              </a:lnSpc>
              <a:spcAft>
                <a:spcPts val="0"/>
              </a:spcAft>
              <a:buFont typeface="+mj-lt"/>
              <a:buAutoNum type="arabicPeriod"/>
            </a:pPr>
            <a:r>
              <a:rPr lang="en-GB" sz="1200" dirty="0">
                <a:latin typeface="Calibri" panose="020F0502020204030204" pitchFamily="34" charset="0"/>
                <a:ea typeface="Calibri" panose="020F0502020204030204" pitchFamily="34" charset="0"/>
                <a:cs typeface="Times New Roman" panose="02020603050405020304" pitchFamily="18" charset="0"/>
              </a:rPr>
              <a:t>Ensure they have sufficient nutrition for the duration of the expedition.</a:t>
            </a:r>
          </a:p>
          <a:p>
            <a:pPr marL="342900" lvl="0" indent="-342900">
              <a:lnSpc>
                <a:spcPct val="115000"/>
              </a:lnSpc>
              <a:spcAft>
                <a:spcPts val="0"/>
              </a:spcAft>
              <a:buFont typeface="+mj-lt"/>
              <a:buAutoNum type="arabicPeriod"/>
            </a:pPr>
            <a:r>
              <a:rPr lang="en-GB" sz="1200" dirty="0">
                <a:latin typeface="Calibri" panose="020F0502020204030204" pitchFamily="34" charset="0"/>
                <a:ea typeface="Calibri" panose="020F0502020204030204" pitchFamily="34" charset="0"/>
                <a:cs typeface="Times New Roman" panose="02020603050405020304" pitchFamily="18" charset="0"/>
              </a:rPr>
              <a:t>Take great care when using potentially dangerous equipment, particularly stoves and knives.</a:t>
            </a:r>
          </a:p>
          <a:p>
            <a:pPr marL="342900" lvl="0" indent="-342900">
              <a:lnSpc>
                <a:spcPct val="115000"/>
              </a:lnSpc>
              <a:spcAft>
                <a:spcPts val="0"/>
              </a:spcAft>
              <a:buFont typeface="+mj-lt"/>
              <a:buAutoNum type="arabicPeriod"/>
            </a:pPr>
            <a:r>
              <a:rPr lang="en-GB" sz="1200" u="sng" dirty="0">
                <a:latin typeface="Calibri" panose="020F0502020204030204" pitchFamily="34" charset="0"/>
                <a:ea typeface="Calibri" panose="020F0502020204030204" pitchFamily="34" charset="0"/>
                <a:cs typeface="Times New Roman" panose="02020603050405020304" pitchFamily="18" charset="0"/>
              </a:rPr>
              <a:t>Never</a:t>
            </a:r>
            <a:r>
              <a:rPr lang="en-GB" sz="1200" dirty="0">
                <a:latin typeface="Calibri" panose="020F0502020204030204" pitchFamily="34" charset="0"/>
                <a:ea typeface="Calibri" panose="020F0502020204030204" pitchFamily="34" charset="0"/>
                <a:cs typeface="Times New Roman" panose="02020603050405020304" pitchFamily="18" charset="0"/>
              </a:rPr>
              <a:t> cook in or near a tent and take care with flammable materials. </a:t>
            </a:r>
          </a:p>
          <a:p>
            <a:pPr marL="342900" lvl="0" indent="-342900">
              <a:lnSpc>
                <a:spcPct val="115000"/>
              </a:lnSpc>
              <a:spcAft>
                <a:spcPts val="0"/>
              </a:spcAft>
              <a:buFont typeface="+mj-lt"/>
              <a:buAutoNum type="arabicPeriod"/>
            </a:pPr>
            <a:r>
              <a:rPr lang="en-GB" sz="1200" dirty="0">
                <a:latin typeface="Calibri" panose="020F0502020204030204" pitchFamily="34" charset="0"/>
                <a:ea typeface="Calibri" panose="020F0502020204030204" pitchFamily="34" charset="0"/>
                <a:cs typeface="Times New Roman" panose="02020603050405020304" pitchFamily="18" charset="0"/>
              </a:rPr>
              <a:t>Always stay within sight of their walking group, unless following recognised emergency procedures.</a:t>
            </a:r>
          </a:p>
          <a:p>
            <a:pPr marL="342900" lvl="0" indent="-342900">
              <a:lnSpc>
                <a:spcPct val="115000"/>
              </a:lnSpc>
              <a:spcAft>
                <a:spcPts val="0"/>
              </a:spcAft>
              <a:buFont typeface="+mj-lt"/>
              <a:buAutoNum type="arabicPeriod"/>
            </a:pPr>
            <a:r>
              <a:rPr lang="en-GB" sz="1200" dirty="0">
                <a:latin typeface="Calibri" panose="020F0502020204030204" pitchFamily="34" charset="0"/>
                <a:ea typeface="Calibri" panose="020F0502020204030204" pitchFamily="34" charset="0"/>
                <a:cs typeface="Times New Roman" panose="02020603050405020304" pitchFamily="18" charset="0"/>
              </a:rPr>
              <a:t>Abide by the Countryside Code.</a:t>
            </a:r>
          </a:p>
          <a:p>
            <a:pPr marL="342900" lvl="0" indent="-342900">
              <a:lnSpc>
                <a:spcPct val="115000"/>
              </a:lnSpc>
              <a:spcAft>
                <a:spcPts val="0"/>
              </a:spcAft>
              <a:buFont typeface="+mj-lt"/>
              <a:buAutoNum type="arabicPeriod"/>
            </a:pPr>
            <a:r>
              <a:rPr lang="en-GB" sz="1200" dirty="0">
                <a:latin typeface="Calibri" panose="020F0502020204030204" pitchFamily="34" charset="0"/>
                <a:ea typeface="Calibri" panose="020F0502020204030204" pitchFamily="34" charset="0"/>
                <a:cs typeface="Times New Roman" panose="02020603050405020304" pitchFamily="18" charset="0"/>
              </a:rPr>
              <a:t>Abide by the laws of the country and the requirements and conditions of the Duke of Edinburgh’s Award.</a:t>
            </a:r>
          </a:p>
          <a:p>
            <a:pPr marL="342900" lvl="0" indent="-342900">
              <a:lnSpc>
                <a:spcPct val="115000"/>
              </a:lnSpc>
              <a:spcAft>
                <a:spcPts val="0"/>
              </a:spcAft>
              <a:buFont typeface="+mj-lt"/>
              <a:buAutoNum type="arabicPeriod"/>
            </a:pPr>
            <a:r>
              <a:rPr lang="en-GB" sz="1200" dirty="0">
                <a:latin typeface="Calibri" panose="020F0502020204030204" pitchFamily="34" charset="0"/>
                <a:ea typeface="Calibri" panose="020F0502020204030204" pitchFamily="34" charset="0"/>
                <a:cs typeface="Times New Roman" panose="02020603050405020304" pitchFamily="18" charset="0"/>
              </a:rPr>
              <a:t>Remain on designated campsites following arrival and until dismissed by staff the following day (except on Gold Expeditions).</a:t>
            </a:r>
          </a:p>
          <a:p>
            <a:pPr marL="342900" lvl="0" indent="-342900">
              <a:lnSpc>
                <a:spcPct val="115000"/>
              </a:lnSpc>
              <a:spcAft>
                <a:spcPts val="0"/>
              </a:spcAft>
              <a:buFont typeface="+mj-lt"/>
              <a:buAutoNum type="arabicPeriod"/>
            </a:pPr>
            <a:r>
              <a:rPr lang="en-GB" sz="1200" dirty="0">
                <a:latin typeface="Calibri" panose="020F0502020204030204" pitchFamily="34" charset="0"/>
                <a:ea typeface="Calibri" panose="020F0502020204030204" pitchFamily="34" charset="0"/>
                <a:cs typeface="Times New Roman" panose="02020603050405020304" pitchFamily="18" charset="0"/>
              </a:rPr>
              <a:t>Avoid making noise or carrying out other behaviours which might cause annoyance to other people (strictly silence on the campsite between 11pm and 6am).</a:t>
            </a:r>
          </a:p>
          <a:p>
            <a:pPr marL="342900" lvl="0" indent="-342900">
              <a:lnSpc>
                <a:spcPct val="115000"/>
              </a:lnSpc>
              <a:spcAft>
                <a:spcPts val="0"/>
              </a:spcAft>
              <a:buFont typeface="+mj-lt"/>
              <a:buAutoNum type="arabicPeriod"/>
            </a:pPr>
            <a:r>
              <a:rPr lang="en-GB" sz="1200" u="sng" dirty="0">
                <a:latin typeface="Calibri" panose="020F0502020204030204" pitchFamily="34" charset="0"/>
                <a:ea typeface="Calibri" panose="020F0502020204030204" pitchFamily="34" charset="0"/>
                <a:cs typeface="Times New Roman" panose="02020603050405020304" pitchFamily="18" charset="0"/>
              </a:rPr>
              <a:t>Not</a:t>
            </a:r>
            <a:r>
              <a:rPr lang="en-GB" sz="1200" dirty="0">
                <a:latin typeface="Calibri" panose="020F0502020204030204" pitchFamily="34" charset="0"/>
                <a:ea typeface="Calibri" panose="020F0502020204030204" pitchFamily="34" charset="0"/>
                <a:cs typeface="Times New Roman" panose="02020603050405020304" pitchFamily="18" charset="0"/>
              </a:rPr>
              <a:t> purchase or consume alcohol or any other intoxicating substance, nor smoke for the duration of the visit.</a:t>
            </a:r>
          </a:p>
          <a:p>
            <a:pPr marL="342900" lvl="0" indent="-342900">
              <a:lnSpc>
                <a:spcPct val="115000"/>
              </a:lnSpc>
              <a:spcAft>
                <a:spcPts val="0"/>
              </a:spcAft>
              <a:buFont typeface="+mj-lt"/>
              <a:buAutoNum type="arabicPeriod"/>
            </a:pPr>
            <a:r>
              <a:rPr lang="en-GB" sz="1200" dirty="0">
                <a:latin typeface="Calibri" panose="020F0502020204030204" pitchFamily="34" charset="0"/>
                <a:ea typeface="Calibri" panose="020F0502020204030204" pitchFamily="34" charset="0"/>
                <a:cs typeface="Times New Roman" panose="02020603050405020304" pitchFamily="18" charset="0"/>
              </a:rPr>
              <a:t>Accept personal responsibility for any belongings, including the </a:t>
            </a:r>
            <a:r>
              <a:rPr lang="en-GB" sz="1200" u="sng" dirty="0">
                <a:latin typeface="Calibri" panose="020F0502020204030204" pitchFamily="34" charset="0"/>
                <a:ea typeface="Calibri" panose="020F0502020204030204" pitchFamily="34" charset="0"/>
                <a:cs typeface="Times New Roman" panose="02020603050405020304" pitchFamily="18" charset="0"/>
              </a:rPr>
              <a:t>one</a:t>
            </a:r>
            <a:r>
              <a:rPr lang="en-GB" sz="1200" dirty="0">
                <a:latin typeface="Calibri" panose="020F0502020204030204" pitchFamily="34" charset="0"/>
                <a:ea typeface="Calibri" panose="020F0502020204030204" pitchFamily="34" charset="0"/>
                <a:cs typeface="Times New Roman" panose="02020603050405020304" pitchFamily="18" charset="0"/>
              </a:rPr>
              <a:t> designated mobile phone per group for use in emergencies. </a:t>
            </a:r>
          </a:p>
          <a:p>
            <a:pPr marL="342900" lvl="0" indent="-342900">
              <a:lnSpc>
                <a:spcPct val="115000"/>
              </a:lnSpc>
              <a:spcAft>
                <a:spcPts val="0"/>
              </a:spcAft>
              <a:buFont typeface="+mj-lt"/>
              <a:buAutoNum type="arabicPeriod"/>
            </a:pPr>
            <a:r>
              <a:rPr lang="en-GB" sz="1200" u="sng" dirty="0">
                <a:latin typeface="Calibri" panose="020F0502020204030204" pitchFamily="34" charset="0"/>
                <a:ea typeface="Calibri" panose="020F0502020204030204" pitchFamily="34" charset="0"/>
                <a:cs typeface="Times New Roman" panose="02020603050405020304" pitchFamily="18" charset="0"/>
              </a:rPr>
              <a:t>Not</a:t>
            </a:r>
            <a:r>
              <a:rPr lang="en-GB" sz="1200" dirty="0">
                <a:latin typeface="Calibri" panose="020F0502020204030204" pitchFamily="34" charset="0"/>
                <a:ea typeface="Calibri" panose="020F0502020204030204" pitchFamily="34" charset="0"/>
                <a:cs typeface="Times New Roman" panose="02020603050405020304" pitchFamily="18" charset="0"/>
              </a:rPr>
              <a:t> bring or use music players or mobile phones throughout the duration of the expedition. </a:t>
            </a:r>
          </a:p>
          <a:p>
            <a:pPr marL="342900" lvl="0" indent="-342900">
              <a:lnSpc>
                <a:spcPct val="115000"/>
              </a:lnSpc>
              <a:spcAft>
                <a:spcPts val="0"/>
              </a:spcAft>
              <a:buFont typeface="+mj-lt"/>
              <a:buAutoNum type="arabicPeriod"/>
            </a:pPr>
            <a:r>
              <a:rPr lang="en-GB" sz="1200" u="sng" dirty="0">
                <a:latin typeface="Calibri" panose="020F0502020204030204" pitchFamily="34" charset="0"/>
                <a:ea typeface="Calibri" panose="020F0502020204030204" pitchFamily="34" charset="0"/>
                <a:cs typeface="Times New Roman" panose="02020603050405020304" pitchFamily="18" charset="0"/>
              </a:rPr>
              <a:t>Not</a:t>
            </a:r>
            <a:r>
              <a:rPr lang="en-GB" sz="1200" dirty="0">
                <a:latin typeface="Calibri" panose="020F0502020204030204" pitchFamily="34" charset="0"/>
                <a:ea typeface="Calibri" panose="020F0502020204030204" pitchFamily="34" charset="0"/>
                <a:cs typeface="Times New Roman" panose="02020603050405020304" pitchFamily="18" charset="0"/>
              </a:rPr>
              <a:t> contact parents/carers without first informing a member of staff, unless in the case of extreme emergency.</a:t>
            </a:r>
          </a:p>
          <a:p>
            <a:pPr marL="342900" lvl="0" indent="-342900">
              <a:lnSpc>
                <a:spcPct val="115000"/>
              </a:lnSpc>
              <a:spcAft>
                <a:spcPts val="0"/>
              </a:spcAft>
              <a:buFont typeface="+mj-lt"/>
              <a:buAutoNum type="arabicPeriod"/>
            </a:pPr>
            <a:r>
              <a:rPr lang="en-GB" sz="1200" dirty="0">
                <a:latin typeface="Calibri" panose="020F0502020204030204" pitchFamily="34" charset="0"/>
                <a:ea typeface="Calibri" panose="020F0502020204030204" pitchFamily="34" charset="0"/>
                <a:cs typeface="Times New Roman" panose="02020603050405020304" pitchFamily="18" charset="0"/>
              </a:rPr>
              <a:t>Attend school punctually the following day in correct uniform.</a:t>
            </a:r>
          </a:p>
          <a:p>
            <a:pPr marL="342900" lvl="0" indent="-342900">
              <a:lnSpc>
                <a:spcPct val="115000"/>
              </a:lnSpc>
              <a:spcAft>
                <a:spcPts val="1000"/>
              </a:spcAft>
              <a:buFont typeface="+mj-lt"/>
              <a:buAutoNum type="arabicPeriod"/>
            </a:pPr>
            <a:r>
              <a:rPr lang="en-GB" sz="1200" dirty="0">
                <a:latin typeface="Calibri" panose="020F0502020204030204" pitchFamily="34" charset="0"/>
                <a:ea typeface="Calibri" panose="020F0502020204030204" pitchFamily="34" charset="0"/>
                <a:cs typeface="Times New Roman" panose="02020603050405020304" pitchFamily="18" charset="0"/>
              </a:rPr>
              <a:t>Agree that a full report of any misconduct will be communicated to parents and will result in withdrawal from any further expeditions.</a:t>
            </a:r>
          </a:p>
        </p:txBody>
      </p:sp>
      <p:pic>
        <p:nvPicPr>
          <p:cNvPr id="8" name="Picture 7">
            <a:extLst>
              <a:ext uri="{FF2B5EF4-FFF2-40B4-BE49-F238E27FC236}">
                <a16:creationId xmlns:a16="http://schemas.microsoft.com/office/drawing/2014/main" id="{6DD743E6-9418-4D36-A3D2-2C59AD3FDB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3136" y="132921"/>
            <a:ext cx="1685998" cy="1032960"/>
          </a:xfrm>
          <a:prstGeom prst="rect">
            <a:avLst/>
          </a:prstGeom>
        </p:spPr>
      </p:pic>
    </p:spTree>
    <p:extLst>
      <p:ext uri="{BB962C8B-B14F-4D97-AF65-F5344CB8AC3E}">
        <p14:creationId xmlns:p14="http://schemas.microsoft.com/office/powerpoint/2010/main" val="3704750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648" y="251520"/>
            <a:ext cx="6408712" cy="648072"/>
          </a:xfrm>
          <a:solidFill>
            <a:schemeClr val="bg2">
              <a:lumMod val="90000"/>
            </a:schemeClr>
          </a:solidFill>
        </p:spPr>
        <p:txBody>
          <a:bodyPr>
            <a:normAutofit fontScale="90000"/>
          </a:bodyPr>
          <a:lstStyle/>
          <a:p>
            <a:r>
              <a:rPr lang="en-GB" dirty="0"/>
              <a:t>20 Conditions for Expeditions</a:t>
            </a:r>
          </a:p>
        </p:txBody>
      </p:sp>
      <p:sp>
        <p:nvSpPr>
          <p:cNvPr id="4" name="Slide Number Placeholder 3"/>
          <p:cNvSpPr>
            <a:spLocks noGrp="1"/>
          </p:cNvSpPr>
          <p:nvPr>
            <p:ph type="sldNum" sz="quarter" idx="12"/>
          </p:nvPr>
        </p:nvSpPr>
        <p:spPr/>
        <p:txBody>
          <a:bodyPr/>
          <a:lstStyle/>
          <a:p>
            <a:fld id="{A883B761-B315-4F80-8FB2-45F717CF81FD}" type="slidenum">
              <a:rPr lang="en-GB" smtClean="0"/>
              <a:t>3</a:t>
            </a:fld>
            <a:endParaRPr lang="en-GB"/>
          </a:p>
        </p:txBody>
      </p:sp>
      <p:sp>
        <p:nvSpPr>
          <p:cNvPr id="5" name="Content Placeholder 2"/>
          <p:cNvSpPr>
            <a:spLocks noGrp="1"/>
          </p:cNvSpPr>
          <p:nvPr>
            <p:ph idx="1"/>
          </p:nvPr>
        </p:nvSpPr>
        <p:spPr>
          <a:xfrm>
            <a:off x="260648" y="1115616"/>
            <a:ext cx="6254452" cy="5587223"/>
          </a:xfrm>
        </p:spPr>
        <p:txBody>
          <a:bodyPr>
            <a:noAutofit/>
          </a:bodyPr>
          <a:lstStyle/>
          <a:p>
            <a:pPr>
              <a:buFont typeface="+mj-lt"/>
              <a:buAutoNum type="arabicPeriod"/>
            </a:pPr>
            <a:r>
              <a:rPr lang="en-GB" sz="1400" dirty="0"/>
              <a:t>Your own physical effort, without any motorised or outside assistance.</a:t>
            </a:r>
          </a:p>
          <a:p>
            <a:pPr>
              <a:buFont typeface="+mj-lt"/>
              <a:buAutoNum type="arabicPeriod"/>
            </a:pPr>
            <a:r>
              <a:rPr lang="en-GB" sz="1400" dirty="0"/>
              <a:t>Must be unaccompanied and self-sufficient (no hitchhiking, no shop use, no phones </a:t>
            </a:r>
            <a:r>
              <a:rPr lang="en-GB" sz="1400" dirty="0" err="1"/>
              <a:t>etc</a:t>
            </a:r>
            <a:r>
              <a:rPr lang="en-GB" sz="1400" dirty="0"/>
              <a:t>).</a:t>
            </a:r>
          </a:p>
          <a:p>
            <a:pPr>
              <a:buFont typeface="+mj-lt"/>
              <a:buAutoNum type="arabicPeriod"/>
            </a:pPr>
            <a:r>
              <a:rPr lang="en-GB" sz="1400" dirty="0"/>
              <a:t>Must be supervised by an adult who is able to accept responsibility for the safety of you and your team.</a:t>
            </a:r>
          </a:p>
          <a:p>
            <a:pPr>
              <a:buFont typeface="+mj-lt"/>
              <a:buAutoNum type="arabicPeriod"/>
            </a:pPr>
            <a:r>
              <a:rPr lang="en-GB" sz="1400" dirty="0"/>
              <a:t>Must have an aim/purpose (decide based on your route)</a:t>
            </a:r>
          </a:p>
          <a:p>
            <a:pPr>
              <a:buFont typeface="+mj-lt"/>
              <a:buAutoNum type="arabicPeriod"/>
            </a:pPr>
            <a:r>
              <a:rPr lang="en-GB" sz="1400" dirty="0"/>
              <a:t>Must be properly equipped for your expedition – correct kit, food etc..</a:t>
            </a:r>
          </a:p>
          <a:p>
            <a:pPr>
              <a:buFont typeface="+mj-lt"/>
              <a:buAutoNum type="arabicPeriod"/>
            </a:pPr>
            <a:r>
              <a:rPr lang="en-GB" sz="1400" dirty="0"/>
              <a:t>Completed the required training</a:t>
            </a:r>
          </a:p>
          <a:p>
            <a:pPr>
              <a:buFont typeface="+mj-lt"/>
              <a:buAutoNum type="arabicPeriod"/>
            </a:pPr>
            <a:r>
              <a:rPr lang="en-GB" sz="1400" dirty="0"/>
              <a:t>Undertaken at least one practice expedition.</a:t>
            </a:r>
          </a:p>
          <a:p>
            <a:pPr>
              <a:buFont typeface="+mj-lt"/>
              <a:buAutoNum type="arabicPeriod"/>
            </a:pPr>
            <a:r>
              <a:rPr lang="en-GB" sz="1400" dirty="0"/>
              <a:t>You and your team must plan and organise your expedition. </a:t>
            </a:r>
          </a:p>
          <a:p>
            <a:pPr>
              <a:buFont typeface="+mj-lt"/>
              <a:buAutoNum type="arabicPeriod"/>
            </a:pPr>
            <a:r>
              <a:rPr lang="en-GB" sz="1400" dirty="0"/>
              <a:t>You must be assessed by an approved accredited Assessor </a:t>
            </a:r>
          </a:p>
          <a:p>
            <a:pPr>
              <a:buFont typeface="+mj-lt"/>
              <a:buAutoNum type="arabicPeriod"/>
            </a:pPr>
            <a:r>
              <a:rPr lang="en-GB" sz="1400" dirty="0"/>
              <a:t>There must be between four and seven people in your team .</a:t>
            </a:r>
          </a:p>
          <a:p>
            <a:pPr>
              <a:buFont typeface="+mj-lt"/>
              <a:buAutoNum type="arabicPeriod"/>
            </a:pPr>
            <a:r>
              <a:rPr lang="en-GB" sz="1400" dirty="0"/>
              <a:t>You must be within the qualifying age of the </a:t>
            </a:r>
            <a:r>
              <a:rPr lang="en-GB" sz="1400" dirty="0" err="1"/>
              <a:t>DofE</a:t>
            </a:r>
            <a:r>
              <a:rPr lang="en-GB" sz="1400" dirty="0"/>
              <a:t> programme level.</a:t>
            </a:r>
          </a:p>
          <a:p>
            <a:pPr>
              <a:buFont typeface="+mj-lt"/>
              <a:buAutoNum type="arabicPeriod"/>
            </a:pPr>
            <a:r>
              <a:rPr lang="en-GB" sz="1400" dirty="0"/>
              <a:t>All the people in your team must be at the same level of assessment.</a:t>
            </a:r>
          </a:p>
          <a:p>
            <a:pPr>
              <a:buFont typeface="+mj-lt"/>
              <a:buAutoNum type="arabicPeriod"/>
            </a:pPr>
            <a:r>
              <a:rPr lang="en-GB" sz="1400" dirty="0"/>
              <a:t>Your team must not include anyone who has completed the same or higher level </a:t>
            </a:r>
            <a:r>
              <a:rPr lang="en-GB" sz="1400" dirty="0" err="1"/>
              <a:t>DofE</a:t>
            </a:r>
            <a:r>
              <a:rPr lang="en-GB" sz="1400" dirty="0"/>
              <a:t> expedition.</a:t>
            </a:r>
          </a:p>
          <a:p>
            <a:pPr>
              <a:buFont typeface="+mj-lt"/>
              <a:buAutoNum type="arabicPeriod"/>
            </a:pPr>
            <a:r>
              <a:rPr lang="en-GB" sz="1400" dirty="0"/>
              <a:t>Your overnight accommodation should be camping.</a:t>
            </a:r>
          </a:p>
          <a:p>
            <a:pPr>
              <a:buFont typeface="+mj-lt"/>
              <a:buAutoNum type="arabicPeriod"/>
            </a:pPr>
            <a:r>
              <a:rPr lang="en-GB" sz="1400" dirty="0"/>
              <a:t>Your expedition must be the minimum number of days required for your </a:t>
            </a:r>
            <a:r>
              <a:rPr lang="en-GB" sz="1400" dirty="0" err="1"/>
              <a:t>DofE</a:t>
            </a:r>
            <a:r>
              <a:rPr lang="en-GB" sz="1400" dirty="0"/>
              <a:t> level.</a:t>
            </a:r>
          </a:p>
          <a:p>
            <a:pPr>
              <a:buFont typeface="+mj-lt"/>
              <a:buAutoNum type="arabicPeriod"/>
            </a:pPr>
            <a:r>
              <a:rPr lang="en-GB" sz="1400" dirty="0"/>
              <a:t>Your expedition should normally take place between the end of March and the end of October.</a:t>
            </a:r>
          </a:p>
          <a:p>
            <a:pPr>
              <a:buFont typeface="+mj-lt"/>
              <a:buAutoNum type="arabicPeriod"/>
            </a:pPr>
            <a:r>
              <a:rPr lang="en-GB" sz="1400" dirty="0"/>
              <a:t>Your expedition should be in the recommended environment for your </a:t>
            </a:r>
            <a:r>
              <a:rPr lang="en-GB" sz="1400" dirty="0" err="1"/>
              <a:t>DofE</a:t>
            </a:r>
            <a:r>
              <a:rPr lang="en-GB" sz="1400" dirty="0"/>
              <a:t> level.</a:t>
            </a:r>
          </a:p>
          <a:p>
            <a:pPr>
              <a:buFont typeface="+mj-lt"/>
              <a:buAutoNum type="arabicPeriod"/>
            </a:pPr>
            <a:r>
              <a:rPr lang="en-GB" sz="1400" dirty="0"/>
              <a:t>You must do the minimum hours of planned daily activity for your </a:t>
            </a:r>
            <a:r>
              <a:rPr lang="en-GB" sz="1400" dirty="0" err="1"/>
              <a:t>DofE</a:t>
            </a:r>
            <a:r>
              <a:rPr lang="en-GB" sz="1400" dirty="0"/>
              <a:t> level (for Bronze it is SIX hours, not including time a the campsite).</a:t>
            </a:r>
          </a:p>
          <a:p>
            <a:pPr>
              <a:buFont typeface="+mj-lt"/>
              <a:buAutoNum type="arabicPeriod"/>
            </a:pPr>
            <a:r>
              <a:rPr lang="en-GB" sz="1400" dirty="0"/>
              <a:t>You should cook and eat a </a:t>
            </a:r>
            <a:r>
              <a:rPr lang="en-GB" sz="1400" u="sng" dirty="0"/>
              <a:t>substantial </a:t>
            </a:r>
            <a:r>
              <a:rPr lang="en-GB" sz="1400" dirty="0"/>
              <a:t>meal each day. ( Pot Noodle is NOT substantial!)</a:t>
            </a:r>
          </a:p>
          <a:p>
            <a:pPr>
              <a:buFont typeface="+mj-lt"/>
              <a:buAutoNum type="arabicPeriod"/>
            </a:pPr>
            <a:r>
              <a:rPr lang="en-GB" sz="1400" dirty="0"/>
              <a:t>You must deliver a presentation after your expedition to complete the section.</a:t>
            </a:r>
          </a:p>
        </p:txBody>
      </p:sp>
    </p:spTree>
    <p:extLst>
      <p:ext uri="{BB962C8B-B14F-4D97-AF65-F5344CB8AC3E}">
        <p14:creationId xmlns:p14="http://schemas.microsoft.com/office/powerpoint/2010/main" val="3366562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16632" y="115972"/>
            <a:ext cx="2304256" cy="523220"/>
          </a:xfrm>
          <a:prstGeom prst="rect">
            <a:avLst/>
          </a:prstGeom>
          <a:noFill/>
        </p:spPr>
        <p:txBody>
          <a:bodyPr wrap="square" lIns="91440" tIns="45720" rIns="91440" bIns="45720">
            <a:spAutoFit/>
          </a:bodyPr>
          <a:lstStyle/>
          <a:p>
            <a:pPr algn="ctr"/>
            <a:r>
              <a:rPr lang="en-US" sz="2800" b="1" dirty="0">
                <a:ln w="12700">
                  <a:solidFill>
                    <a:schemeClr val="tx2">
                      <a:satMod val="155000"/>
                    </a:schemeClr>
                  </a:solidFill>
                  <a:prstDash val="solid"/>
                </a:ln>
                <a:effectLst>
                  <a:outerShdw blurRad="41275" dist="20320" dir="1800000" algn="tl" rotWithShape="0">
                    <a:srgbClr val="000000">
                      <a:alpha val="40000"/>
                    </a:srgbClr>
                  </a:outerShdw>
                </a:effectLst>
              </a:rPr>
              <a:t>Kit Check !</a:t>
            </a:r>
            <a:endParaRPr lang="en-US" sz="28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931670655"/>
              </p:ext>
            </p:extLst>
          </p:nvPr>
        </p:nvGraphicFramePr>
        <p:xfrm>
          <a:off x="159987" y="716182"/>
          <a:ext cx="2281301" cy="3177540"/>
        </p:xfrm>
        <a:graphic>
          <a:graphicData uri="http://schemas.openxmlformats.org/drawingml/2006/table">
            <a:tbl>
              <a:tblPr firstRow="1" bandRow="1">
                <a:tableStyleId>{5940675A-B579-460E-94D1-54222C63F5DA}</a:tableStyleId>
              </a:tblPr>
              <a:tblGrid>
                <a:gridCol w="942458">
                  <a:extLst>
                    <a:ext uri="{9D8B030D-6E8A-4147-A177-3AD203B41FA5}">
                      <a16:colId xmlns:a16="http://schemas.microsoft.com/office/drawing/2014/main" val="20000"/>
                    </a:ext>
                  </a:extLst>
                </a:gridCol>
                <a:gridCol w="742379">
                  <a:extLst>
                    <a:ext uri="{9D8B030D-6E8A-4147-A177-3AD203B41FA5}">
                      <a16:colId xmlns:a16="http://schemas.microsoft.com/office/drawing/2014/main" val="20001"/>
                    </a:ext>
                  </a:extLst>
                </a:gridCol>
                <a:gridCol w="596464">
                  <a:extLst>
                    <a:ext uri="{9D8B030D-6E8A-4147-A177-3AD203B41FA5}">
                      <a16:colId xmlns:a16="http://schemas.microsoft.com/office/drawing/2014/main" val="20002"/>
                    </a:ext>
                  </a:extLst>
                </a:gridCol>
              </a:tblGrid>
              <a:tr h="356022">
                <a:tc>
                  <a:txBody>
                    <a:bodyPr/>
                    <a:lstStyle/>
                    <a:p>
                      <a:r>
                        <a:rPr lang="en-GB" sz="1050" b="1" dirty="0"/>
                        <a:t>Group Kit</a:t>
                      </a:r>
                    </a:p>
                  </a:txBody>
                  <a:tcPr marL="68580" marR="68580" marT="60960" marB="60960">
                    <a:solidFill>
                      <a:schemeClr val="bg2"/>
                    </a:solidFill>
                  </a:tcPr>
                </a:tc>
                <a:tc>
                  <a:txBody>
                    <a:bodyPr/>
                    <a:lstStyle/>
                    <a:p>
                      <a:r>
                        <a:rPr lang="en-GB" sz="1050" b="1" dirty="0"/>
                        <a:t>Carried by….</a:t>
                      </a:r>
                    </a:p>
                  </a:txBody>
                  <a:tcPr marL="68580" marR="68580" marT="60960" marB="60960">
                    <a:solidFill>
                      <a:schemeClr val="bg2"/>
                    </a:solidFill>
                  </a:tcPr>
                </a:tc>
                <a:tc>
                  <a:txBody>
                    <a:bodyPr/>
                    <a:lstStyle/>
                    <a:p>
                      <a:r>
                        <a:rPr lang="en-GB" sz="1050" b="1" dirty="0"/>
                        <a:t>Packed</a:t>
                      </a:r>
                    </a:p>
                  </a:txBody>
                  <a:tcPr marL="68580" marR="68580" marT="60960" marB="60960">
                    <a:solidFill>
                      <a:schemeClr val="bg2"/>
                    </a:solidFill>
                  </a:tcPr>
                </a:tc>
                <a:extLst>
                  <a:ext uri="{0D108BD9-81ED-4DB2-BD59-A6C34878D82A}">
                    <a16:rowId xmlns:a16="http://schemas.microsoft.com/office/drawing/2014/main" val="10000"/>
                  </a:ext>
                </a:extLst>
              </a:tr>
              <a:tr h="227117">
                <a:tc>
                  <a:txBody>
                    <a:bodyPr/>
                    <a:lstStyle/>
                    <a:p>
                      <a:r>
                        <a:rPr lang="en-GB" sz="1050" dirty="0"/>
                        <a:t>Tent inner</a:t>
                      </a:r>
                    </a:p>
                  </a:txBody>
                  <a:tcPr marL="68580" marR="68580" marT="60960" marB="60960">
                    <a:solidFill>
                      <a:schemeClr val="bg2"/>
                    </a:solidFill>
                  </a:tcPr>
                </a:tc>
                <a:tc>
                  <a:txBody>
                    <a:bodyPr/>
                    <a:lstStyle/>
                    <a:p>
                      <a:endParaRPr lang="en-GB" sz="1050"/>
                    </a:p>
                  </a:txBody>
                  <a:tcPr marL="68580" marR="68580" marT="60960" marB="60960">
                    <a:solidFill>
                      <a:schemeClr val="bg2"/>
                    </a:solidFill>
                  </a:tcPr>
                </a:tc>
                <a:tc>
                  <a:txBody>
                    <a:bodyPr/>
                    <a:lstStyle/>
                    <a:p>
                      <a:endParaRPr lang="en-GB" sz="1050"/>
                    </a:p>
                  </a:txBody>
                  <a:tcPr marL="68580" marR="68580" marT="60960" marB="60960">
                    <a:solidFill>
                      <a:schemeClr val="bg2"/>
                    </a:solidFill>
                  </a:tcPr>
                </a:tc>
                <a:extLst>
                  <a:ext uri="{0D108BD9-81ED-4DB2-BD59-A6C34878D82A}">
                    <a16:rowId xmlns:a16="http://schemas.microsoft.com/office/drawing/2014/main" val="10001"/>
                  </a:ext>
                </a:extLst>
              </a:tr>
              <a:tr h="227117">
                <a:tc>
                  <a:txBody>
                    <a:bodyPr/>
                    <a:lstStyle/>
                    <a:p>
                      <a:r>
                        <a:rPr lang="en-GB" sz="1050" dirty="0"/>
                        <a:t>Tent outer</a:t>
                      </a:r>
                    </a:p>
                  </a:txBody>
                  <a:tcPr marL="68580" marR="68580" marT="60960" marB="60960">
                    <a:solidFill>
                      <a:schemeClr val="bg2"/>
                    </a:solidFill>
                  </a:tcPr>
                </a:tc>
                <a:tc>
                  <a:txBody>
                    <a:bodyPr/>
                    <a:lstStyle/>
                    <a:p>
                      <a:endParaRPr lang="en-GB" sz="1050" dirty="0"/>
                    </a:p>
                  </a:txBody>
                  <a:tcPr marL="68580" marR="68580" marT="60960" marB="60960">
                    <a:solidFill>
                      <a:schemeClr val="bg2"/>
                    </a:solidFill>
                  </a:tcPr>
                </a:tc>
                <a:tc>
                  <a:txBody>
                    <a:bodyPr/>
                    <a:lstStyle/>
                    <a:p>
                      <a:endParaRPr lang="en-GB" sz="1050"/>
                    </a:p>
                  </a:txBody>
                  <a:tcPr marL="68580" marR="68580" marT="60960" marB="60960">
                    <a:solidFill>
                      <a:schemeClr val="bg2"/>
                    </a:solidFill>
                  </a:tcPr>
                </a:tc>
                <a:extLst>
                  <a:ext uri="{0D108BD9-81ED-4DB2-BD59-A6C34878D82A}">
                    <a16:rowId xmlns:a16="http://schemas.microsoft.com/office/drawing/2014/main" val="10002"/>
                  </a:ext>
                </a:extLst>
              </a:tr>
              <a:tr h="356022">
                <a:tc>
                  <a:txBody>
                    <a:bodyPr/>
                    <a:lstStyle/>
                    <a:p>
                      <a:r>
                        <a:rPr lang="en-GB" sz="1050" dirty="0"/>
                        <a:t>Tent poles/pegs</a:t>
                      </a:r>
                    </a:p>
                  </a:txBody>
                  <a:tcPr marL="68580" marR="68580" marT="60960" marB="60960">
                    <a:solidFill>
                      <a:schemeClr val="bg2"/>
                    </a:solidFill>
                  </a:tcPr>
                </a:tc>
                <a:tc>
                  <a:txBody>
                    <a:bodyPr/>
                    <a:lstStyle/>
                    <a:p>
                      <a:endParaRPr lang="en-GB" sz="1050" dirty="0"/>
                    </a:p>
                  </a:txBody>
                  <a:tcPr marL="68580" marR="68580" marT="60960" marB="60960">
                    <a:solidFill>
                      <a:schemeClr val="bg2"/>
                    </a:solidFill>
                  </a:tcPr>
                </a:tc>
                <a:tc>
                  <a:txBody>
                    <a:bodyPr/>
                    <a:lstStyle/>
                    <a:p>
                      <a:endParaRPr lang="en-GB" sz="1050"/>
                    </a:p>
                  </a:txBody>
                  <a:tcPr marL="68580" marR="68580" marT="60960" marB="60960">
                    <a:solidFill>
                      <a:schemeClr val="bg2"/>
                    </a:solidFill>
                  </a:tcPr>
                </a:tc>
                <a:extLst>
                  <a:ext uri="{0D108BD9-81ED-4DB2-BD59-A6C34878D82A}">
                    <a16:rowId xmlns:a16="http://schemas.microsoft.com/office/drawing/2014/main" val="10003"/>
                  </a:ext>
                </a:extLst>
              </a:tr>
              <a:tr h="227117">
                <a:tc>
                  <a:txBody>
                    <a:bodyPr/>
                    <a:lstStyle/>
                    <a:p>
                      <a:r>
                        <a:rPr lang="en-GB" sz="1050" dirty="0"/>
                        <a:t>Stove</a:t>
                      </a:r>
                    </a:p>
                  </a:txBody>
                  <a:tcPr marL="68580" marR="68580" marT="60960" marB="60960">
                    <a:solidFill>
                      <a:schemeClr val="bg2"/>
                    </a:solidFill>
                  </a:tcPr>
                </a:tc>
                <a:tc>
                  <a:txBody>
                    <a:bodyPr/>
                    <a:lstStyle/>
                    <a:p>
                      <a:endParaRPr lang="en-GB" sz="1050" dirty="0"/>
                    </a:p>
                  </a:txBody>
                  <a:tcPr marL="68580" marR="68580" marT="60960" marB="60960">
                    <a:solidFill>
                      <a:schemeClr val="bg2"/>
                    </a:solidFill>
                  </a:tcPr>
                </a:tc>
                <a:tc>
                  <a:txBody>
                    <a:bodyPr/>
                    <a:lstStyle/>
                    <a:p>
                      <a:endParaRPr lang="en-GB" sz="1050" dirty="0"/>
                    </a:p>
                  </a:txBody>
                  <a:tcPr marL="68580" marR="68580" marT="60960" marB="60960">
                    <a:solidFill>
                      <a:schemeClr val="bg2"/>
                    </a:solidFill>
                  </a:tcPr>
                </a:tc>
                <a:extLst>
                  <a:ext uri="{0D108BD9-81ED-4DB2-BD59-A6C34878D82A}">
                    <a16:rowId xmlns:a16="http://schemas.microsoft.com/office/drawing/2014/main" val="10004"/>
                  </a:ext>
                </a:extLst>
              </a:tr>
              <a:tr h="227117">
                <a:tc>
                  <a:txBody>
                    <a:bodyPr/>
                    <a:lstStyle/>
                    <a:p>
                      <a:r>
                        <a:rPr lang="en-GB" sz="1050" dirty="0"/>
                        <a:t>Pots</a:t>
                      </a:r>
                      <a:r>
                        <a:rPr lang="en-GB" sz="1050" baseline="0" dirty="0"/>
                        <a:t> and pans</a:t>
                      </a:r>
                      <a:endParaRPr lang="en-GB" sz="1050" dirty="0"/>
                    </a:p>
                  </a:txBody>
                  <a:tcPr marL="68580" marR="68580" marT="60960" marB="60960">
                    <a:solidFill>
                      <a:schemeClr val="bg2"/>
                    </a:solidFill>
                  </a:tcPr>
                </a:tc>
                <a:tc>
                  <a:txBody>
                    <a:bodyPr/>
                    <a:lstStyle/>
                    <a:p>
                      <a:endParaRPr lang="en-GB" sz="1050" dirty="0"/>
                    </a:p>
                  </a:txBody>
                  <a:tcPr marL="68580" marR="68580" marT="60960" marB="60960">
                    <a:solidFill>
                      <a:schemeClr val="bg2"/>
                    </a:solidFill>
                  </a:tcPr>
                </a:tc>
                <a:tc>
                  <a:txBody>
                    <a:bodyPr/>
                    <a:lstStyle/>
                    <a:p>
                      <a:endParaRPr lang="en-GB" sz="1050" dirty="0"/>
                    </a:p>
                  </a:txBody>
                  <a:tcPr marL="68580" marR="68580" marT="60960" marB="60960">
                    <a:solidFill>
                      <a:schemeClr val="bg2"/>
                    </a:solidFill>
                  </a:tcPr>
                </a:tc>
                <a:extLst>
                  <a:ext uri="{0D108BD9-81ED-4DB2-BD59-A6C34878D82A}">
                    <a16:rowId xmlns:a16="http://schemas.microsoft.com/office/drawing/2014/main" val="10005"/>
                  </a:ext>
                </a:extLst>
              </a:tr>
              <a:tr h="227117">
                <a:tc>
                  <a:txBody>
                    <a:bodyPr/>
                    <a:lstStyle/>
                    <a:p>
                      <a:r>
                        <a:rPr lang="en-GB" sz="1050" dirty="0"/>
                        <a:t>Fuel</a:t>
                      </a:r>
                    </a:p>
                  </a:txBody>
                  <a:tcPr marL="68580" marR="68580" marT="60960" marB="60960">
                    <a:solidFill>
                      <a:schemeClr val="bg2"/>
                    </a:solidFill>
                  </a:tcPr>
                </a:tc>
                <a:tc>
                  <a:txBody>
                    <a:bodyPr/>
                    <a:lstStyle/>
                    <a:p>
                      <a:endParaRPr lang="en-GB" sz="1050" dirty="0"/>
                    </a:p>
                  </a:txBody>
                  <a:tcPr marL="68580" marR="68580" marT="60960" marB="60960">
                    <a:solidFill>
                      <a:schemeClr val="bg2"/>
                    </a:solidFill>
                  </a:tcPr>
                </a:tc>
                <a:tc>
                  <a:txBody>
                    <a:bodyPr/>
                    <a:lstStyle/>
                    <a:p>
                      <a:endParaRPr lang="en-GB" sz="1050" dirty="0"/>
                    </a:p>
                  </a:txBody>
                  <a:tcPr marL="68580" marR="68580" marT="60960" marB="60960">
                    <a:solidFill>
                      <a:schemeClr val="bg2"/>
                    </a:solidFill>
                  </a:tcPr>
                </a:tc>
                <a:extLst>
                  <a:ext uri="{0D108BD9-81ED-4DB2-BD59-A6C34878D82A}">
                    <a16:rowId xmlns:a16="http://schemas.microsoft.com/office/drawing/2014/main" val="10006"/>
                  </a:ext>
                </a:extLst>
              </a:tr>
              <a:tr h="484926">
                <a:tc>
                  <a:txBody>
                    <a:bodyPr/>
                    <a:lstStyle/>
                    <a:p>
                      <a:r>
                        <a:rPr lang="en-GB" sz="1050" dirty="0"/>
                        <a:t>Washing-up liquid and </a:t>
                      </a:r>
                      <a:r>
                        <a:rPr lang="en-GB" sz="1050" dirty="0" err="1"/>
                        <a:t>scourer</a:t>
                      </a:r>
                      <a:endParaRPr lang="en-GB" sz="1050" dirty="0"/>
                    </a:p>
                  </a:txBody>
                  <a:tcPr marL="68580" marR="68580" marT="60960" marB="60960">
                    <a:solidFill>
                      <a:schemeClr val="bg2"/>
                    </a:solidFill>
                  </a:tcPr>
                </a:tc>
                <a:tc>
                  <a:txBody>
                    <a:bodyPr/>
                    <a:lstStyle/>
                    <a:p>
                      <a:endParaRPr lang="en-GB" sz="1050" dirty="0"/>
                    </a:p>
                  </a:txBody>
                  <a:tcPr marL="68580" marR="68580" marT="60960" marB="60960">
                    <a:solidFill>
                      <a:schemeClr val="bg2"/>
                    </a:solidFill>
                  </a:tcPr>
                </a:tc>
                <a:tc>
                  <a:txBody>
                    <a:bodyPr/>
                    <a:lstStyle/>
                    <a:p>
                      <a:endParaRPr lang="en-GB" sz="1050" dirty="0"/>
                    </a:p>
                  </a:txBody>
                  <a:tcPr marL="68580" marR="68580" marT="60960" marB="60960">
                    <a:solidFill>
                      <a:schemeClr val="bg2"/>
                    </a:solidFill>
                  </a:tcPr>
                </a:tc>
                <a:extLst>
                  <a:ext uri="{0D108BD9-81ED-4DB2-BD59-A6C34878D82A}">
                    <a16:rowId xmlns:a16="http://schemas.microsoft.com/office/drawing/2014/main" val="10007"/>
                  </a:ext>
                </a:extLst>
              </a:tr>
              <a:tr h="227117">
                <a:tc>
                  <a:txBody>
                    <a:bodyPr/>
                    <a:lstStyle/>
                    <a:p>
                      <a:r>
                        <a:rPr lang="en-GB" sz="1050" dirty="0"/>
                        <a:t>String</a:t>
                      </a:r>
                      <a:r>
                        <a:rPr lang="en-GB" sz="1050" baseline="0" dirty="0"/>
                        <a:t> </a:t>
                      </a:r>
                      <a:endParaRPr lang="en-GB" sz="1050" dirty="0"/>
                    </a:p>
                  </a:txBody>
                  <a:tcPr marL="68580" marR="68580" marT="60960" marB="60960">
                    <a:solidFill>
                      <a:schemeClr val="bg2"/>
                    </a:solidFill>
                  </a:tcPr>
                </a:tc>
                <a:tc>
                  <a:txBody>
                    <a:bodyPr/>
                    <a:lstStyle/>
                    <a:p>
                      <a:endParaRPr lang="en-GB" sz="1050" dirty="0"/>
                    </a:p>
                  </a:txBody>
                  <a:tcPr marL="68580" marR="68580" marT="60960" marB="60960">
                    <a:solidFill>
                      <a:schemeClr val="bg2"/>
                    </a:solidFill>
                  </a:tcPr>
                </a:tc>
                <a:tc>
                  <a:txBody>
                    <a:bodyPr/>
                    <a:lstStyle/>
                    <a:p>
                      <a:endParaRPr lang="en-GB" sz="1050" dirty="0"/>
                    </a:p>
                  </a:txBody>
                  <a:tcPr marL="68580" marR="68580" marT="60960" marB="60960">
                    <a:solidFill>
                      <a:schemeClr val="bg2"/>
                    </a:solidFill>
                  </a:tcPr>
                </a:tc>
                <a:extLst>
                  <a:ext uri="{0D108BD9-81ED-4DB2-BD59-A6C34878D82A}">
                    <a16:rowId xmlns:a16="http://schemas.microsoft.com/office/drawing/2014/main" val="10008"/>
                  </a:ext>
                </a:extLst>
              </a:tr>
            </a:tbl>
          </a:graphicData>
        </a:graphic>
      </p:graphicFrame>
      <p:sp>
        <p:nvSpPr>
          <p:cNvPr id="2" name="TextBox 1"/>
          <p:cNvSpPr txBox="1"/>
          <p:nvPr/>
        </p:nvSpPr>
        <p:spPr>
          <a:xfrm>
            <a:off x="141390" y="8151968"/>
            <a:ext cx="2279498" cy="646331"/>
          </a:xfrm>
          <a:prstGeom prst="rect">
            <a:avLst/>
          </a:prstGeom>
          <a:noFill/>
          <a:ln>
            <a:solidFill>
              <a:schemeClr val="tx1"/>
            </a:solidFill>
          </a:ln>
        </p:spPr>
        <p:txBody>
          <a:bodyPr wrap="square" rtlCol="0">
            <a:spAutoFit/>
          </a:bodyPr>
          <a:lstStyle/>
          <a:p>
            <a:r>
              <a:rPr lang="en-GB" sz="900" b="1" i="1" dirty="0"/>
              <a:t>The only kit that can be attached to the outside of your rucksack is a  sleeping mat, which must be in a waterproof bag/tough bin liner</a:t>
            </a:r>
          </a:p>
        </p:txBody>
      </p:sp>
      <p:sp>
        <p:nvSpPr>
          <p:cNvPr id="13" name="TextBox 12"/>
          <p:cNvSpPr txBox="1"/>
          <p:nvPr/>
        </p:nvSpPr>
        <p:spPr>
          <a:xfrm>
            <a:off x="2509905" y="6465083"/>
            <a:ext cx="3816424" cy="2677656"/>
          </a:xfrm>
          <a:prstGeom prst="rect">
            <a:avLst/>
          </a:prstGeom>
          <a:noFill/>
        </p:spPr>
        <p:txBody>
          <a:bodyPr wrap="square" rtlCol="0">
            <a:spAutoFit/>
          </a:bodyPr>
          <a:lstStyle/>
          <a:p>
            <a:r>
              <a:rPr lang="en-GB" sz="1050" b="1" u="sng" dirty="0"/>
              <a:t>Key Points on packing a rucksack:</a:t>
            </a:r>
            <a:endParaRPr lang="en-GB" sz="1050" dirty="0"/>
          </a:p>
          <a:p>
            <a:pPr marL="285750" indent="-285750">
              <a:buFont typeface="Arial" pitchFamily="34" charset="0"/>
              <a:buChar char="•"/>
            </a:pPr>
            <a:endParaRPr lang="en-GB" sz="1050" dirty="0"/>
          </a:p>
          <a:p>
            <a:pPr marL="285750" indent="-285750">
              <a:buFont typeface="Arial" pitchFamily="34" charset="0"/>
              <a:buChar char="•"/>
            </a:pPr>
            <a:r>
              <a:rPr lang="en-GB" sz="1050" dirty="0"/>
              <a:t>Put everything in waterproof bags (strong black bin liners or sandwich bags)</a:t>
            </a:r>
          </a:p>
          <a:p>
            <a:pPr marL="285750" indent="-285750">
              <a:buFont typeface="Arial" pitchFamily="34" charset="0"/>
              <a:buChar char="•"/>
            </a:pPr>
            <a:r>
              <a:rPr lang="en-GB" sz="1050" dirty="0"/>
              <a:t>Heavy items should be near the top of the main section and close to your back.</a:t>
            </a:r>
          </a:p>
          <a:p>
            <a:pPr marL="285750" indent="-285750">
              <a:buFont typeface="Arial" pitchFamily="34" charset="0"/>
              <a:buChar char="•"/>
            </a:pPr>
            <a:r>
              <a:rPr lang="en-GB" sz="1050" dirty="0"/>
              <a:t>Put water, trail food and lunch in side pockets and waterproofs, paper, pencils and camera in the top zip hood pocket for easy access. </a:t>
            </a:r>
          </a:p>
          <a:p>
            <a:pPr marL="285750" indent="-285750">
              <a:buFont typeface="Arial" pitchFamily="34" charset="0"/>
              <a:buChar char="•"/>
            </a:pPr>
            <a:r>
              <a:rPr lang="en-GB" sz="1050" dirty="0"/>
              <a:t>Sleeping bag and food should ideally be in the bottom compartment.</a:t>
            </a:r>
          </a:p>
          <a:p>
            <a:pPr marL="285750" indent="-285750">
              <a:buFont typeface="Arial" pitchFamily="34" charset="0"/>
              <a:buChar char="•"/>
            </a:pPr>
            <a:r>
              <a:rPr lang="en-GB" sz="1050" dirty="0"/>
              <a:t>Keep sharps away from the edge of compartments.</a:t>
            </a:r>
          </a:p>
          <a:p>
            <a:pPr marL="285750" indent="-285750">
              <a:buFont typeface="Arial" pitchFamily="34" charset="0"/>
              <a:buChar char="•"/>
            </a:pPr>
            <a:r>
              <a:rPr lang="en-GB" sz="1050" dirty="0"/>
              <a:t>Stuff clothes (in bags) around bigger items (tent, stove etc.) in the main section) </a:t>
            </a:r>
          </a:p>
          <a:p>
            <a:pPr marL="285750" indent="-285750">
              <a:buFont typeface="Arial" pitchFamily="34" charset="0"/>
              <a:buChar char="•"/>
            </a:pPr>
            <a:r>
              <a:rPr lang="en-GB" sz="1050" dirty="0"/>
              <a:t>Use the bathroom scales to see how heavy it is – NO MORE THAN ¼ OF YOUR MASS !!</a:t>
            </a:r>
          </a:p>
        </p:txBody>
      </p:sp>
      <p:sp>
        <p:nvSpPr>
          <p:cNvPr id="15" name="Rectangle 14"/>
          <p:cNvSpPr/>
          <p:nvPr/>
        </p:nvSpPr>
        <p:spPr>
          <a:xfrm>
            <a:off x="4702531" y="5303990"/>
            <a:ext cx="1904533" cy="1477328"/>
          </a:xfrm>
          <a:prstGeom prst="rect">
            <a:avLst/>
          </a:prstGeom>
          <a:ln>
            <a:solidFill>
              <a:schemeClr val="tx1"/>
            </a:solidFill>
          </a:ln>
        </p:spPr>
        <p:txBody>
          <a:bodyPr wrap="square">
            <a:spAutoFit/>
          </a:bodyPr>
          <a:lstStyle/>
          <a:p>
            <a:r>
              <a:rPr lang="en-GB" sz="900" u="sng" dirty="0">
                <a:effectLst>
                  <a:outerShdw blurRad="38100" dist="38100" dir="2700000" algn="tl">
                    <a:srgbClr val="000000">
                      <a:alpha val="43137"/>
                    </a:srgbClr>
                  </a:outerShdw>
                </a:effectLst>
              </a:rPr>
              <a:t>Wearing a rucksack:</a:t>
            </a:r>
          </a:p>
          <a:p>
            <a:pPr marL="285750" indent="-285750">
              <a:buFont typeface="Arial" pitchFamily="34" charset="0"/>
              <a:buChar char="•"/>
            </a:pPr>
            <a:r>
              <a:rPr lang="en-GB" sz="900" dirty="0"/>
              <a:t>The hip belt should take most of the weight and should be at the top of the hip bone.</a:t>
            </a:r>
          </a:p>
          <a:p>
            <a:pPr marL="285750" indent="-285750">
              <a:buFont typeface="Arial" pitchFamily="34" charset="0"/>
              <a:buChar char="•"/>
            </a:pPr>
            <a:r>
              <a:rPr lang="en-GB" sz="900" dirty="0"/>
              <a:t>Shoulder straps should be tight-</a:t>
            </a:r>
            <a:r>
              <a:rPr lang="en-GB" sz="900" dirty="0" err="1"/>
              <a:t>ish</a:t>
            </a:r>
            <a:r>
              <a:rPr lang="en-GB" sz="900" dirty="0"/>
              <a:t>, ensuring the rucksack is high and against your back.</a:t>
            </a:r>
          </a:p>
          <a:p>
            <a:pPr marL="285750" indent="-285750">
              <a:buFont typeface="Arial" pitchFamily="34" charset="0"/>
              <a:buChar char="•"/>
            </a:pPr>
            <a:r>
              <a:rPr lang="en-GB" sz="900" b="1" dirty="0"/>
              <a:t>Be ‘as one’ with your rucksack</a:t>
            </a:r>
          </a:p>
        </p:txBody>
      </p:sp>
      <p:sp>
        <p:nvSpPr>
          <p:cNvPr id="9" name="Slide Number Placeholder 8"/>
          <p:cNvSpPr>
            <a:spLocks noGrp="1"/>
          </p:cNvSpPr>
          <p:nvPr>
            <p:ph type="sldNum" sz="quarter" idx="12"/>
          </p:nvPr>
        </p:nvSpPr>
        <p:spPr/>
        <p:txBody>
          <a:bodyPr/>
          <a:lstStyle/>
          <a:p>
            <a:fld id="{A883B761-B315-4F80-8FB2-45F717CF81FD}" type="slidenum">
              <a:rPr lang="en-GB" smtClean="0"/>
              <a:t>4</a:t>
            </a:fld>
            <a:endParaRPr lang="en-GB"/>
          </a:p>
        </p:txBody>
      </p:sp>
      <p:graphicFrame>
        <p:nvGraphicFramePr>
          <p:cNvPr id="11" name="Table 10">
            <a:extLst>
              <a:ext uri="{FF2B5EF4-FFF2-40B4-BE49-F238E27FC236}">
                <a16:creationId xmlns:a16="http://schemas.microsoft.com/office/drawing/2014/main" id="{897BEE9F-13B2-4549-92BC-3BE8A62F2684}"/>
              </a:ext>
            </a:extLst>
          </p:cNvPr>
          <p:cNvGraphicFramePr>
            <a:graphicFrameLocks noGrp="1"/>
          </p:cNvGraphicFramePr>
          <p:nvPr>
            <p:extLst>
              <p:ext uri="{D42A27DB-BD31-4B8C-83A1-F6EECF244321}">
                <p14:modId xmlns:p14="http://schemas.microsoft.com/office/powerpoint/2010/main" val="3179553880"/>
              </p:ext>
            </p:extLst>
          </p:nvPr>
        </p:nvGraphicFramePr>
        <p:xfrm>
          <a:off x="157465" y="4032321"/>
          <a:ext cx="2263423" cy="3981048"/>
        </p:xfrm>
        <a:graphic>
          <a:graphicData uri="http://schemas.openxmlformats.org/drawingml/2006/table">
            <a:tbl>
              <a:tblPr firstRow="1" bandRow="1">
                <a:tableStyleId>{5940675A-B579-460E-94D1-54222C63F5DA}</a:tableStyleId>
              </a:tblPr>
              <a:tblGrid>
                <a:gridCol w="1601864">
                  <a:extLst>
                    <a:ext uri="{9D8B030D-6E8A-4147-A177-3AD203B41FA5}">
                      <a16:colId xmlns:a16="http://schemas.microsoft.com/office/drawing/2014/main" val="20000"/>
                    </a:ext>
                  </a:extLst>
                </a:gridCol>
                <a:gridCol w="661559">
                  <a:extLst>
                    <a:ext uri="{9D8B030D-6E8A-4147-A177-3AD203B41FA5}">
                      <a16:colId xmlns:a16="http://schemas.microsoft.com/office/drawing/2014/main" val="20001"/>
                    </a:ext>
                  </a:extLst>
                </a:gridCol>
              </a:tblGrid>
              <a:tr h="252028">
                <a:tc>
                  <a:txBody>
                    <a:bodyPr/>
                    <a:lstStyle/>
                    <a:p>
                      <a:r>
                        <a:rPr lang="en-GB" sz="1050" b="1" dirty="0"/>
                        <a:t>Personal kit (Clothing)</a:t>
                      </a:r>
                    </a:p>
                  </a:txBody>
                  <a:tcPr/>
                </a:tc>
                <a:tc>
                  <a:txBody>
                    <a:bodyPr/>
                    <a:lstStyle/>
                    <a:p>
                      <a:r>
                        <a:rPr lang="en-GB" sz="1050" b="1" dirty="0"/>
                        <a:t>Packed</a:t>
                      </a:r>
                    </a:p>
                  </a:txBody>
                  <a:tcPr/>
                </a:tc>
                <a:extLst>
                  <a:ext uri="{0D108BD9-81ED-4DB2-BD59-A6C34878D82A}">
                    <a16:rowId xmlns:a16="http://schemas.microsoft.com/office/drawing/2014/main" val="10000"/>
                  </a:ext>
                </a:extLst>
              </a:tr>
              <a:tr h="252028">
                <a:tc>
                  <a:txBody>
                    <a:bodyPr/>
                    <a:lstStyle/>
                    <a:p>
                      <a:r>
                        <a:rPr lang="en-GB" sz="1050" dirty="0"/>
                        <a:t>Walking boots</a:t>
                      </a:r>
                    </a:p>
                  </a:txBody>
                  <a:tcPr/>
                </a:tc>
                <a:tc>
                  <a:txBody>
                    <a:bodyPr/>
                    <a:lstStyle/>
                    <a:p>
                      <a:r>
                        <a:rPr lang="en-GB" sz="1050" dirty="0"/>
                        <a:t>Wear !</a:t>
                      </a:r>
                    </a:p>
                  </a:txBody>
                  <a:tcPr/>
                </a:tc>
                <a:extLst>
                  <a:ext uri="{0D108BD9-81ED-4DB2-BD59-A6C34878D82A}">
                    <a16:rowId xmlns:a16="http://schemas.microsoft.com/office/drawing/2014/main" val="10001"/>
                  </a:ext>
                </a:extLst>
              </a:tr>
              <a:tr h="252028">
                <a:tc>
                  <a:txBody>
                    <a:bodyPr/>
                    <a:lstStyle/>
                    <a:p>
                      <a:r>
                        <a:rPr lang="en-GB" sz="1050" dirty="0"/>
                        <a:t>Walking socks (1 per day)</a:t>
                      </a:r>
                    </a:p>
                  </a:txBody>
                  <a:tcPr/>
                </a:tc>
                <a:tc>
                  <a:txBody>
                    <a:bodyPr/>
                    <a:lstStyle/>
                    <a:p>
                      <a:endParaRPr lang="en-GB" sz="1050" dirty="0"/>
                    </a:p>
                  </a:txBody>
                  <a:tcPr/>
                </a:tc>
                <a:extLst>
                  <a:ext uri="{0D108BD9-81ED-4DB2-BD59-A6C34878D82A}">
                    <a16:rowId xmlns:a16="http://schemas.microsoft.com/office/drawing/2014/main" val="10002"/>
                  </a:ext>
                </a:extLst>
              </a:tr>
              <a:tr h="252028">
                <a:tc>
                  <a:txBody>
                    <a:bodyPr/>
                    <a:lstStyle/>
                    <a:p>
                      <a:r>
                        <a:rPr lang="en-GB" sz="1050" dirty="0"/>
                        <a:t>T-shirts/base layers (1 per day)</a:t>
                      </a:r>
                    </a:p>
                  </a:txBody>
                  <a:tcPr/>
                </a:tc>
                <a:tc>
                  <a:txBody>
                    <a:bodyPr/>
                    <a:lstStyle/>
                    <a:p>
                      <a:endParaRPr lang="en-GB" sz="1050" dirty="0"/>
                    </a:p>
                  </a:txBody>
                  <a:tcPr/>
                </a:tc>
                <a:extLst>
                  <a:ext uri="{0D108BD9-81ED-4DB2-BD59-A6C34878D82A}">
                    <a16:rowId xmlns:a16="http://schemas.microsoft.com/office/drawing/2014/main" val="10003"/>
                  </a:ext>
                </a:extLst>
              </a:tr>
              <a:tr h="252028">
                <a:tc>
                  <a:txBody>
                    <a:bodyPr/>
                    <a:lstStyle/>
                    <a:p>
                      <a:r>
                        <a:rPr lang="en-GB" sz="1050" dirty="0"/>
                        <a:t>Fleece top/jumper</a:t>
                      </a:r>
                    </a:p>
                  </a:txBody>
                  <a:tcPr/>
                </a:tc>
                <a:tc>
                  <a:txBody>
                    <a:bodyPr/>
                    <a:lstStyle/>
                    <a:p>
                      <a:endParaRPr lang="en-GB" sz="1050"/>
                    </a:p>
                  </a:txBody>
                  <a:tcPr/>
                </a:tc>
                <a:extLst>
                  <a:ext uri="{0D108BD9-81ED-4DB2-BD59-A6C34878D82A}">
                    <a16:rowId xmlns:a16="http://schemas.microsoft.com/office/drawing/2014/main" val="10004"/>
                  </a:ext>
                </a:extLst>
              </a:tr>
              <a:tr h="252028">
                <a:tc>
                  <a:txBody>
                    <a:bodyPr/>
                    <a:lstStyle/>
                    <a:p>
                      <a:r>
                        <a:rPr lang="en-GB" sz="1050" dirty="0"/>
                        <a:t>Walking trousers</a:t>
                      </a:r>
                      <a:r>
                        <a:rPr lang="en-GB" sz="1050" baseline="0" dirty="0"/>
                        <a:t> (not jeans)</a:t>
                      </a:r>
                      <a:endParaRPr lang="en-GB" sz="1050" dirty="0"/>
                    </a:p>
                  </a:txBody>
                  <a:tcPr/>
                </a:tc>
                <a:tc>
                  <a:txBody>
                    <a:bodyPr/>
                    <a:lstStyle/>
                    <a:p>
                      <a:endParaRPr lang="en-GB" sz="1050" dirty="0"/>
                    </a:p>
                  </a:txBody>
                  <a:tcPr/>
                </a:tc>
                <a:extLst>
                  <a:ext uri="{0D108BD9-81ED-4DB2-BD59-A6C34878D82A}">
                    <a16:rowId xmlns:a16="http://schemas.microsoft.com/office/drawing/2014/main" val="10005"/>
                  </a:ext>
                </a:extLst>
              </a:tr>
              <a:tr h="252028">
                <a:tc>
                  <a:txBody>
                    <a:bodyPr/>
                    <a:lstStyle/>
                    <a:p>
                      <a:r>
                        <a:rPr lang="en-GB" sz="1050" dirty="0"/>
                        <a:t>Underwear</a:t>
                      </a:r>
                    </a:p>
                  </a:txBody>
                  <a:tcPr/>
                </a:tc>
                <a:tc>
                  <a:txBody>
                    <a:bodyPr/>
                    <a:lstStyle/>
                    <a:p>
                      <a:endParaRPr lang="en-GB" sz="1050" dirty="0"/>
                    </a:p>
                  </a:txBody>
                  <a:tcPr/>
                </a:tc>
                <a:extLst>
                  <a:ext uri="{0D108BD9-81ED-4DB2-BD59-A6C34878D82A}">
                    <a16:rowId xmlns:a16="http://schemas.microsoft.com/office/drawing/2014/main" val="10006"/>
                  </a:ext>
                </a:extLst>
              </a:tr>
              <a:tr h="252028">
                <a:tc>
                  <a:txBody>
                    <a:bodyPr/>
                    <a:lstStyle/>
                    <a:p>
                      <a:r>
                        <a:rPr lang="en-GB" sz="1050" dirty="0"/>
                        <a:t>Nightwear</a:t>
                      </a:r>
                    </a:p>
                  </a:txBody>
                  <a:tcPr/>
                </a:tc>
                <a:tc>
                  <a:txBody>
                    <a:bodyPr/>
                    <a:lstStyle/>
                    <a:p>
                      <a:endParaRPr lang="en-GB" sz="1050" dirty="0"/>
                    </a:p>
                  </a:txBody>
                  <a:tcPr/>
                </a:tc>
                <a:extLst>
                  <a:ext uri="{0D108BD9-81ED-4DB2-BD59-A6C34878D82A}">
                    <a16:rowId xmlns:a16="http://schemas.microsoft.com/office/drawing/2014/main" val="10007"/>
                  </a:ext>
                </a:extLst>
              </a:tr>
              <a:tr h="252028">
                <a:tc>
                  <a:txBody>
                    <a:bodyPr/>
                    <a:lstStyle/>
                    <a:p>
                      <a:r>
                        <a:rPr lang="en-GB" sz="1050" dirty="0"/>
                        <a:t>Comfy</a:t>
                      </a:r>
                      <a:r>
                        <a:rPr lang="en-GB" sz="1050" baseline="0" dirty="0"/>
                        <a:t> footwear</a:t>
                      </a:r>
                      <a:r>
                        <a:rPr lang="en-GB" sz="1050" dirty="0"/>
                        <a:t>(for campsite)</a:t>
                      </a:r>
                    </a:p>
                  </a:txBody>
                  <a:tcPr/>
                </a:tc>
                <a:tc>
                  <a:txBody>
                    <a:bodyPr/>
                    <a:lstStyle/>
                    <a:p>
                      <a:endParaRPr lang="en-GB" sz="1050" dirty="0"/>
                    </a:p>
                  </a:txBody>
                  <a:tcPr/>
                </a:tc>
                <a:extLst>
                  <a:ext uri="{0D108BD9-81ED-4DB2-BD59-A6C34878D82A}">
                    <a16:rowId xmlns:a16="http://schemas.microsoft.com/office/drawing/2014/main" val="10008"/>
                  </a:ext>
                </a:extLst>
              </a:tr>
              <a:tr h="252028">
                <a:tc>
                  <a:txBody>
                    <a:bodyPr/>
                    <a:lstStyle/>
                    <a:p>
                      <a:r>
                        <a:rPr lang="en-GB" sz="1050" dirty="0"/>
                        <a:t>Shorts, Sunhat</a:t>
                      </a:r>
                      <a:r>
                        <a:rPr lang="en-GB" sz="1050" baseline="0" dirty="0"/>
                        <a:t> (warm weather)</a:t>
                      </a:r>
                      <a:endParaRPr lang="en-GB" sz="1050" dirty="0"/>
                    </a:p>
                  </a:txBody>
                  <a:tcPr/>
                </a:tc>
                <a:tc>
                  <a:txBody>
                    <a:bodyPr/>
                    <a:lstStyle/>
                    <a:p>
                      <a:endParaRPr lang="en-GB" sz="1050" dirty="0"/>
                    </a:p>
                  </a:txBody>
                  <a:tcPr/>
                </a:tc>
                <a:extLst>
                  <a:ext uri="{0D108BD9-81ED-4DB2-BD59-A6C34878D82A}">
                    <a16:rowId xmlns:a16="http://schemas.microsoft.com/office/drawing/2014/main" val="10009"/>
                  </a:ext>
                </a:extLst>
              </a:tr>
              <a:tr h="252028">
                <a:tc>
                  <a:txBody>
                    <a:bodyPr/>
                    <a:lstStyle/>
                    <a:p>
                      <a:r>
                        <a:rPr lang="en-GB" sz="1050" dirty="0"/>
                        <a:t>Woolly hat, scarf, gloves (Cold weather)</a:t>
                      </a:r>
                    </a:p>
                  </a:txBody>
                  <a:tcPr/>
                </a:tc>
                <a:tc>
                  <a:txBody>
                    <a:bodyPr/>
                    <a:lstStyle/>
                    <a:p>
                      <a:endParaRPr lang="en-GB" sz="1050" dirty="0"/>
                    </a:p>
                  </a:txBody>
                  <a:tcPr/>
                </a:tc>
                <a:extLst>
                  <a:ext uri="{0D108BD9-81ED-4DB2-BD59-A6C34878D82A}">
                    <a16:rowId xmlns:a16="http://schemas.microsoft.com/office/drawing/2014/main" val="10010"/>
                  </a:ext>
                </a:extLst>
              </a:tr>
              <a:tr h="252028">
                <a:tc>
                  <a:txBody>
                    <a:bodyPr/>
                    <a:lstStyle/>
                    <a:p>
                      <a:r>
                        <a:rPr lang="en-GB" sz="1050" dirty="0"/>
                        <a:t>Waterproof coat/top and trousers</a:t>
                      </a:r>
                    </a:p>
                  </a:txBody>
                  <a:tcPr/>
                </a:tc>
                <a:tc>
                  <a:txBody>
                    <a:bodyPr/>
                    <a:lstStyle/>
                    <a:p>
                      <a:endParaRPr lang="en-GB" sz="1050" dirty="0"/>
                    </a:p>
                  </a:txBody>
                  <a:tcPr/>
                </a:tc>
                <a:extLst>
                  <a:ext uri="{0D108BD9-81ED-4DB2-BD59-A6C34878D82A}">
                    <a16:rowId xmlns:a16="http://schemas.microsoft.com/office/drawing/2014/main" val="10011"/>
                  </a:ext>
                </a:extLst>
              </a:tr>
            </a:tbl>
          </a:graphicData>
        </a:graphic>
      </p:graphicFrame>
      <p:graphicFrame>
        <p:nvGraphicFramePr>
          <p:cNvPr id="12" name="Table 11">
            <a:extLst>
              <a:ext uri="{FF2B5EF4-FFF2-40B4-BE49-F238E27FC236}">
                <a16:creationId xmlns:a16="http://schemas.microsoft.com/office/drawing/2014/main" id="{0679001B-7B43-46D4-AE5C-9B046C0BB9A0}"/>
              </a:ext>
            </a:extLst>
          </p:cNvPr>
          <p:cNvGraphicFramePr>
            <a:graphicFrameLocks noGrp="1"/>
          </p:cNvGraphicFramePr>
          <p:nvPr>
            <p:extLst>
              <p:ext uri="{D42A27DB-BD31-4B8C-83A1-F6EECF244321}">
                <p14:modId xmlns:p14="http://schemas.microsoft.com/office/powerpoint/2010/main" val="4223115694"/>
              </p:ext>
            </p:extLst>
          </p:nvPr>
        </p:nvGraphicFramePr>
        <p:xfrm>
          <a:off x="2509905" y="165354"/>
          <a:ext cx="2071223" cy="6057900"/>
        </p:xfrm>
        <a:graphic>
          <a:graphicData uri="http://schemas.openxmlformats.org/drawingml/2006/table">
            <a:tbl>
              <a:tblPr firstRow="1" bandRow="1">
                <a:tableStyleId>{5940675A-B579-460E-94D1-54222C63F5DA}</a:tableStyleId>
              </a:tblPr>
              <a:tblGrid>
                <a:gridCol w="1351143">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tblGrid>
              <a:tr h="245889">
                <a:tc>
                  <a:txBody>
                    <a:bodyPr/>
                    <a:lstStyle/>
                    <a:p>
                      <a:r>
                        <a:rPr lang="en-GB" sz="1050" b="1" dirty="0"/>
                        <a:t>Personal kit (other)</a:t>
                      </a:r>
                    </a:p>
                  </a:txBody>
                  <a:tcPr/>
                </a:tc>
                <a:tc>
                  <a:txBody>
                    <a:bodyPr/>
                    <a:lstStyle/>
                    <a:p>
                      <a:r>
                        <a:rPr lang="en-GB" sz="1050" b="1" dirty="0"/>
                        <a:t>Packed</a:t>
                      </a:r>
                    </a:p>
                  </a:txBody>
                  <a:tcPr/>
                </a:tc>
                <a:extLst>
                  <a:ext uri="{0D108BD9-81ED-4DB2-BD59-A6C34878D82A}">
                    <a16:rowId xmlns:a16="http://schemas.microsoft.com/office/drawing/2014/main" val="10000"/>
                  </a:ext>
                </a:extLst>
              </a:tr>
              <a:tr h="402363">
                <a:tc>
                  <a:txBody>
                    <a:bodyPr/>
                    <a:lstStyle/>
                    <a:p>
                      <a:r>
                        <a:rPr lang="en-GB" sz="1050" dirty="0"/>
                        <a:t>Rucksack and liner</a:t>
                      </a:r>
                    </a:p>
                    <a:p>
                      <a:r>
                        <a:rPr lang="en-GB" sz="1050" dirty="0"/>
                        <a:t>(55-65 litre)</a:t>
                      </a:r>
                    </a:p>
                  </a:txBody>
                  <a:tcPr/>
                </a:tc>
                <a:tc>
                  <a:txBody>
                    <a:bodyPr/>
                    <a:lstStyle/>
                    <a:p>
                      <a:r>
                        <a:rPr lang="en-GB" sz="1050" dirty="0"/>
                        <a:t>Wear</a:t>
                      </a:r>
                      <a:r>
                        <a:rPr lang="en-GB" sz="1050" baseline="0" dirty="0"/>
                        <a:t> !</a:t>
                      </a:r>
                      <a:endParaRPr lang="en-GB" sz="1050" dirty="0"/>
                    </a:p>
                  </a:txBody>
                  <a:tcPr/>
                </a:tc>
                <a:extLst>
                  <a:ext uri="{0D108BD9-81ED-4DB2-BD59-A6C34878D82A}">
                    <a16:rowId xmlns:a16="http://schemas.microsoft.com/office/drawing/2014/main" val="10001"/>
                  </a:ext>
                </a:extLst>
              </a:tr>
              <a:tr h="245889">
                <a:tc>
                  <a:txBody>
                    <a:bodyPr/>
                    <a:lstStyle/>
                    <a:p>
                      <a:r>
                        <a:rPr lang="en-GB" sz="1050" dirty="0"/>
                        <a:t>Sleeping mat </a:t>
                      </a:r>
                    </a:p>
                  </a:txBody>
                  <a:tcPr/>
                </a:tc>
                <a:tc>
                  <a:txBody>
                    <a:bodyPr/>
                    <a:lstStyle/>
                    <a:p>
                      <a:endParaRPr lang="en-GB" sz="1050"/>
                    </a:p>
                  </a:txBody>
                  <a:tcPr/>
                </a:tc>
                <a:extLst>
                  <a:ext uri="{0D108BD9-81ED-4DB2-BD59-A6C34878D82A}">
                    <a16:rowId xmlns:a16="http://schemas.microsoft.com/office/drawing/2014/main" val="10002"/>
                  </a:ext>
                </a:extLst>
              </a:tr>
              <a:tr h="245889">
                <a:tc>
                  <a:txBody>
                    <a:bodyPr/>
                    <a:lstStyle/>
                    <a:p>
                      <a:r>
                        <a:rPr lang="en-GB" sz="1050" dirty="0"/>
                        <a:t>Sleeping bag</a:t>
                      </a:r>
                    </a:p>
                  </a:txBody>
                  <a:tcPr/>
                </a:tc>
                <a:tc>
                  <a:txBody>
                    <a:bodyPr/>
                    <a:lstStyle/>
                    <a:p>
                      <a:endParaRPr lang="en-GB" sz="1050"/>
                    </a:p>
                  </a:txBody>
                  <a:tcPr/>
                </a:tc>
                <a:extLst>
                  <a:ext uri="{0D108BD9-81ED-4DB2-BD59-A6C34878D82A}">
                    <a16:rowId xmlns:a16="http://schemas.microsoft.com/office/drawing/2014/main" val="10003"/>
                  </a:ext>
                </a:extLst>
              </a:tr>
              <a:tr h="245889">
                <a:tc>
                  <a:txBody>
                    <a:bodyPr/>
                    <a:lstStyle/>
                    <a:p>
                      <a:r>
                        <a:rPr lang="en-GB" sz="1050" dirty="0"/>
                        <a:t>Water bottle/Platypus</a:t>
                      </a:r>
                    </a:p>
                  </a:txBody>
                  <a:tcPr/>
                </a:tc>
                <a:tc>
                  <a:txBody>
                    <a:bodyPr/>
                    <a:lstStyle/>
                    <a:p>
                      <a:endParaRPr lang="en-GB" sz="1050"/>
                    </a:p>
                  </a:txBody>
                  <a:tcPr/>
                </a:tc>
                <a:extLst>
                  <a:ext uri="{0D108BD9-81ED-4DB2-BD59-A6C34878D82A}">
                    <a16:rowId xmlns:a16="http://schemas.microsoft.com/office/drawing/2014/main" val="10004"/>
                  </a:ext>
                </a:extLst>
              </a:tr>
              <a:tr h="245889">
                <a:tc>
                  <a:txBody>
                    <a:bodyPr/>
                    <a:lstStyle/>
                    <a:p>
                      <a:r>
                        <a:rPr lang="en-GB" sz="1050" dirty="0"/>
                        <a:t>Knife, fork, spoon</a:t>
                      </a:r>
                    </a:p>
                  </a:txBody>
                  <a:tcPr/>
                </a:tc>
                <a:tc>
                  <a:txBody>
                    <a:bodyPr/>
                    <a:lstStyle/>
                    <a:p>
                      <a:endParaRPr lang="en-GB" sz="1050" dirty="0"/>
                    </a:p>
                  </a:txBody>
                  <a:tcPr/>
                </a:tc>
                <a:extLst>
                  <a:ext uri="{0D108BD9-81ED-4DB2-BD59-A6C34878D82A}">
                    <a16:rowId xmlns:a16="http://schemas.microsoft.com/office/drawing/2014/main" val="10005"/>
                  </a:ext>
                </a:extLst>
              </a:tr>
              <a:tr h="245889">
                <a:tc>
                  <a:txBody>
                    <a:bodyPr/>
                    <a:lstStyle/>
                    <a:p>
                      <a:r>
                        <a:rPr lang="en-GB" sz="1050" dirty="0"/>
                        <a:t>Mug and plate/bowl</a:t>
                      </a:r>
                    </a:p>
                  </a:txBody>
                  <a:tcPr/>
                </a:tc>
                <a:tc>
                  <a:txBody>
                    <a:bodyPr/>
                    <a:lstStyle/>
                    <a:p>
                      <a:endParaRPr lang="en-GB" sz="1050" dirty="0"/>
                    </a:p>
                  </a:txBody>
                  <a:tcPr/>
                </a:tc>
                <a:extLst>
                  <a:ext uri="{0D108BD9-81ED-4DB2-BD59-A6C34878D82A}">
                    <a16:rowId xmlns:a16="http://schemas.microsoft.com/office/drawing/2014/main" val="10006"/>
                  </a:ext>
                </a:extLst>
              </a:tr>
              <a:tr h="245889">
                <a:tc>
                  <a:txBody>
                    <a:bodyPr/>
                    <a:lstStyle/>
                    <a:p>
                      <a:r>
                        <a:rPr lang="en-GB" sz="1050" dirty="0"/>
                        <a:t>Matches (in sealed bag)</a:t>
                      </a:r>
                    </a:p>
                  </a:txBody>
                  <a:tcPr/>
                </a:tc>
                <a:tc>
                  <a:txBody>
                    <a:bodyPr/>
                    <a:lstStyle/>
                    <a:p>
                      <a:endParaRPr lang="en-GB" sz="1050" dirty="0"/>
                    </a:p>
                  </a:txBody>
                  <a:tcPr/>
                </a:tc>
                <a:extLst>
                  <a:ext uri="{0D108BD9-81ED-4DB2-BD59-A6C34878D82A}">
                    <a16:rowId xmlns:a16="http://schemas.microsoft.com/office/drawing/2014/main" val="10007"/>
                  </a:ext>
                </a:extLst>
              </a:tr>
              <a:tr h="245889">
                <a:tc>
                  <a:txBody>
                    <a:bodyPr/>
                    <a:lstStyle/>
                    <a:p>
                      <a:r>
                        <a:rPr lang="en-GB" sz="1050" dirty="0"/>
                        <a:t>Tea towel</a:t>
                      </a:r>
                    </a:p>
                  </a:txBody>
                  <a:tcPr/>
                </a:tc>
                <a:tc>
                  <a:txBody>
                    <a:bodyPr/>
                    <a:lstStyle/>
                    <a:p>
                      <a:endParaRPr lang="en-GB" sz="1050" dirty="0"/>
                    </a:p>
                  </a:txBody>
                  <a:tcPr/>
                </a:tc>
                <a:extLst>
                  <a:ext uri="{0D108BD9-81ED-4DB2-BD59-A6C34878D82A}">
                    <a16:rowId xmlns:a16="http://schemas.microsoft.com/office/drawing/2014/main" val="10008"/>
                  </a:ext>
                </a:extLst>
              </a:tr>
              <a:tr h="315562">
                <a:tc>
                  <a:txBody>
                    <a:bodyPr/>
                    <a:lstStyle/>
                    <a:p>
                      <a:r>
                        <a:rPr lang="en-GB" sz="1050" dirty="0"/>
                        <a:t>Emergency contact card</a:t>
                      </a:r>
                    </a:p>
                  </a:txBody>
                  <a:tcPr/>
                </a:tc>
                <a:tc>
                  <a:txBody>
                    <a:bodyPr/>
                    <a:lstStyle/>
                    <a:p>
                      <a:endParaRPr lang="en-GB" sz="1050" dirty="0"/>
                    </a:p>
                  </a:txBody>
                  <a:tcPr/>
                </a:tc>
                <a:extLst>
                  <a:ext uri="{0D108BD9-81ED-4DB2-BD59-A6C34878D82A}">
                    <a16:rowId xmlns:a16="http://schemas.microsoft.com/office/drawing/2014/main" val="10009"/>
                  </a:ext>
                </a:extLst>
              </a:tr>
              <a:tr h="245889">
                <a:tc>
                  <a:txBody>
                    <a:bodyPr/>
                    <a:lstStyle/>
                    <a:p>
                      <a:r>
                        <a:rPr lang="en-GB" sz="1050" dirty="0"/>
                        <a:t>Maps (and map case)</a:t>
                      </a:r>
                    </a:p>
                  </a:txBody>
                  <a:tcPr/>
                </a:tc>
                <a:tc>
                  <a:txBody>
                    <a:bodyPr/>
                    <a:lstStyle/>
                    <a:p>
                      <a:endParaRPr lang="en-GB" sz="1050" dirty="0"/>
                    </a:p>
                  </a:txBody>
                  <a:tcPr/>
                </a:tc>
                <a:extLst>
                  <a:ext uri="{0D108BD9-81ED-4DB2-BD59-A6C34878D82A}">
                    <a16:rowId xmlns:a16="http://schemas.microsoft.com/office/drawing/2014/main" val="10010"/>
                  </a:ext>
                </a:extLst>
              </a:tr>
              <a:tr h="245889">
                <a:tc>
                  <a:txBody>
                    <a:bodyPr/>
                    <a:lstStyle/>
                    <a:p>
                      <a:r>
                        <a:rPr lang="en-GB" sz="1050" dirty="0"/>
                        <a:t>Compass, route cards</a:t>
                      </a:r>
                    </a:p>
                  </a:txBody>
                  <a:tcPr/>
                </a:tc>
                <a:tc>
                  <a:txBody>
                    <a:bodyPr/>
                    <a:lstStyle/>
                    <a:p>
                      <a:endParaRPr lang="en-GB" sz="1050" dirty="0"/>
                    </a:p>
                  </a:txBody>
                  <a:tcPr/>
                </a:tc>
                <a:extLst>
                  <a:ext uri="{0D108BD9-81ED-4DB2-BD59-A6C34878D82A}">
                    <a16:rowId xmlns:a16="http://schemas.microsoft.com/office/drawing/2014/main" val="10011"/>
                  </a:ext>
                </a:extLst>
              </a:tr>
              <a:tr h="402363">
                <a:tc>
                  <a:txBody>
                    <a:bodyPr/>
                    <a:lstStyle/>
                    <a:p>
                      <a:r>
                        <a:rPr lang="en-GB" sz="1050" dirty="0"/>
                        <a:t>Head torch/Torch and spare batteries</a:t>
                      </a:r>
                    </a:p>
                  </a:txBody>
                  <a:tcPr/>
                </a:tc>
                <a:tc>
                  <a:txBody>
                    <a:bodyPr/>
                    <a:lstStyle/>
                    <a:p>
                      <a:endParaRPr lang="en-GB" sz="1050" dirty="0"/>
                    </a:p>
                  </a:txBody>
                  <a:tcPr/>
                </a:tc>
                <a:extLst>
                  <a:ext uri="{0D108BD9-81ED-4DB2-BD59-A6C34878D82A}">
                    <a16:rowId xmlns:a16="http://schemas.microsoft.com/office/drawing/2014/main" val="10012"/>
                  </a:ext>
                </a:extLst>
              </a:tr>
              <a:tr h="245889">
                <a:tc>
                  <a:txBody>
                    <a:bodyPr/>
                    <a:lstStyle/>
                    <a:p>
                      <a:r>
                        <a:rPr lang="en-GB" sz="1050" dirty="0"/>
                        <a:t>Emergency</a:t>
                      </a:r>
                      <a:r>
                        <a:rPr lang="en-GB" sz="1050" baseline="0" dirty="0"/>
                        <a:t> w</a:t>
                      </a:r>
                      <a:r>
                        <a:rPr lang="en-GB" sz="1050" dirty="0"/>
                        <a:t>histle</a:t>
                      </a:r>
                    </a:p>
                  </a:txBody>
                  <a:tcPr/>
                </a:tc>
                <a:tc>
                  <a:txBody>
                    <a:bodyPr/>
                    <a:lstStyle/>
                    <a:p>
                      <a:endParaRPr lang="en-GB" sz="1050" dirty="0"/>
                    </a:p>
                  </a:txBody>
                  <a:tcPr/>
                </a:tc>
                <a:extLst>
                  <a:ext uri="{0D108BD9-81ED-4DB2-BD59-A6C34878D82A}">
                    <a16:rowId xmlns:a16="http://schemas.microsoft.com/office/drawing/2014/main" val="10013"/>
                  </a:ext>
                </a:extLst>
              </a:tr>
              <a:tr h="245889">
                <a:tc>
                  <a:txBody>
                    <a:bodyPr/>
                    <a:lstStyle/>
                    <a:p>
                      <a:r>
                        <a:rPr lang="en-GB" sz="1050" dirty="0"/>
                        <a:t>Alarm clock/watch </a:t>
                      </a:r>
                    </a:p>
                  </a:txBody>
                  <a:tcPr/>
                </a:tc>
                <a:tc>
                  <a:txBody>
                    <a:bodyPr/>
                    <a:lstStyle/>
                    <a:p>
                      <a:endParaRPr lang="en-GB" sz="1050" dirty="0"/>
                    </a:p>
                  </a:txBody>
                  <a:tcPr/>
                </a:tc>
                <a:extLst>
                  <a:ext uri="{0D108BD9-81ED-4DB2-BD59-A6C34878D82A}">
                    <a16:rowId xmlns:a16="http://schemas.microsoft.com/office/drawing/2014/main" val="10014"/>
                  </a:ext>
                </a:extLst>
              </a:tr>
              <a:tr h="317127">
                <a:tc>
                  <a:txBody>
                    <a:bodyPr/>
                    <a:lstStyle/>
                    <a:p>
                      <a:r>
                        <a:rPr lang="en-GB" sz="1050" dirty="0"/>
                        <a:t>Notebook and pencils</a:t>
                      </a:r>
                    </a:p>
                  </a:txBody>
                  <a:tcPr/>
                </a:tc>
                <a:tc>
                  <a:txBody>
                    <a:bodyPr/>
                    <a:lstStyle/>
                    <a:p>
                      <a:endParaRPr lang="en-GB" sz="1050"/>
                    </a:p>
                  </a:txBody>
                  <a:tcPr/>
                </a:tc>
                <a:extLst>
                  <a:ext uri="{0D108BD9-81ED-4DB2-BD59-A6C34878D82A}">
                    <a16:rowId xmlns:a16="http://schemas.microsoft.com/office/drawing/2014/main" val="10015"/>
                  </a:ext>
                </a:extLst>
              </a:tr>
              <a:tr h="245889">
                <a:tc>
                  <a:txBody>
                    <a:bodyPr/>
                    <a:lstStyle/>
                    <a:p>
                      <a:r>
                        <a:rPr lang="en-GB" sz="1050" dirty="0"/>
                        <a:t>Money</a:t>
                      </a:r>
                    </a:p>
                  </a:txBody>
                  <a:tcPr/>
                </a:tc>
                <a:tc>
                  <a:txBody>
                    <a:bodyPr/>
                    <a:lstStyle/>
                    <a:p>
                      <a:endParaRPr lang="en-GB" sz="1050" dirty="0"/>
                    </a:p>
                  </a:txBody>
                  <a:tcPr/>
                </a:tc>
                <a:extLst>
                  <a:ext uri="{0D108BD9-81ED-4DB2-BD59-A6C34878D82A}">
                    <a16:rowId xmlns:a16="http://schemas.microsoft.com/office/drawing/2014/main" val="10016"/>
                  </a:ext>
                </a:extLst>
              </a:tr>
              <a:tr h="245889">
                <a:tc>
                  <a:txBody>
                    <a:bodyPr/>
                    <a:lstStyle/>
                    <a:p>
                      <a:r>
                        <a:rPr lang="en-GB" sz="1050" dirty="0"/>
                        <a:t>Camera</a:t>
                      </a:r>
                    </a:p>
                  </a:txBody>
                  <a:tcPr/>
                </a:tc>
                <a:tc>
                  <a:txBody>
                    <a:bodyPr/>
                    <a:lstStyle/>
                    <a:p>
                      <a:endParaRPr lang="en-GB" sz="1050" dirty="0"/>
                    </a:p>
                  </a:txBody>
                  <a:tcPr/>
                </a:tc>
                <a:extLst>
                  <a:ext uri="{0D108BD9-81ED-4DB2-BD59-A6C34878D82A}">
                    <a16:rowId xmlns:a16="http://schemas.microsoft.com/office/drawing/2014/main" val="10017"/>
                  </a:ext>
                </a:extLst>
              </a:tr>
              <a:tr h="2458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Bin liners (for keeping</a:t>
                      </a:r>
                      <a:r>
                        <a:rPr lang="en-GB" sz="1050" baseline="0" dirty="0"/>
                        <a:t> things dry and for rubbish)</a:t>
                      </a:r>
                      <a:endParaRPr lang="en-GB" sz="1050" dirty="0"/>
                    </a:p>
                  </a:txBody>
                  <a:tcPr/>
                </a:tc>
                <a:tc>
                  <a:txBody>
                    <a:bodyPr/>
                    <a:lstStyle/>
                    <a:p>
                      <a:endParaRPr lang="en-GB" sz="1050" dirty="0"/>
                    </a:p>
                  </a:txBody>
                  <a:tcPr/>
                </a:tc>
                <a:extLst>
                  <a:ext uri="{0D108BD9-81ED-4DB2-BD59-A6C34878D82A}">
                    <a16:rowId xmlns:a16="http://schemas.microsoft.com/office/drawing/2014/main" val="10018"/>
                  </a:ext>
                </a:extLst>
              </a:tr>
            </a:tbl>
          </a:graphicData>
        </a:graphic>
      </p:graphicFrame>
      <p:graphicFrame>
        <p:nvGraphicFramePr>
          <p:cNvPr id="16" name="Table 15">
            <a:extLst>
              <a:ext uri="{FF2B5EF4-FFF2-40B4-BE49-F238E27FC236}">
                <a16:creationId xmlns:a16="http://schemas.microsoft.com/office/drawing/2014/main" id="{843873AE-B0C6-487E-9D79-7037111A2D0B}"/>
              </a:ext>
            </a:extLst>
          </p:cNvPr>
          <p:cNvGraphicFramePr>
            <a:graphicFrameLocks noGrp="1"/>
          </p:cNvGraphicFramePr>
          <p:nvPr>
            <p:extLst>
              <p:ext uri="{D42A27DB-BD31-4B8C-83A1-F6EECF244321}">
                <p14:modId xmlns:p14="http://schemas.microsoft.com/office/powerpoint/2010/main" val="2091732672"/>
              </p:ext>
            </p:extLst>
          </p:nvPr>
        </p:nvGraphicFramePr>
        <p:xfrm>
          <a:off x="4670145" y="165354"/>
          <a:ext cx="1924066" cy="5016942"/>
        </p:xfrm>
        <a:graphic>
          <a:graphicData uri="http://schemas.openxmlformats.org/drawingml/2006/table">
            <a:tbl>
              <a:tblPr firstRow="1" bandRow="1">
                <a:tableStyleId>{5940675A-B579-460E-94D1-54222C63F5DA}</a:tableStyleId>
              </a:tblPr>
              <a:tblGrid>
                <a:gridCol w="1319767">
                  <a:extLst>
                    <a:ext uri="{9D8B030D-6E8A-4147-A177-3AD203B41FA5}">
                      <a16:colId xmlns:a16="http://schemas.microsoft.com/office/drawing/2014/main" val="20000"/>
                    </a:ext>
                  </a:extLst>
                </a:gridCol>
                <a:gridCol w="604299">
                  <a:extLst>
                    <a:ext uri="{9D8B030D-6E8A-4147-A177-3AD203B41FA5}">
                      <a16:colId xmlns:a16="http://schemas.microsoft.com/office/drawing/2014/main" val="20001"/>
                    </a:ext>
                  </a:extLst>
                </a:gridCol>
              </a:tblGrid>
              <a:tr h="276087">
                <a:tc>
                  <a:txBody>
                    <a:bodyPr/>
                    <a:lstStyle/>
                    <a:p>
                      <a:r>
                        <a:rPr lang="en-GB" sz="1050" b="1" dirty="0"/>
                        <a:t>Personal kit (toiletries/medical)</a:t>
                      </a:r>
                    </a:p>
                  </a:txBody>
                  <a:tcPr/>
                </a:tc>
                <a:tc>
                  <a:txBody>
                    <a:bodyPr/>
                    <a:lstStyle/>
                    <a:p>
                      <a:r>
                        <a:rPr lang="en-GB" sz="1050" b="1" dirty="0"/>
                        <a:t>Packed</a:t>
                      </a:r>
                    </a:p>
                  </a:txBody>
                  <a:tcPr/>
                </a:tc>
                <a:extLst>
                  <a:ext uri="{0D108BD9-81ED-4DB2-BD59-A6C34878D82A}">
                    <a16:rowId xmlns:a16="http://schemas.microsoft.com/office/drawing/2014/main" val="10000"/>
                  </a:ext>
                </a:extLst>
              </a:tr>
              <a:tr h="276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Toothbrush</a:t>
                      </a:r>
                      <a:r>
                        <a:rPr lang="en-GB" sz="1050" baseline="0" dirty="0"/>
                        <a:t> and toothpaste</a:t>
                      </a:r>
                      <a:endParaRPr lang="en-GB" sz="1050" dirty="0"/>
                    </a:p>
                  </a:txBody>
                  <a:tcPr/>
                </a:tc>
                <a:tc>
                  <a:txBody>
                    <a:bodyPr/>
                    <a:lstStyle/>
                    <a:p>
                      <a:endParaRPr lang="en-GB" sz="1050"/>
                    </a:p>
                  </a:txBody>
                  <a:tcPr/>
                </a:tc>
                <a:extLst>
                  <a:ext uri="{0D108BD9-81ED-4DB2-BD59-A6C34878D82A}">
                    <a16:rowId xmlns:a16="http://schemas.microsoft.com/office/drawing/2014/main" val="10001"/>
                  </a:ext>
                </a:extLst>
              </a:tr>
              <a:tr h="276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Deodorant</a:t>
                      </a:r>
                    </a:p>
                  </a:txBody>
                  <a:tcPr/>
                </a:tc>
                <a:tc>
                  <a:txBody>
                    <a:bodyPr/>
                    <a:lstStyle/>
                    <a:p>
                      <a:endParaRPr lang="en-GB" sz="1050"/>
                    </a:p>
                  </a:txBody>
                  <a:tcPr/>
                </a:tc>
                <a:extLst>
                  <a:ext uri="{0D108BD9-81ED-4DB2-BD59-A6C34878D82A}">
                    <a16:rowId xmlns:a16="http://schemas.microsoft.com/office/drawing/2014/main" val="10002"/>
                  </a:ext>
                </a:extLst>
              </a:tr>
              <a:tr h="276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Personal toiletries (including sanitary products)</a:t>
                      </a:r>
                    </a:p>
                  </a:txBody>
                  <a:tcPr/>
                </a:tc>
                <a:tc>
                  <a:txBody>
                    <a:bodyPr/>
                    <a:lstStyle/>
                    <a:p>
                      <a:endParaRPr lang="en-GB" sz="1050" dirty="0"/>
                    </a:p>
                  </a:txBody>
                  <a:tcPr/>
                </a:tc>
                <a:extLst>
                  <a:ext uri="{0D108BD9-81ED-4DB2-BD59-A6C34878D82A}">
                    <a16:rowId xmlns:a16="http://schemas.microsoft.com/office/drawing/2014/main" val="1690400790"/>
                  </a:ext>
                </a:extLst>
              </a:tr>
              <a:tr h="276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Small</a:t>
                      </a:r>
                      <a:r>
                        <a:rPr lang="en-GB" sz="1050" baseline="0" dirty="0"/>
                        <a:t> towel</a:t>
                      </a:r>
                      <a:endParaRPr lang="en-GB" sz="1050" dirty="0"/>
                    </a:p>
                  </a:txBody>
                  <a:tcPr/>
                </a:tc>
                <a:tc>
                  <a:txBody>
                    <a:bodyPr/>
                    <a:lstStyle/>
                    <a:p>
                      <a:endParaRPr lang="en-GB" sz="1050" dirty="0"/>
                    </a:p>
                  </a:txBody>
                  <a:tcPr/>
                </a:tc>
                <a:extLst>
                  <a:ext uri="{0D108BD9-81ED-4DB2-BD59-A6C34878D82A}">
                    <a16:rowId xmlns:a16="http://schemas.microsoft.com/office/drawing/2014/main" val="438658016"/>
                  </a:ext>
                </a:extLst>
              </a:tr>
              <a:tr h="276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Toilet paper</a:t>
                      </a:r>
                    </a:p>
                  </a:txBody>
                  <a:tcPr/>
                </a:tc>
                <a:tc>
                  <a:txBody>
                    <a:bodyPr/>
                    <a:lstStyle/>
                    <a:p>
                      <a:endParaRPr lang="en-GB" sz="1050" dirty="0"/>
                    </a:p>
                  </a:txBody>
                  <a:tcPr/>
                </a:tc>
                <a:extLst>
                  <a:ext uri="{0D108BD9-81ED-4DB2-BD59-A6C34878D82A}">
                    <a16:rowId xmlns:a16="http://schemas.microsoft.com/office/drawing/2014/main" val="2299265331"/>
                  </a:ext>
                </a:extLst>
              </a:tr>
              <a:tr h="276087">
                <a:tc>
                  <a:txBody>
                    <a:bodyPr/>
                    <a:lstStyle/>
                    <a:p>
                      <a:r>
                        <a:rPr lang="en-GB" sz="1050" dirty="0"/>
                        <a:t>Sun cream, mosquito repellent</a:t>
                      </a:r>
                    </a:p>
                  </a:txBody>
                  <a:tcPr/>
                </a:tc>
                <a:tc>
                  <a:txBody>
                    <a:bodyPr/>
                    <a:lstStyle/>
                    <a:p>
                      <a:endParaRPr lang="en-GB" sz="1050" dirty="0"/>
                    </a:p>
                  </a:txBody>
                  <a:tcPr/>
                </a:tc>
                <a:extLst>
                  <a:ext uri="{0D108BD9-81ED-4DB2-BD59-A6C34878D82A}">
                    <a16:rowId xmlns:a16="http://schemas.microsoft.com/office/drawing/2014/main" val="10003"/>
                  </a:ext>
                </a:extLst>
              </a:tr>
              <a:tr h="276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Blister plasters</a:t>
                      </a:r>
                    </a:p>
                  </a:txBody>
                  <a:tcPr/>
                </a:tc>
                <a:tc>
                  <a:txBody>
                    <a:bodyPr/>
                    <a:lstStyle/>
                    <a:p>
                      <a:endParaRPr lang="en-GB" sz="1050"/>
                    </a:p>
                  </a:txBody>
                  <a:tcPr/>
                </a:tc>
                <a:extLst>
                  <a:ext uri="{0D108BD9-81ED-4DB2-BD59-A6C34878D82A}">
                    <a16:rowId xmlns:a16="http://schemas.microsoft.com/office/drawing/2014/main" val="10004"/>
                  </a:ext>
                </a:extLst>
              </a:tr>
              <a:tr h="276087">
                <a:tc>
                  <a:txBody>
                    <a:bodyPr/>
                    <a:lstStyle/>
                    <a:p>
                      <a:r>
                        <a:rPr lang="en-GB" sz="1050" dirty="0"/>
                        <a:t>Plasters</a:t>
                      </a:r>
                    </a:p>
                  </a:txBody>
                  <a:tcPr/>
                </a:tc>
                <a:tc>
                  <a:txBody>
                    <a:bodyPr/>
                    <a:lstStyle/>
                    <a:p>
                      <a:endParaRPr lang="en-GB" sz="1050" dirty="0"/>
                    </a:p>
                  </a:txBody>
                  <a:tcPr/>
                </a:tc>
                <a:extLst>
                  <a:ext uri="{0D108BD9-81ED-4DB2-BD59-A6C34878D82A}">
                    <a16:rowId xmlns:a16="http://schemas.microsoft.com/office/drawing/2014/main" val="10005"/>
                  </a:ext>
                </a:extLst>
              </a:tr>
              <a:tr h="276087">
                <a:tc>
                  <a:txBody>
                    <a:bodyPr/>
                    <a:lstStyle/>
                    <a:p>
                      <a:r>
                        <a:rPr lang="en-GB" sz="1050" dirty="0"/>
                        <a:t>Antiseptic wipes</a:t>
                      </a:r>
                    </a:p>
                  </a:txBody>
                  <a:tcPr/>
                </a:tc>
                <a:tc>
                  <a:txBody>
                    <a:bodyPr/>
                    <a:lstStyle/>
                    <a:p>
                      <a:endParaRPr lang="en-GB" sz="1050" dirty="0"/>
                    </a:p>
                  </a:txBody>
                  <a:tcPr/>
                </a:tc>
                <a:extLst>
                  <a:ext uri="{0D108BD9-81ED-4DB2-BD59-A6C34878D82A}">
                    <a16:rowId xmlns:a16="http://schemas.microsoft.com/office/drawing/2014/main" val="10006"/>
                  </a:ext>
                </a:extLst>
              </a:tr>
              <a:tr h="276087">
                <a:tc>
                  <a:txBody>
                    <a:bodyPr/>
                    <a:lstStyle/>
                    <a:p>
                      <a:r>
                        <a:rPr lang="en-GB" sz="1050" dirty="0"/>
                        <a:t>Paracetamol/aspirin/ibuprofen</a:t>
                      </a:r>
                    </a:p>
                  </a:txBody>
                  <a:tcPr/>
                </a:tc>
                <a:tc>
                  <a:txBody>
                    <a:bodyPr/>
                    <a:lstStyle/>
                    <a:p>
                      <a:endParaRPr lang="en-GB" sz="1050" dirty="0"/>
                    </a:p>
                  </a:txBody>
                  <a:tcPr/>
                </a:tc>
                <a:extLst>
                  <a:ext uri="{0D108BD9-81ED-4DB2-BD59-A6C34878D82A}">
                    <a16:rowId xmlns:a16="http://schemas.microsoft.com/office/drawing/2014/main" val="10010"/>
                  </a:ext>
                </a:extLst>
              </a:tr>
              <a:tr h="276087">
                <a:tc>
                  <a:txBody>
                    <a:bodyPr/>
                    <a:lstStyle/>
                    <a:p>
                      <a:r>
                        <a:rPr lang="en-GB" sz="1050" dirty="0"/>
                        <a:t>Any other personal medication (anti-histamines, inhalers, epi-pen etc.)</a:t>
                      </a:r>
                    </a:p>
                  </a:txBody>
                  <a:tcPr/>
                </a:tc>
                <a:tc>
                  <a:txBody>
                    <a:bodyPr/>
                    <a:lstStyle/>
                    <a:p>
                      <a:endParaRPr lang="en-GB" sz="1050" dirty="0"/>
                    </a:p>
                  </a:txBody>
                  <a:tcPr/>
                </a:tc>
                <a:extLst>
                  <a:ext uri="{0D108BD9-81ED-4DB2-BD59-A6C34878D82A}">
                    <a16:rowId xmlns:a16="http://schemas.microsoft.com/office/drawing/2014/main" val="10011"/>
                  </a:ext>
                </a:extLst>
              </a:tr>
              <a:tr h="276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Water purification tablets (Gold</a:t>
                      </a:r>
                      <a:r>
                        <a:rPr lang="en-GB" sz="1050" baseline="0" dirty="0"/>
                        <a:t>)</a:t>
                      </a:r>
                      <a:endParaRPr lang="en-GB" sz="1050" dirty="0"/>
                    </a:p>
                  </a:txBody>
                  <a:tcPr/>
                </a:tc>
                <a:tc>
                  <a:txBody>
                    <a:bodyPr/>
                    <a:lstStyle/>
                    <a:p>
                      <a:endParaRPr lang="en-GB" sz="1050" dirty="0"/>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186254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2896" y="85447"/>
            <a:ext cx="2088232" cy="432048"/>
          </a:xfrm>
        </p:spPr>
        <p:txBody>
          <a:bodyPr>
            <a:normAutofit fontScale="90000"/>
          </a:bodyPr>
          <a:lstStyle/>
          <a:p>
            <a:r>
              <a:rPr lang="en-GB" sz="2800" dirty="0">
                <a:latin typeface="Aharoni" pitchFamily="2" charset="-79"/>
                <a:cs typeface="Aharoni" pitchFamily="2" charset="-79"/>
              </a:rPr>
              <a:t>Menu Ideas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0772936"/>
              </p:ext>
            </p:extLst>
          </p:nvPr>
        </p:nvGraphicFramePr>
        <p:xfrm>
          <a:off x="134633" y="611560"/>
          <a:ext cx="6534728" cy="3290312"/>
        </p:xfrm>
        <a:graphic>
          <a:graphicData uri="http://schemas.openxmlformats.org/drawingml/2006/table">
            <a:tbl>
              <a:tblPr firstRow="1" bandRow="1">
                <a:tableStyleId>{5940675A-B579-460E-94D1-54222C63F5DA}</a:tableStyleId>
              </a:tblPr>
              <a:tblGrid>
                <a:gridCol w="1633682">
                  <a:extLst>
                    <a:ext uri="{9D8B030D-6E8A-4147-A177-3AD203B41FA5}">
                      <a16:colId xmlns:a16="http://schemas.microsoft.com/office/drawing/2014/main" val="20000"/>
                    </a:ext>
                  </a:extLst>
                </a:gridCol>
                <a:gridCol w="1341479">
                  <a:extLst>
                    <a:ext uri="{9D8B030D-6E8A-4147-A177-3AD203B41FA5}">
                      <a16:colId xmlns:a16="http://schemas.microsoft.com/office/drawing/2014/main" val="20001"/>
                    </a:ext>
                  </a:extLst>
                </a:gridCol>
                <a:gridCol w="2191414">
                  <a:extLst>
                    <a:ext uri="{9D8B030D-6E8A-4147-A177-3AD203B41FA5}">
                      <a16:colId xmlns:a16="http://schemas.microsoft.com/office/drawing/2014/main" val="20002"/>
                    </a:ext>
                  </a:extLst>
                </a:gridCol>
                <a:gridCol w="1368153">
                  <a:extLst>
                    <a:ext uri="{9D8B030D-6E8A-4147-A177-3AD203B41FA5}">
                      <a16:colId xmlns:a16="http://schemas.microsoft.com/office/drawing/2014/main" val="20003"/>
                    </a:ext>
                  </a:extLst>
                </a:gridCol>
              </a:tblGrid>
              <a:tr h="288032">
                <a:tc>
                  <a:txBody>
                    <a:bodyPr/>
                    <a:lstStyle/>
                    <a:p>
                      <a:r>
                        <a:rPr lang="en-GB" sz="1050" b="1" dirty="0"/>
                        <a:t>Breakfast</a:t>
                      </a:r>
                    </a:p>
                  </a:txBody>
                  <a:tcPr marL="68580" marR="68580" marT="60960" marB="60960"/>
                </a:tc>
                <a:tc>
                  <a:txBody>
                    <a:bodyPr/>
                    <a:lstStyle/>
                    <a:p>
                      <a:r>
                        <a:rPr lang="en-GB" sz="1050" b="1" dirty="0"/>
                        <a:t>Lunch</a:t>
                      </a:r>
                    </a:p>
                  </a:txBody>
                  <a:tcPr marL="68580" marR="68580" marT="60960" marB="60960"/>
                </a:tc>
                <a:tc>
                  <a:txBody>
                    <a:bodyPr/>
                    <a:lstStyle/>
                    <a:p>
                      <a:r>
                        <a:rPr lang="en-GB" sz="1050" b="1" dirty="0"/>
                        <a:t>Dinner</a:t>
                      </a:r>
                    </a:p>
                  </a:txBody>
                  <a:tcPr marL="68580" marR="68580" marT="60960" marB="60960"/>
                </a:tc>
                <a:tc>
                  <a:txBody>
                    <a:bodyPr/>
                    <a:lstStyle/>
                    <a:p>
                      <a:r>
                        <a:rPr lang="en-GB" sz="1050" b="1" dirty="0"/>
                        <a:t>Trail Food</a:t>
                      </a:r>
                    </a:p>
                  </a:txBody>
                  <a:tcPr marL="68580" marR="68580" marT="60960" marB="60960"/>
                </a:tc>
                <a:extLst>
                  <a:ext uri="{0D108BD9-81ED-4DB2-BD59-A6C34878D82A}">
                    <a16:rowId xmlns:a16="http://schemas.microsoft.com/office/drawing/2014/main" val="10000"/>
                  </a:ext>
                </a:extLst>
              </a:tr>
              <a:tr h="1731246">
                <a:tc>
                  <a:txBody>
                    <a:bodyPr/>
                    <a:lstStyle/>
                    <a:p>
                      <a:r>
                        <a:rPr lang="en-GB" sz="1050" dirty="0" err="1"/>
                        <a:t>Museli</a:t>
                      </a:r>
                      <a:r>
                        <a:rPr lang="en-GB" sz="1050" dirty="0"/>
                        <a:t>/porridge /</a:t>
                      </a:r>
                      <a:r>
                        <a:rPr lang="en-GB" sz="1050" dirty="0" err="1"/>
                        <a:t>weetabix</a:t>
                      </a:r>
                      <a:r>
                        <a:rPr lang="en-GB" sz="1050" dirty="0"/>
                        <a:t> with sugar, dried milk and hot water (and dried fruit/chocolate chips).</a:t>
                      </a:r>
                    </a:p>
                    <a:p>
                      <a:endParaRPr lang="en-GB" sz="1050" dirty="0"/>
                    </a:p>
                    <a:p>
                      <a:r>
                        <a:rPr lang="en-GB" sz="1050" dirty="0"/>
                        <a:t>Foil-packed</a:t>
                      </a:r>
                      <a:r>
                        <a:rPr lang="en-GB" sz="1050" baseline="0" dirty="0"/>
                        <a:t> potato, bacon and onion mix</a:t>
                      </a:r>
                    </a:p>
                    <a:p>
                      <a:r>
                        <a:rPr lang="en-GB" sz="1050" baseline="0" dirty="0"/>
                        <a:t>Beans &amp; sausages in a tin</a:t>
                      </a:r>
                    </a:p>
                    <a:p>
                      <a:endParaRPr lang="en-GB" sz="105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All-day</a:t>
                      </a:r>
                      <a:r>
                        <a:rPr lang="en-GB" sz="1050" baseline="0" dirty="0"/>
                        <a:t> breakfast in a tin, pitta bread/ fried bread (needs oil)</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Pancakes</a:t>
                      </a:r>
                      <a:r>
                        <a:rPr lang="en-GB" sz="1050" baseline="0" dirty="0"/>
                        <a:t> and jam/choc spread</a:t>
                      </a:r>
                      <a:endParaRPr lang="en-GB" sz="1050" dirty="0"/>
                    </a:p>
                    <a:p>
                      <a:endParaRPr lang="en-GB" sz="1050" dirty="0"/>
                    </a:p>
                    <a:p>
                      <a:r>
                        <a:rPr lang="en-GB" sz="1050" dirty="0"/>
                        <a:t>Tea/coffee/</a:t>
                      </a:r>
                      <a:r>
                        <a:rPr lang="en-GB" sz="1050" baseline="0" dirty="0"/>
                        <a:t> hot chocolate sachet</a:t>
                      </a:r>
                      <a:endParaRPr lang="en-GB" sz="1050" dirty="0"/>
                    </a:p>
                  </a:txBody>
                  <a:tcPr marL="68580" marR="68580" marT="60960" marB="60960"/>
                </a:tc>
                <a:tc>
                  <a:txBody>
                    <a:bodyPr/>
                    <a:lstStyle/>
                    <a:p>
                      <a:r>
                        <a:rPr lang="en-GB" sz="1050" dirty="0"/>
                        <a:t>Filled Baguette, crisps (day 1 only)</a:t>
                      </a:r>
                    </a:p>
                    <a:p>
                      <a:r>
                        <a:rPr lang="en-GB" sz="1050" dirty="0"/>
                        <a:t>Carton of fruit juice</a:t>
                      </a:r>
                    </a:p>
                    <a:p>
                      <a:r>
                        <a:rPr lang="en-GB" sz="1050" dirty="0"/>
                        <a:t>Flapjacks/ Cake bars</a:t>
                      </a:r>
                    </a:p>
                    <a:p>
                      <a:endParaRPr lang="en-GB" sz="1050" dirty="0"/>
                    </a:p>
                    <a:p>
                      <a:r>
                        <a:rPr lang="en-GB" sz="1050" dirty="0"/>
                        <a:t>Pitta</a:t>
                      </a:r>
                      <a:r>
                        <a:rPr lang="en-GB" sz="1050" baseline="0" dirty="0"/>
                        <a:t> bread,  sandwich paste/ cheese spread,</a:t>
                      </a:r>
                    </a:p>
                    <a:p>
                      <a:r>
                        <a:rPr lang="en-GB" sz="1050" baseline="0" dirty="0"/>
                        <a:t>Apple </a:t>
                      </a:r>
                    </a:p>
                    <a:p>
                      <a:r>
                        <a:rPr lang="en-GB" sz="1050" baseline="0" dirty="0"/>
                        <a:t>Carton of Ribena</a:t>
                      </a:r>
                    </a:p>
                    <a:p>
                      <a:endParaRPr lang="en-GB" sz="1050" baseline="0" dirty="0"/>
                    </a:p>
                    <a:p>
                      <a:r>
                        <a:rPr lang="en-GB" sz="1050" dirty="0"/>
                        <a:t>Bread</a:t>
                      </a:r>
                      <a:r>
                        <a:rPr lang="en-GB" sz="1050" baseline="0" dirty="0"/>
                        <a:t> rolls and corned beef</a:t>
                      </a:r>
                      <a:endParaRPr lang="en-GB" sz="1050" dirty="0"/>
                    </a:p>
                    <a:p>
                      <a:r>
                        <a:rPr lang="en-GB" sz="1050" dirty="0"/>
                        <a:t>Sausage</a:t>
                      </a:r>
                      <a:r>
                        <a:rPr lang="en-GB" sz="1050" baseline="0" dirty="0"/>
                        <a:t> roll</a:t>
                      </a:r>
                      <a:endParaRPr lang="en-GB" sz="1050" dirty="0"/>
                    </a:p>
                    <a:p>
                      <a:r>
                        <a:rPr lang="en-GB" sz="1050" dirty="0"/>
                        <a:t>Carton of</a:t>
                      </a:r>
                      <a:r>
                        <a:rPr lang="en-GB" sz="1050" baseline="0" dirty="0"/>
                        <a:t> fruit </a:t>
                      </a:r>
                      <a:r>
                        <a:rPr lang="en-GB" sz="1050" baseline="0" dirty="0" err="1"/>
                        <a:t>smoothie</a:t>
                      </a:r>
                      <a:endParaRPr lang="en-GB" sz="1050" dirty="0"/>
                    </a:p>
                    <a:p>
                      <a:endParaRPr lang="en-GB" sz="1050" dirty="0"/>
                    </a:p>
                  </a:txBody>
                  <a:tcPr marL="68580" marR="68580" marT="60960" marB="60960"/>
                </a:tc>
                <a:tc>
                  <a:txBody>
                    <a:bodyPr/>
                    <a:lstStyle/>
                    <a:p>
                      <a:r>
                        <a:rPr lang="en-GB" sz="1050" dirty="0"/>
                        <a:t>Pasta and sauce with ham and </a:t>
                      </a:r>
                      <a:r>
                        <a:rPr lang="en-GB" sz="1050" dirty="0" err="1"/>
                        <a:t>squeezy</a:t>
                      </a:r>
                      <a:r>
                        <a:rPr lang="en-GB" sz="1050" dirty="0"/>
                        <a:t> cheese/cocktail sausages</a:t>
                      </a:r>
                    </a:p>
                    <a:p>
                      <a:r>
                        <a:rPr lang="en-GB" sz="1050" dirty="0"/>
                        <a:t>Fruit cocktail in plastic container</a:t>
                      </a:r>
                    </a:p>
                    <a:p>
                      <a:endParaRPr lang="en-GB" sz="1050" dirty="0"/>
                    </a:p>
                    <a:p>
                      <a:r>
                        <a:rPr lang="en-GB" sz="1050" dirty="0"/>
                        <a:t>Boil in bag curry, uncle bens part-cooked rice (no need to cook, just add to curry)</a:t>
                      </a:r>
                    </a:p>
                    <a:p>
                      <a:r>
                        <a:rPr lang="en-GB" sz="1050" dirty="0"/>
                        <a:t>Wayfarer Treacle Pudding</a:t>
                      </a:r>
                    </a:p>
                    <a:p>
                      <a:endParaRPr lang="en-GB" sz="1050" dirty="0"/>
                    </a:p>
                    <a:p>
                      <a:r>
                        <a:rPr lang="en-GB" sz="1050" dirty="0"/>
                        <a:t>Frozen steak and sausages, dried herbs, </a:t>
                      </a:r>
                      <a:r>
                        <a:rPr lang="en-GB" sz="1050" dirty="0" err="1"/>
                        <a:t>cous</a:t>
                      </a:r>
                      <a:r>
                        <a:rPr lang="en-GB" sz="1050" baseline="0" dirty="0"/>
                        <a:t> </a:t>
                      </a:r>
                      <a:r>
                        <a:rPr lang="en-GB" sz="1050" baseline="0" dirty="0" err="1"/>
                        <a:t>cous</a:t>
                      </a:r>
                      <a:r>
                        <a:rPr lang="en-GB" sz="1050" baseline="0" dirty="0"/>
                        <a:t>.</a:t>
                      </a:r>
                      <a:endParaRPr lang="en-GB" sz="1050" dirty="0"/>
                    </a:p>
                    <a:p>
                      <a:r>
                        <a:rPr lang="en-GB" sz="1050" dirty="0"/>
                        <a:t>Instant custard</a:t>
                      </a:r>
                    </a:p>
                    <a:p>
                      <a:endParaRPr lang="en-GB" sz="105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Tinned mackerel in tomato sauce, Smash/Risotto</a:t>
                      </a:r>
                    </a:p>
                    <a:p>
                      <a:endParaRPr lang="en-GB" sz="1050" dirty="0"/>
                    </a:p>
                    <a:p>
                      <a:r>
                        <a:rPr lang="en-GB" sz="1050" dirty="0"/>
                        <a:t>Coffee/tea/hot choc,</a:t>
                      </a:r>
                      <a:r>
                        <a:rPr lang="en-GB" sz="1050" baseline="0" dirty="0"/>
                        <a:t> sugar, dried milk</a:t>
                      </a:r>
                      <a:endParaRPr lang="en-GB" sz="1050" dirty="0"/>
                    </a:p>
                  </a:txBody>
                  <a:tcPr marL="68580" marR="68580" marT="60960" marB="60960"/>
                </a:tc>
                <a:tc>
                  <a:txBody>
                    <a:bodyPr/>
                    <a:lstStyle/>
                    <a:p>
                      <a:r>
                        <a:rPr lang="en-GB" sz="1050" dirty="0"/>
                        <a:t>Dried</a:t>
                      </a:r>
                      <a:r>
                        <a:rPr lang="en-GB" sz="1050" baseline="0" dirty="0"/>
                        <a:t> fruit &amp; nuts (allergy?)</a:t>
                      </a:r>
                    </a:p>
                    <a:p>
                      <a:r>
                        <a:rPr lang="en-GB" sz="1050" baseline="0" dirty="0"/>
                        <a:t>Cereal bars</a:t>
                      </a:r>
                    </a:p>
                    <a:p>
                      <a:r>
                        <a:rPr lang="en-GB" sz="1050" baseline="0" dirty="0"/>
                        <a:t>Chocolate bars</a:t>
                      </a:r>
                    </a:p>
                    <a:p>
                      <a:r>
                        <a:rPr lang="en-GB" sz="1050" baseline="0" dirty="0"/>
                        <a:t>Flapjacks</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err="1"/>
                        <a:t>Pepperami</a:t>
                      </a:r>
                      <a:r>
                        <a:rPr lang="en-GB" sz="1050" baseline="0" dirty="0"/>
                        <a:t> </a:t>
                      </a:r>
                      <a:endParaRPr lang="en-GB" sz="1050" dirty="0"/>
                    </a:p>
                    <a:p>
                      <a:endParaRPr lang="en-GB" sz="1050" baseline="0" dirty="0"/>
                    </a:p>
                  </a:txBody>
                  <a:tcPr marL="68580" marR="68580" marT="60960" marB="60960"/>
                </a:tc>
                <a:extLst>
                  <a:ext uri="{0D108BD9-81ED-4DB2-BD59-A6C34878D82A}">
                    <a16:rowId xmlns:a16="http://schemas.microsoft.com/office/drawing/2014/main" val="10001"/>
                  </a:ext>
                </a:extLst>
              </a:tr>
            </a:tbl>
          </a:graphicData>
        </a:graphic>
      </p:graphicFrame>
      <p:sp>
        <p:nvSpPr>
          <p:cNvPr id="5" name="Bevel 4"/>
          <p:cNvSpPr/>
          <p:nvPr/>
        </p:nvSpPr>
        <p:spPr>
          <a:xfrm>
            <a:off x="116633" y="4018587"/>
            <a:ext cx="6552728" cy="672074"/>
          </a:xfrm>
          <a:prstGeom prst="bevel">
            <a:avLst>
              <a:gd name="adj" fmla="val 723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u="sng" dirty="0">
                <a:solidFill>
                  <a:schemeClr val="tx1"/>
                </a:solidFill>
                <a:effectLst>
                  <a:outerShdw blurRad="38100" dist="38100" dir="2700000" algn="tl">
                    <a:srgbClr val="000000">
                      <a:alpha val="43137"/>
                    </a:srgbClr>
                  </a:outerShdw>
                </a:effectLst>
              </a:rPr>
              <a:t>Emergency Rations: </a:t>
            </a:r>
            <a:r>
              <a:rPr lang="en-GB" sz="1100" dirty="0">
                <a:solidFill>
                  <a:schemeClr val="tx1"/>
                </a:solidFill>
              </a:rPr>
              <a:t> Mars bars, glucose tablets, Bottle of cola, Pitta breads, chocolate spread, dried fruit, raw jelly cubes, Kendal mint cake etc. (THESE MUST BE KEPT SEPARATELY AND MAY BE CHECKED AT THE END OF YOUR EXPEDITION) </a:t>
            </a:r>
          </a:p>
        </p:txBody>
      </p:sp>
      <p:sp>
        <p:nvSpPr>
          <p:cNvPr id="7" name="Content Placeholder 2"/>
          <p:cNvSpPr txBox="1">
            <a:spLocks/>
          </p:cNvSpPr>
          <p:nvPr/>
        </p:nvSpPr>
        <p:spPr>
          <a:xfrm>
            <a:off x="134633" y="4807376"/>
            <a:ext cx="6534728" cy="35283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100" b="1" u="sng" dirty="0"/>
              <a:t>HYGIENE AND COOKING SAFELY</a:t>
            </a:r>
          </a:p>
          <a:p>
            <a:r>
              <a:rPr lang="en-GB" sz="1100" dirty="0"/>
              <a:t>It is a good idea to try cooking one of these meals at home first.</a:t>
            </a:r>
          </a:p>
          <a:p>
            <a:r>
              <a:rPr lang="en-GB" sz="1100" dirty="0"/>
              <a:t>Use water from ‘boil in the bag’ meals for washing up or making cup-a-soups.</a:t>
            </a:r>
          </a:p>
          <a:p>
            <a:r>
              <a:rPr lang="en-GB" sz="1100" dirty="0"/>
              <a:t>Use alcohol hand-gel before handling food directly and after you use the toilet.</a:t>
            </a:r>
          </a:p>
          <a:p>
            <a:r>
              <a:rPr lang="en-GB" sz="1100" dirty="0"/>
              <a:t>Clean mugs, cutlery and pans with washing up liquid and a </a:t>
            </a:r>
            <a:r>
              <a:rPr lang="en-GB" sz="1100" dirty="0" err="1"/>
              <a:t>scourer</a:t>
            </a:r>
            <a:r>
              <a:rPr lang="en-GB" sz="1100" dirty="0"/>
              <a:t> in </a:t>
            </a:r>
            <a:r>
              <a:rPr lang="en-GB" sz="1100" u="sng" dirty="0"/>
              <a:t>hot</a:t>
            </a:r>
            <a:r>
              <a:rPr lang="en-GB" sz="1100" dirty="0"/>
              <a:t> water to kill bacteria – do this as soon as you have eaten.  </a:t>
            </a:r>
          </a:p>
          <a:p>
            <a:r>
              <a:rPr lang="en-GB" sz="1100" dirty="0"/>
              <a:t>Dirty water should be disposed of onto soft ground away from fresh water.</a:t>
            </a:r>
          </a:p>
          <a:p>
            <a:r>
              <a:rPr lang="en-GB" sz="1100" dirty="0"/>
              <a:t>Put all rubbish into a black bag as you go along.</a:t>
            </a:r>
          </a:p>
          <a:p>
            <a:r>
              <a:rPr lang="en-GB" sz="1100" dirty="0"/>
              <a:t>Meth's bottles need to remain sealed at all times and well away from stoves.</a:t>
            </a:r>
          </a:p>
          <a:p>
            <a:r>
              <a:rPr lang="en-GB" sz="1100" dirty="0"/>
              <a:t>Gas canisters for stoves must be re-sealable. (don’t buy unless you have checked with us first)</a:t>
            </a:r>
          </a:p>
          <a:p>
            <a:r>
              <a:rPr lang="en-GB" sz="1100" dirty="0"/>
              <a:t>All campsites have fire extinguishers (check their location).  School minibuses also have them.</a:t>
            </a:r>
          </a:p>
          <a:p>
            <a:r>
              <a:rPr lang="en-GB" sz="1100" b="1" dirty="0"/>
              <a:t>Stoves must be more than 1 metre away from tents (never cook in the porch or have naked flames in the tent)</a:t>
            </a:r>
          </a:p>
          <a:p>
            <a:r>
              <a:rPr lang="en-GB" sz="1100" dirty="0"/>
              <a:t>Check cans have a ring-pull so you don’t need a tin opener.</a:t>
            </a:r>
          </a:p>
          <a:p>
            <a:r>
              <a:rPr lang="en-GB" sz="1100" dirty="0"/>
              <a:t>‘Nesting’ pans are best (ones that fit inside each other)</a:t>
            </a:r>
          </a:p>
          <a:p>
            <a:r>
              <a:rPr lang="en-GB" sz="1100" dirty="0"/>
              <a:t>Use a plastic or tin mug</a:t>
            </a:r>
          </a:p>
          <a:p>
            <a:r>
              <a:rPr lang="en-GB" sz="1100" dirty="0"/>
              <a:t>Taps in campsites usually contain safe drinking water.  Any water from a stream must be boiled for 5 minutes (and have purification tablets added to it before drinking).</a:t>
            </a:r>
          </a:p>
        </p:txBody>
      </p:sp>
      <p:sp>
        <p:nvSpPr>
          <p:cNvPr id="3" name="Slide Number Placeholder 2"/>
          <p:cNvSpPr>
            <a:spLocks noGrp="1"/>
          </p:cNvSpPr>
          <p:nvPr>
            <p:ph type="sldNum" sz="quarter" idx="12"/>
          </p:nvPr>
        </p:nvSpPr>
        <p:spPr/>
        <p:txBody>
          <a:bodyPr/>
          <a:lstStyle/>
          <a:p>
            <a:fld id="{A883B761-B315-4F80-8FB2-45F717CF81FD}" type="slidenum">
              <a:rPr lang="en-GB" smtClean="0"/>
              <a:t>5</a:t>
            </a:fld>
            <a:endParaRPr lang="en-GB"/>
          </a:p>
        </p:txBody>
      </p:sp>
    </p:spTree>
    <p:extLst>
      <p:ext uri="{BB962C8B-B14F-4D97-AF65-F5344CB8AC3E}">
        <p14:creationId xmlns:p14="http://schemas.microsoft.com/office/powerpoint/2010/main" val="2467932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648" y="251520"/>
            <a:ext cx="6172200" cy="533408"/>
          </a:xfrm>
        </p:spPr>
        <p:txBody>
          <a:bodyPr>
            <a:noAutofit/>
          </a:bodyPr>
          <a:lstStyle/>
          <a:p>
            <a:r>
              <a:rPr lang="en-GB" sz="2800" i="1" dirty="0">
                <a:effectLst>
                  <a:outerShdw blurRad="38100" dist="38100" dir="2700000" algn="tl">
                    <a:srgbClr val="000000">
                      <a:alpha val="43137"/>
                    </a:srgbClr>
                  </a:outerShdw>
                </a:effectLst>
                <a:latin typeface="Aharoni" pitchFamily="2" charset="-79"/>
                <a:cs typeface="Aharoni" pitchFamily="2" charset="-79"/>
              </a:rPr>
              <a:t>Considerate &amp; Careful Camping !!!</a:t>
            </a:r>
          </a:p>
        </p:txBody>
      </p:sp>
      <p:sp>
        <p:nvSpPr>
          <p:cNvPr id="3" name="Content Placeholder 2"/>
          <p:cNvSpPr>
            <a:spLocks noGrp="1"/>
          </p:cNvSpPr>
          <p:nvPr>
            <p:ph idx="1"/>
          </p:nvPr>
        </p:nvSpPr>
        <p:spPr>
          <a:xfrm>
            <a:off x="260648" y="827584"/>
            <a:ext cx="6264696" cy="6912768"/>
          </a:xfrm>
        </p:spPr>
        <p:txBody>
          <a:bodyPr>
            <a:noAutofit/>
          </a:bodyPr>
          <a:lstStyle/>
          <a:p>
            <a:pPr marL="0" indent="0">
              <a:buNone/>
            </a:pPr>
            <a:r>
              <a:rPr lang="en-GB" sz="1200" u="sng" dirty="0"/>
              <a:t>PITCHING CAMP</a:t>
            </a:r>
          </a:p>
          <a:p>
            <a:r>
              <a:rPr lang="en-GB" sz="1200" dirty="0"/>
              <a:t>Pitch your tent as soon as you arrive (then collapse afterwards!!).  If other members of your group aren’t helping with this, get them to fetch some water and start cooking or making cups of tea!!</a:t>
            </a:r>
          </a:p>
          <a:p>
            <a:r>
              <a:rPr lang="en-GB" sz="1200" dirty="0"/>
              <a:t>Tents must be </a:t>
            </a:r>
            <a:r>
              <a:rPr lang="en-GB" sz="1200" u="sng" dirty="0"/>
              <a:t>at least 3m </a:t>
            </a:r>
            <a:r>
              <a:rPr lang="en-GB" sz="1200" dirty="0"/>
              <a:t>from any other tent.</a:t>
            </a:r>
          </a:p>
          <a:p>
            <a:r>
              <a:rPr lang="en-GB" sz="1200" dirty="0"/>
              <a:t>Choose a spot that is on flat ground, sheltered from the wind but </a:t>
            </a:r>
            <a:r>
              <a:rPr lang="en-GB" sz="1200" u="sng" dirty="0"/>
              <a:t>NOT</a:t>
            </a:r>
            <a:r>
              <a:rPr lang="en-GB" sz="1200" dirty="0"/>
              <a:t> under a tree.  Position the entrance away from the wind.</a:t>
            </a:r>
          </a:p>
          <a:p>
            <a:r>
              <a:rPr lang="en-GB" sz="1200" dirty="0"/>
              <a:t>Check that pegs will go into the ground easily, and insert them at a 45° angle.  Peg out all of the guy ropes in line with the seams.</a:t>
            </a:r>
          </a:p>
          <a:p>
            <a:r>
              <a:rPr lang="en-GB" sz="1200" dirty="0"/>
              <a:t>There should </a:t>
            </a:r>
            <a:r>
              <a:rPr lang="en-GB" sz="1200" u="sng" dirty="0"/>
              <a:t>never</a:t>
            </a:r>
            <a:r>
              <a:rPr lang="en-GB" sz="1200" dirty="0"/>
              <a:t> be any rubbish on the ground outside your tent – use a black bag for rubbish.</a:t>
            </a:r>
          </a:p>
          <a:p>
            <a:r>
              <a:rPr lang="en-GB" sz="1200" u="sng" dirty="0"/>
              <a:t>NO</a:t>
            </a:r>
            <a:r>
              <a:rPr lang="en-GB" sz="1200" dirty="0"/>
              <a:t> equipment or clothing should be left outside your tent.  Keep everything inside or in the porch.</a:t>
            </a:r>
          </a:p>
          <a:p>
            <a:r>
              <a:rPr lang="en-GB" sz="1200" dirty="0"/>
              <a:t>Make your bed and get out your headtorch before it gets dark.</a:t>
            </a:r>
          </a:p>
          <a:p>
            <a:r>
              <a:rPr lang="en-GB" sz="1200" dirty="0"/>
              <a:t>Don’t wear boots inside your tent and keep the inside clean and tidy.</a:t>
            </a:r>
          </a:p>
          <a:p>
            <a:r>
              <a:rPr lang="en-GB" sz="1200" dirty="0"/>
              <a:t>Don’t let the inner tent touch the flysheet, otherwise it will get wet and so will you!</a:t>
            </a:r>
          </a:p>
          <a:p>
            <a:r>
              <a:rPr lang="en-GB" sz="1200" dirty="0"/>
              <a:t>You must be silent between 11pm and 7am.</a:t>
            </a:r>
          </a:p>
          <a:p>
            <a:r>
              <a:rPr lang="en-GB" sz="1200" dirty="0"/>
              <a:t>Always stay on the campsite and don’t go to the toilet on your own.</a:t>
            </a:r>
          </a:p>
          <a:p>
            <a:endParaRPr lang="en-GB" sz="1200" dirty="0"/>
          </a:p>
          <a:p>
            <a:pPr marL="0" indent="0">
              <a:buNone/>
            </a:pPr>
            <a:r>
              <a:rPr lang="en-GB" sz="1200" u="sng" dirty="0"/>
              <a:t>STRIKING CAMP</a:t>
            </a:r>
          </a:p>
          <a:p>
            <a:r>
              <a:rPr lang="en-GB" sz="1200" dirty="0"/>
              <a:t>Wipe the bottom of your groundsheet dry before you pack it.</a:t>
            </a:r>
          </a:p>
          <a:p>
            <a:r>
              <a:rPr lang="en-GB" sz="1200" dirty="0"/>
              <a:t>Tie up guy ropes and shake water off the flysheet before packing the tent away (hang up tents to dry fully as soon as you get home, otherwise they go mouldy).</a:t>
            </a:r>
          </a:p>
          <a:p>
            <a:r>
              <a:rPr lang="en-GB" sz="1200" dirty="0"/>
              <a:t>Make sure you check your pitch for any litter – it should be spotless!!</a:t>
            </a:r>
          </a:p>
          <a:p>
            <a:endParaRPr lang="en-GB" sz="1200" dirty="0"/>
          </a:p>
          <a:p>
            <a:endParaRPr lang="en-GB" sz="1200" dirty="0"/>
          </a:p>
          <a:p>
            <a:pPr marL="0" indent="0">
              <a:buNone/>
            </a:pPr>
            <a:endParaRPr lang="en-GB" sz="1200" dirty="0"/>
          </a:p>
        </p:txBody>
      </p:sp>
      <p:sp>
        <p:nvSpPr>
          <p:cNvPr id="4" name="Slide Number Placeholder 3"/>
          <p:cNvSpPr>
            <a:spLocks noGrp="1"/>
          </p:cNvSpPr>
          <p:nvPr>
            <p:ph type="sldNum" sz="quarter" idx="12"/>
          </p:nvPr>
        </p:nvSpPr>
        <p:spPr/>
        <p:txBody>
          <a:bodyPr/>
          <a:lstStyle/>
          <a:p>
            <a:fld id="{A883B761-B315-4F80-8FB2-45F717CF81FD}" type="slidenum">
              <a:rPr lang="en-GB" smtClean="0"/>
              <a:t>6</a:t>
            </a:fld>
            <a:endParaRPr lang="en-GB"/>
          </a:p>
        </p:txBody>
      </p:sp>
      <p:pic>
        <p:nvPicPr>
          <p:cNvPr id="1026" name="Picture 2" descr="http://outdooradventuresguide.com/wp-content/uploads/2010/04/family_camping_ten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32422">
            <a:off x="3461989" y="6319246"/>
            <a:ext cx="2617342" cy="183868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t3.gstatic.com/images?q=tbn:ANd9GcQ_P-D_c1IylJ7PsXumzB9rGA1Uzdqc3lsOjMSoLpGrIhPv80Zh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656" y="6120928"/>
            <a:ext cx="2600325"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782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ata:image/jpg;base64,/9j/4AAQSkZJRgABAQAAAQABAAD/2wCEAAkGBhQSERUUExQWFRMVGBkaFxgXGBgfIBcZHhkWFxobHB4cGyYiGB4kHBwWIC8gJCcqLCwsFx4xNTAqNScrLCkBCQoKDgwOGg8PGi8kHyQsLCwsKjItKikpKSwsLCksLCwsKiksLCwsLCwpLCwsLCwsLSwtKSksKSwsKSwsLCkpKf/AABEIAJYAoAMBIgACEQEDEQH/xAAcAAABBQEBAQAAAAAAAAAAAAAGAAMEBQcCAQj/xABBEAACAQMCAwUFBwMDAQgDAAABAgMABBESIQUGMRMiQVFhBzJxgZEUI0JSobHBM3LRYoLwohckQ1Njc7LhFRY0/8QAGgEAAgMBAQAAAAAAAAAAAAAAAgMBBAUABv/EADERAAICAQMBBQYFBQAAAAAAAAECAAMRBCExEgUTIkGhMlFhcYGxFJHR4fAGFSNCYv/aAAwDAQACEQMRAD8A02UEjAJB65H6VR3t8CypLFqYnB88eefGuOB8f+6ZJAS0LFW23xnY/D1q0mhjnUHrjoyndfhXmyhBzLYIMz6/t1SXBcumo4DbFQfSuuGqyxIQpYB38epDHp67VJ5sscatb99TsMbsvgdXjTk9zGbO3EYKsSfHocHUfrmtEeJQJnFApYn5yr4hcm4lUDAJwpG56HO/jmot7GqO22W/GFGB6daagjKO2lsZOUB65HjmpVjwKW9aQWobVkB3fIVT6n+BVlEC4A4iD495SX3EAygRgKT1A67+tEPI3CCVNx+JMoFCklmxnP60ZcB9kECYe6YzPjdRlU+g3b50c2djHEoWNFRR0CgAUV1Bsr6Ace/9JapXu95hkHJvE7ift2tjkknEjBQR4DBORUv/ALHL6Ud7sI8tkjWSQPIYGK1XmLnC3sTCLhwnbPoUkgBdiSzEnZR5+orzivPFlbaO2nVTIgeMYYl1JABUAHPWmLWqqFHlGE5OTMxuvZBe4CgxMq+TkH06iup+Q71MRm3V0x3pO6zHPw3yPhWrJzJbkTntVAtjifVkdntq3z4Y3zUhOKwkqBKmXAZBqGWUjIIGckEVDVAyBtPn26jktp8SKUJi050kbZ36jfNXsHD4HhQRzsCynPTqTnBI3wK2CeeCSU276XkCByjLnuElQdxjqDQ7f+zSAv2luxgbIyo3RhnJGk+7nzFV7tO7KOhsY9YaFQckTP7R4EhEZTEiHc9dW+dvHFO2XFVMrgIpyBqDZwM1A5y5amtHllZSgzlHG6n0z4fA03BMJoQJ9IBTJKDckdMmkdyQoPmTKr5LS4uOPpFI6IAdYC5U4G/lnfanOP3jWYjVVVhMFLPk7Yx+tAP2rJ1k4COAoxjYHO/rRdz9xlJYrdY8NsDkeBIG3xomoPUoO/vjVGF3kji/KltLmdJH17McYwp86b5p1GCKHoMayd8nGB4+lR+ULh1nQlTpddMqnw8jXftDLLMWDHQqAKPKqChxqxU7ZxuPhtHlg1OUGI7wDmTN+H0le27jr4at6JuOxLDJ9wTHKQXIB7p048PnWXwtqdV1GOQPkM3hjb+K0PhvCZldZJnWbKOGYHoGAA6/CrepaqpvEcfCCjFgRInFr97hWjeH72Low8Qehx5etDtjrXXnbTnY/hO+RVtDDP8AakeH34u43e99fAfTNF3AOUkuJjcyR4jzsp/G3iT/AKQdvWm0uthAX5xF1RI2lJyh7OTcMlxcaliC91M7uSc6s+C/vWqW1qkahUUKo6AVQcy8fljlhtLRUa6nDMDJnRFEmNTsBu25ACjGTVV7SA3/AHQzrI9iHb7WIdfimI2YIdRjDZyB6VfAxJRekYhBxHmRI7hbQD/vEsTyQ6hhHK7adXn0JA8Kz/iHH3vxw5pZJIYJpZLW9hjbTpnG6qWHeALAjYg4xUnlzlQ3cEgSaeKKC5L8OnYHtETSA4Ak3aPJYDV1xRpwHk+C1RgAZXdxJLJKdRkl3+8IOytv4AUUOZ7ccs3DWckIgaefh16rW7SAZlt9QkCKz+8NJIIz4Ci2Lg083ELO9eEQqlvMjxllYxszDQNtjt5dKueI832kGzzJnyU6j9FzVNN7VbQdBK3wUD9yKctFrbhTEPqKk2ZhBvmDhq3fF+wtpUe3uoo3vghDYWBzpBKnA15C464Brq44Kz8aWUWMhVnCzGeNSkaxD7qaCYN3Og+7+oq24Tz3wyEt2UJg1nLaYlGo+Z09aJuHc2Ws+0cyE+ROk/RsVzUWpuVM5NRU+ysID8M5zuPvJYwZpb+8eKzjkbCRxRDDOTjIGzEgdcCp/LfHru54hKbho4YLFDHL2TkxyzPg5JYDAVcbeB8d6KuP8sQ3caq+pGjbXFJEdLxP+ZSPHc7EEHxrP+ceRTBBaxI08lqk0sty6osrtM2GjlkjxiZA2QygdKTHzUJI45o8ELJG48cFWH7Gst569nskETSWS6ogSzRYyy/2/mUeXUUUcoWZ4ZYyvdyRJH2kko0BljjRiCFVW3XPXR4FsVJ4L7RrS5kSNTLG0n9IzRPGJf8A22YYY+OOtQQDzIIzPn/h0oZPs7bO8idR0PT6b1M45wiSBzGJBJ2R3x4eIrR/aL7PEUtdwKAurXMozlf9aY6DzHzoJ4BbtMVhXYlmd3fV06AE+O1Isfo8R4kE52HMd4dfGKRS7HQwAZQfepvmS7a4eRBhQSNyfdUfvVrxzkSMumifLg97LDAHp6VVcLMazKJyCDqRt85JIANUlspcm5RkgSQjjAj99aAkq2AufDfJ8/Ou7C9liiIMpIXOANyR4A17JeKSTuMflFNXVr92HXVg+9tjH+af0ixemwA/SIDsnBhnyfxNr+QIoUIm8xXqB0Vfidx9a0x5EjQkkIiDJJwAoH7Chr2dcsCys1B/qzHtJGPiT7o+QwMfGq32h8x2ciScPe6SG4bQR2gbs9QYSIkrY0hW04IJ6GnU6aujPQOZZ6mYeKO8csftzw33C7mFrm21KDqDRyI27Rvp6eYNSuBcIvpbhbm/eNOzVliggLFMtgM7k++2NgOgqo9nfALyKQPMscMZ7R5TG6N9rmfGG7gAjiRRhVHnRxxbtexfsNPbY7mroD5n4VZAycQScDMq+ZucobIYbvykd2NTv8T+UVlnHedLm6JDPoj/ACJsPn4t86srz2dX7sXcK7sck9oMk/PFV8/Id6u5t2P9pU/sa3dNXp6xnqBPvyPSee1VuqtOOkge7H3lBSqVd8Kmi/qRSJ/cpH64qLWmCDuJklSDgxUqVKpgy/4Dzvc2pAD64/yOSRj0PVa1Xlrm6G9XuHTIB3o26j1H5h6isLp20u3idXjYq6nIYeFUdRoktGRsZo6bXvScNuP5xNc9p3CJJ7RCkZmEM8UskI6zRoTqUeZ8ceOKj8w828MltoPtDMUlKyRIEk7QGNs6tKjUmkggnboas+S+bVvYu9hZk99R4+TD0P6VXcf5fu47yS8szblpYVjf7QWHZaCSHQgbrg7qcdAc1550ZGKtzPTV2LYoZeDCyzvY54lkjZZIpBlWG4ZTWO+0DgElpdFolIjlGUK+GPeQ/D9jRZ7OeZLKOKKyjuDLJlyJDG6pNIWZ5OyJAUgEnAHgKvucuBrf2ckaMO0XJjYEHTIvht9CPWkugbmHPngXLs5XLEjc4O/qKtrFY4pO1GSuhh3+ofbB+tRo7c/1GDAjIfTtjHvfOqx5m0pIxyO9gZ8qHCltoDA7QokibVgadOd96JeUOFLJPHGGzhtTAEEaRvuOvkPnQukwcas7jwx86OvZHZhpZ5ce6qqD6kkn9hQKCTiB05O8IufLq3Y21ncKCt1Id+17MxiNS/aBvMNpAHiTVJHyVd2byCPs+JWtyydtHdYEowojDB8FXwoHUZ2+dE3GORre7ue2uV7ZRF2SxOBpTLa2ceIY7DPpTXA+Q47OYPbz3Cw4ObdpC0eSNiA2SuPIGrEdLvh9hFawrHEojhjBwo6KNyevzoM4xzfK7kRMUjHTHVvUn+KvOd77RAEB3kOP9o3P8UBV5ztbWurdzWce/wDSbPZ+mUr3jDPulrFzRcr/AOKT8QD/ABUyLnicdQjfEEfsaHqVYq63ULw5/OaLaapuVEMYOfFO0kRx46Tn9CK4uuXuH34JTEcp8UwrfNejUL2tk8hxGjMfQfzV1aclXDYJKx/E5P6VtaHtPXA5UFvT14mbq9BpGGHIHr6cwS5h5EuLXLae0i/OgO39w6r+1Dlb7ZIbePE84YeDPhcDyyTvQzxfmDgysTIYHfx0JqP/AEivcaftNio7xd55G3sXrY9wc/QmZPmvRR3N7ROFp/SstfxjQfvUc+2FF/pWKL5ZZf4WrB7R9y+sJP6c1B5P8+plPy0bmG4SWGKVip3ARsMp6g7eVbXfWgmheM5USIynzGpSPqM1lH/bZPn/APnix5anzWi8pc1x38HaICrKdLoeqN1+YI3BrN1VxuIYriaNXZlmiTxHI+0yzjEBi+y2PE7rSkOkQ29hEzSyaAVSR23MZIzsu53rVuULO1jtI/sQAt2GpSMnVnqSW31ZG+d8iqfj/IJuJ55Um7IzJBhguXimgk1RyIc9NJYFfHaiDl3gaWdtHbxlisYxqY5LEkszH1JJPzqpDgBzDaQwSXVtpC9pmZSRsdezAfBgfrWZcO4d2kvZyFQq5I3G/kK07212hCwTKcbtG3wI1D9Qaxf7Q4k1jfTgk796qiUdDs2fa++ITNkAS2ilJAWPO5Gcjr5eNbT7JOFtDayauryk/QAV83rx6RSO90J6Dwr6R9kF40vD9T+92jfTC4p5J6wPKKAOYcUsUqVMhwG5+k+9jHkpP1P/ANUL0Wc5cPkkuE0IzZTGw8cnqeg+dO8O5QjiXtLplwNyM4Vf7j4/tXk9To7tTqn6Rtnny4m/TqK6aFyfp5wb4bweWc4jXI8WOwHzors+UoIF1zsGxuSx0oPr1+dD3MHtchhBjs0EhG2sjCL8AN3/AEFZlxrmG4u21Tys/kvRV+CjYVs6Tsiqrd/Efjx+U4/iL/8AhfWaxxj2s2duNFupnYfk7qD/AHHr8gaBeL+1S+myFdYF8oxv82O/0xQgDn41Ji4ZM/uxSt8I3P8AFbIRRGJpKa9yM/ON3V08pzI7SHzdif3NNVPfgNyNzbzAesT/AOKhywsvvKy/3KR+4opaBXgTilSBpVMKKtB9i96Vu5Y/wvFn5qw/gms+o39j6E8Rz5RPn/pFC3EraoZpb5TcaVKlSJ5mBPtdiU8Py3hKmPTJK/zWGWRK6028dPrnwra/bfNp4TIf/Ui/+YrB7iWQyoVCkgZxtsCPjUGA0rOE8F7aQ52RTufPfoK+hPY3eAwzxbdx1IHoVxn9Kw83HZDCjrnOPOtG9i1/ouypORcRfQqcj9NVJJ8QJneeZsHF+PW9qmu4mjiU9C7AZ+HiflVfwHna2vZXjgZmKKHyyMoZSSoZCwGoZHUbVxzxY9pbE9pFDpOWnkVSYYjtIyZGFcrsD60F8s8dsbe5DWy3c8eIrY3ErHs7eNm+6RAwDFWfG+PHrT4cMububvsYVUglnlkB0KinTt+ZgNvhWeX3L3F+JtqmXs487I50KvwQZJ+JrYp5QqljnCgk467DO1Ad/wC1YY+4hJP5pDj9Bmge5a+Ywa1NMM4Gffz+UrOG+xIbGe4J8xEuP1bP7Vb/AP6fwi0/qhGYf+a5Y7f6c/xQhxPm66n9+Uhfyp3R+m5+tU9U315/1EoXdtWv7JP2+00kc68Og2hhz/ZEq/qcVy/tXj/DA5+LKKzin7KyeZxHGpZ26Af82HrVc6u08TPOtuY8zQ4PatEffhkX4FT/AIqyh56sZtmcD0kT/IIocsPZZIwBmmVPRBqP1OBUHiNpw22Zk++uJFOCAwVQR1BOP2zTxZeoy2Pr+0sC7UIMvgfP9oYXHJ/DbsZEUJJ/FEQp/wCk0McU9iaHJt52U/lkGofUYP71SpzIsbare2hhI6N3nb6k4/SpkHtFvFO7o48mQfximLrVHMt1drtX5n7j1g9xL2ZX8Ofue1HnEQ36HBot9j/LksUk00sbR90ImsEE76mwD4dKn2PtW/8AOg+cZ/hv80dWF4Jo0kUEK6hgGGDg+dWk1C2DCmaP90/EIUGPWQeYeYBaKkkiMYS2JJF3EIxs7jrozsSOmcnarOGZWUMrBlO4IIII9COtZ3zXdLdTO32K6u7a2zHL2c+hCynL6YtQM5XOD4eG9FXKXCLOOITWSBIrhVcaS2CMbYUnCddwMUUrQQ9vkhPD44VxqlnXr5KGY/DwrIJ+WNOGdypUAg4OD8Dmjb2/8bJuoLdWwI42ds9MvsAf9o/WgOz4g5tzue5lgOoPTbfpSLerI6YLNiMxqZGcY7+/UgagTg48au+G8RkguIHgTUYmB8sBT3gfiMiqe2fIUsrBmJXUCBt0Fc3sxXIBbu9cZ/zS+SAYE+qZEjurcg4aKaMg+qsuP2NZ/f8AGVjKWdsyJfGeGzeSZUeQwojSJMY9g6nwJ8zUL2E859rC1lKTrjy0JP4oyd1HmVP6H0o95j4FJNpa2MUNxnS1w0YZ0j31dnn8XQDOwyatxsk8vXcrwqtzoFygxKqEYzkhWxklQwGoA+dZvz1y0baYyIPuZSSP9DdSvp5iveH2r8Iu1aTE88kbIIrdnea8OvW1xNr9zSobAyepA2rSI2gv7UMO/DMuRkEbfA7qwP0IpN1QsXEr6ikWrjz8ph9Kr3mflKSzbO7wk91/L0byPr0NUVYrKVODMF0KHDRU9Z3jxOJI2KuvQj/nT0pmuo4yxCqCzHoAMk/IVA+EEZztNe5N5p+2RkMAsseNQHQg9GHl47V7zByRBc5bHZyn8a+J/wBQ6N+/rUL2fcsvbI8ko0yS4Gn8qjJGfUkmi81tVqXrHeCb9amyoC0TBOI8PaCV4nGGQ4Pr5EehFR6IvaBMGv5MfhCKfiBvUPl7lmW8fCDEYPekI2X4fmPpWSyeMqsxWr/yFF33j3KHLhu5wCPukwZD+y/E/tWucQuGihZoozK6r3IlZVL4/CCdhtUewsYbKAKCqRp7zOQMk4GWJ8Saz/mTjs95dNarZNFdW5LW8n2pYnI6a4wVKyoQO8u+3Wtainu1+M2tNR3S48/OSeDTTTSTpYXccKyOzzW11C3bWrv75QahqBOSM5XJ2NHfDrKO0tkjBxFBGBlj+FRuxPyJNDNjy5c3cdtLfJFBe28yt2sWCzxruRkY0B+hXcYB232h+17mkQ2/2ZSO0nU6xn3Yh1P+493605jgZlgnExPm7iSXlxcXbyEh5O4oG4Qd1B9APrUWC5EkMgRCuBg7jfNSpbZDGVRBk7nfp+m1QpeIRojLGqiQ+9p3G3r50gP1RJ3jtnaMr63GpF6Dbrk+Gd96b4szFjjADKSSfTpXnE5QcY2APu9OjHr513fSM3fX3R0+HjXD2swjxtGeF81vayRvFgSRkENjYY8MeRGQfPNfT/JfN8XEbVZ4iM9JEzvG/ip9PEHxGK+Xri6SRSOzGc4B2G9WfInNsnDp2kQHbZ4x7si+R9fI+FOBnJgCbfxzllLWS8v3UTKFFwmS3axzRg4RXB/okfh8Mt1FSuC2nElWG4NzHOJdDSwaFVEjYZJhZd8qDnvZ1Y8Ku+WuZYOIW4liOVYYdGG6HG6sP+A0zLwo2VnKlhFl9zFGznSrNgbaidKDrpG22BjNFGx/hHH7e9RwhDFSVlidcOh6aXRt1+dU177MrZ31Kzxg/hXGPlnp8K8i4Nb8JtDdSRmaeFGaWZVzJKzkGQ58QW8DsAKnX/OiR2lvcCKVzctGsUQAEhLgtjBIGQAT18KB61f2hFvWj+0MyNbezW0X3g7/ANzbH5DFEFhwaGAYiiRPgN/r1qth56szBFM0yxJMWCdr3DqXIdTn3SpBBz5VctdoFDl1CHGGLDBz0wc4qFrReBOWpE9kR6mbx2CMUXU4B0jOMnwGT0pq84tDEAZZY4wdwXdVBHmMneq2XnS1DxIsnavMAYxCrSal1adeUBAUHOWJxtTIyUHC/Ztqcy3cmtmJZkTIBJOTk9T8qNLeKOMLGgVRjuqMDYdcCqEcenuLqWG2WNYrdgk0shOS5UMViUDBKgqctsScYql4bww2HFVM8j3H2yPRHcS4LpMveaIYACI694KB1TG+KWlap7Iiq6kr9kSw5vsxfKUtZo2urOQSdixDIz47qTLn5g+B3qFy3EeIRIt5byn7Phu3mAjk+0hsusYTcIvu6gcEYG+9Fdly9BDNLPHEqyz47VxnL46Z3wPlXnH+YIbOFpp3CIv1Y+CqPxE+VMjZxzLzFFZW7zynZR3V8XbwVfU18zc08ckvG+0SkdpLqyB0VfwqPQdKuebeZZuJ3mtsrDH/AE4wdkBHU+bnxPyFBjklm1e4uR9T0oDvElurYSVJIzhAXKgL3sHqKZMY0FVVW8iudh6+dRHlCDGMk9B4gVEjuSpGCdq4KYQEPOH8CBLGQDBPTr4n6VMuoUwqqBgAggetK4nJbA6E42/euZ7ZgCUwSMYz8+tZBZickwcyJJwxCMEjSrKRt4jY5+tPNwSFgwwBk5NS4I1ZTqXQxG/lnzru3t9OSfPr8qlrWA5kYnPL0UtjKJ4ZWUkkafwsvkw8RWx8tc/w3KqsmIZj+EnYn/S38Hesfu5ttPiP2qqSGdtJx3CTTKrrBuTtCBM+nqHOY+UPtlxA8kjLDAshCxs6OZWAUMHUggKuof7jWd8D5zubYBVbWi9VkOR8j1FFth7WoDjto3jPmo1D9N/0q3Xqq32jMys515UnUwpYx6IrS0uGUaA4d30qYxqz94yazqOd/jXL2trFcWv2uNjYLZItr26sypJnviQYIEujTgkeDAUb2nONnL7txH5YJ0nPwOKsft0RH9RCP7l/zVkMDxJmWNwEScHvmWAmNJZHsA6EusIZHCqCNSozK2B+Uirzm7gcrS2VxbwzMAjxyx28ghbQwV0BbIwocbj1o4a+jHWRB/uH+ahXXM1rH708Y9NWT+lQWA5M6UZ5PnaRriG5eykuFU3MSrHKC4XTqVmHdfG2oDfA2optrQIiISz6AAGc6mJAxqJPVj5+tCXE/ahCgPYo8p89lH67/pQPxvne6uQytIIkO2iLIPzbqf0pD6qtfPMEsIf82e0e3s8ov31xjaJD0/uboo9OtYFx/j15xK47WbqhIRPwqPJV/nqavHtBufxDbFMzjC4A3qv+Mz5RbMTKFeIscqI8S5II9KjT8KlkyRHpQHJB8TjrRJFMiDUF72+T6+NeW3ERL3QPiKn8Qw4EFdoFS3HZndBrPXPlXH/455FaRVAUHGPWiq44MkkoJzqH0PpU+e1EcewyCwxjxpjagAbRnVJmgh/Dr/zwqZHGdXhSpVkueIM9aHvYOCK9lj2IFKlUGdIFzaHIwetT2BVdvClSo2GcSRGgurcj6VG7Ik6TjBNeUqgDAMkxyS2CvnAOSBvvTQstSlTjGfD40qVNgxyPhgzk7486cnJyANgetKlQYyd5M9jGBjHnUa9jOQR5UqVGgAaRIkVwxGcANnqCcU5bQs7HJGc+v+KVKmMN50nLYKcADGM5HnXUdksYJRQP3pUqQxODOkU2zP0OnJqwW10qPHAr2lU2cTp//9k="/>
          <p:cNvSpPr>
            <a:spLocks noChangeAspect="1" noChangeArrowheads="1"/>
          </p:cNvSpPr>
          <p:nvPr/>
        </p:nvSpPr>
        <p:spPr bwMode="auto">
          <a:xfrm>
            <a:off x="88106" y="-931333"/>
            <a:ext cx="11430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data:image/jpg;base64,/9j/4AAQSkZJRgABAQAAAQABAAD/2wCEAAkGBhQSERUUExQWFRMVGBkaFxgXGBgfIBcZHhkWFxobHB4cGyYiGB4kHBwWIC8gJCcqLCwsFx4xNTAqNScrLCkBCQoKDgwOGg8PGi8kHyQsLCwsKjItKikpKSwsLCksLCwsKiksLCwsLCwpLCwsLCwsLSwtKSksKSwsKSwsLCkpKf/AABEIAJYAoAMBIgACEQEDEQH/xAAcAAABBQEBAQAAAAAAAAAAAAAGAAMEBQcCAQj/xABBEAACAQMCAwUFBwMDAQgDAAABAgMABBESIQUGMRMiQVFhBzJxgZEUI0JSobHBM3LRYoLwohckQ1Njc7LhFRY0/8QAGgEAAgMBAQAAAAAAAAAAAAAAAgMBBAUABv/EADERAAICAQMBBQYFBQAAAAAAAAECAAMRBCExEgUTIkGhMlFhcYGxFJHR4fAGFSNCYv/aAAwDAQACEQMRAD8A02UEjAJB65H6VR3t8CypLFqYnB88eefGuOB8f+6ZJAS0LFW23xnY/D1q0mhjnUHrjoyndfhXmyhBzLYIMz6/t1SXBcumo4DbFQfSuuGqyxIQpYB38epDHp67VJ5sscatb99TsMbsvgdXjTk9zGbO3EYKsSfHocHUfrmtEeJQJnFApYn5yr4hcm4lUDAJwpG56HO/jmot7GqO22W/GFGB6daagjKO2lsZOUB65HjmpVjwKW9aQWobVkB3fIVT6n+BVlEC4A4iD495SX3EAygRgKT1A67+tEPI3CCVNx+JMoFCklmxnP60ZcB9kECYe6YzPjdRlU+g3b50c2djHEoWNFRR0CgAUV1Bsr6Ace/9JapXu95hkHJvE7ift2tjkknEjBQR4DBORUv/ALHL6Ud7sI8tkjWSQPIYGK1XmLnC3sTCLhwnbPoUkgBdiSzEnZR5+orzivPFlbaO2nVTIgeMYYl1JABUAHPWmLWqqFHlGE5OTMxuvZBe4CgxMq+TkH06iup+Q71MRm3V0x3pO6zHPw3yPhWrJzJbkTntVAtjifVkdntq3z4Y3zUhOKwkqBKmXAZBqGWUjIIGckEVDVAyBtPn26jktp8SKUJi050kbZ36jfNXsHD4HhQRzsCynPTqTnBI3wK2CeeCSU276XkCByjLnuElQdxjqDQ7f+zSAv2luxgbIyo3RhnJGk+7nzFV7tO7KOhsY9YaFQckTP7R4EhEZTEiHc9dW+dvHFO2XFVMrgIpyBqDZwM1A5y5amtHllZSgzlHG6n0z4fA03BMJoQJ9IBTJKDckdMmkdyQoPmTKr5LS4uOPpFI6IAdYC5U4G/lnfanOP3jWYjVVVhMFLPk7Yx+tAP2rJ1k4COAoxjYHO/rRdz9xlJYrdY8NsDkeBIG3xomoPUoO/vjVGF3kji/KltLmdJH17McYwp86b5p1GCKHoMayd8nGB4+lR+ULh1nQlTpddMqnw8jXftDLLMWDHQqAKPKqChxqxU7ZxuPhtHlg1OUGI7wDmTN+H0le27jr4at6JuOxLDJ9wTHKQXIB7p048PnWXwtqdV1GOQPkM3hjb+K0PhvCZldZJnWbKOGYHoGAA6/CrepaqpvEcfCCjFgRInFr97hWjeH72Low8Qehx5etDtjrXXnbTnY/hO+RVtDDP8AakeH34u43e99fAfTNF3AOUkuJjcyR4jzsp/G3iT/AKQdvWm0uthAX5xF1RI2lJyh7OTcMlxcaliC91M7uSc6s+C/vWqW1qkahUUKo6AVQcy8fljlhtLRUa6nDMDJnRFEmNTsBu25ACjGTVV7SA3/AHQzrI9iHb7WIdfimI2YIdRjDZyB6VfAxJRekYhBxHmRI7hbQD/vEsTyQ6hhHK7adXn0JA8Kz/iHH3vxw5pZJIYJpZLW9hjbTpnG6qWHeALAjYg4xUnlzlQ3cEgSaeKKC5L8OnYHtETSA4Ak3aPJYDV1xRpwHk+C1RgAZXdxJLJKdRkl3+8IOytv4AUUOZ7ccs3DWckIgaefh16rW7SAZlt9QkCKz+8NJIIz4Ci2Lg083ELO9eEQqlvMjxllYxszDQNtjt5dKueI832kGzzJnyU6j9FzVNN7VbQdBK3wUD9yKctFrbhTEPqKk2ZhBvmDhq3fF+wtpUe3uoo3vghDYWBzpBKnA15C464Brq44Kz8aWUWMhVnCzGeNSkaxD7qaCYN3Og+7+oq24Tz3wyEt2UJg1nLaYlGo+Z09aJuHc2Ws+0cyE+ROk/RsVzUWpuVM5NRU+ysID8M5zuPvJYwZpb+8eKzjkbCRxRDDOTjIGzEgdcCp/LfHru54hKbho4YLFDHL2TkxyzPg5JYDAVcbeB8d6KuP8sQ3caq+pGjbXFJEdLxP+ZSPHc7EEHxrP+ceRTBBaxI08lqk0sty6osrtM2GjlkjxiZA2QygdKTHzUJI45o8ELJG48cFWH7Gst569nskETSWS6ogSzRYyy/2/mUeXUUUcoWZ4ZYyvdyRJH2kko0BljjRiCFVW3XPXR4FsVJ4L7RrS5kSNTLG0n9IzRPGJf8A22YYY+OOtQQDzIIzPn/h0oZPs7bO8idR0PT6b1M45wiSBzGJBJ2R3x4eIrR/aL7PEUtdwKAurXMozlf9aY6DzHzoJ4BbtMVhXYlmd3fV06AE+O1Isfo8R4kE52HMd4dfGKRS7HQwAZQfepvmS7a4eRBhQSNyfdUfvVrxzkSMumifLg97LDAHp6VVcLMazKJyCDqRt85JIANUlspcm5RkgSQjjAj99aAkq2AufDfJ8/Ou7C9liiIMpIXOANyR4A17JeKSTuMflFNXVr92HXVg+9tjH+af0ixemwA/SIDsnBhnyfxNr+QIoUIm8xXqB0Vfidx9a0x5EjQkkIiDJJwAoH7Chr2dcsCys1B/qzHtJGPiT7o+QwMfGq32h8x2ciScPe6SG4bQR2gbs9QYSIkrY0hW04IJ6GnU6aujPQOZZ6mYeKO8csftzw33C7mFrm21KDqDRyI27Rvp6eYNSuBcIvpbhbm/eNOzVliggLFMtgM7k++2NgOgqo9nfALyKQPMscMZ7R5TG6N9rmfGG7gAjiRRhVHnRxxbtexfsNPbY7mroD5n4VZAycQScDMq+ZucobIYbvykd2NTv8T+UVlnHedLm6JDPoj/ACJsPn4t86srz2dX7sXcK7sck9oMk/PFV8/Id6u5t2P9pU/sa3dNXp6xnqBPvyPSee1VuqtOOkge7H3lBSqVd8Kmi/qRSJ/cpH64qLWmCDuJklSDgxUqVKpgy/4Dzvc2pAD64/yOSRj0PVa1Xlrm6G9XuHTIB3o26j1H5h6isLp20u3idXjYq6nIYeFUdRoktGRsZo6bXvScNuP5xNc9p3CJJ7RCkZmEM8UskI6zRoTqUeZ8ceOKj8w828MltoPtDMUlKyRIEk7QGNs6tKjUmkggnboas+S+bVvYu9hZk99R4+TD0P6VXcf5fu47yS8szblpYVjf7QWHZaCSHQgbrg7qcdAc1550ZGKtzPTV2LYoZeDCyzvY54lkjZZIpBlWG4ZTWO+0DgElpdFolIjlGUK+GPeQ/D9jRZ7OeZLKOKKyjuDLJlyJDG6pNIWZ5OyJAUgEnAHgKvucuBrf2ckaMO0XJjYEHTIvht9CPWkugbmHPngXLs5XLEjc4O/qKtrFY4pO1GSuhh3+ofbB+tRo7c/1GDAjIfTtjHvfOqx5m0pIxyO9gZ8qHCltoDA7QokibVgadOd96JeUOFLJPHGGzhtTAEEaRvuOvkPnQukwcas7jwx86OvZHZhpZ5ce6qqD6kkn9hQKCTiB05O8IufLq3Y21ncKCt1Id+17MxiNS/aBvMNpAHiTVJHyVd2byCPs+JWtyydtHdYEowojDB8FXwoHUZ2+dE3GORre7ue2uV7ZRF2SxOBpTLa2ceIY7DPpTXA+Q47OYPbz3Cw4ObdpC0eSNiA2SuPIGrEdLvh9hFawrHEojhjBwo6KNyevzoM4xzfK7kRMUjHTHVvUn+KvOd77RAEB3kOP9o3P8UBV5ztbWurdzWce/wDSbPZ+mUr3jDPulrFzRcr/AOKT8QD/ABUyLnicdQjfEEfsaHqVYq63ULw5/OaLaapuVEMYOfFO0kRx46Tn9CK4uuXuH34JTEcp8UwrfNejUL2tk8hxGjMfQfzV1aclXDYJKx/E5P6VtaHtPXA5UFvT14mbq9BpGGHIHr6cwS5h5EuLXLae0i/OgO39w6r+1Dlb7ZIbePE84YeDPhcDyyTvQzxfmDgysTIYHfx0JqP/AEivcaftNio7xd55G3sXrY9wc/QmZPmvRR3N7ROFp/SstfxjQfvUc+2FF/pWKL5ZZf4WrB7R9y+sJP6c1B5P8+plPy0bmG4SWGKVip3ARsMp6g7eVbXfWgmheM5USIynzGpSPqM1lH/bZPn/APnix5anzWi8pc1x38HaICrKdLoeqN1+YI3BrN1VxuIYriaNXZlmiTxHI+0yzjEBi+y2PE7rSkOkQ29hEzSyaAVSR23MZIzsu53rVuULO1jtI/sQAt2GpSMnVnqSW31ZG+d8iqfj/IJuJ55Um7IzJBhguXimgk1RyIc9NJYFfHaiDl3gaWdtHbxlisYxqY5LEkszH1JJPzqpDgBzDaQwSXVtpC9pmZSRsdezAfBgfrWZcO4d2kvZyFQq5I3G/kK07212hCwTKcbtG3wI1D9Qaxf7Q4k1jfTgk796qiUdDs2fa++ITNkAS2ilJAWPO5Gcjr5eNbT7JOFtDayauryk/QAV83rx6RSO90J6Dwr6R9kF40vD9T+92jfTC4p5J6wPKKAOYcUsUqVMhwG5+k+9jHkpP1P/ANUL0Wc5cPkkuE0IzZTGw8cnqeg+dO8O5QjiXtLplwNyM4Vf7j4/tXk9To7tTqn6Rtnny4m/TqK6aFyfp5wb4bweWc4jXI8WOwHzors+UoIF1zsGxuSx0oPr1+dD3MHtchhBjs0EhG2sjCL8AN3/AEFZlxrmG4u21Tys/kvRV+CjYVs6Tsiqrd/Efjx+U4/iL/8AhfWaxxj2s2duNFupnYfk7qD/AHHr8gaBeL+1S+myFdYF8oxv82O/0xQgDn41Ji4ZM/uxSt8I3P8AFbIRRGJpKa9yM/ON3V08pzI7SHzdif3NNVPfgNyNzbzAesT/AOKhywsvvKy/3KR+4opaBXgTilSBpVMKKtB9i96Vu5Y/wvFn5qw/gms+o39j6E8Rz5RPn/pFC3EraoZpb5TcaVKlSJ5mBPtdiU8Py3hKmPTJK/zWGWRK6028dPrnwra/bfNp4TIf/Ui/+YrB7iWQyoVCkgZxtsCPjUGA0rOE8F7aQ52RTufPfoK+hPY3eAwzxbdx1IHoVxn9Kw83HZDCjrnOPOtG9i1/ouypORcRfQqcj9NVJJ8QJneeZsHF+PW9qmu4mjiU9C7AZ+HiflVfwHna2vZXjgZmKKHyyMoZSSoZCwGoZHUbVxzxY9pbE9pFDpOWnkVSYYjtIyZGFcrsD60F8s8dsbe5DWy3c8eIrY3ErHs7eNm+6RAwDFWfG+PHrT4cMububvsYVUglnlkB0KinTt+ZgNvhWeX3L3F+JtqmXs487I50KvwQZJ+JrYp5QqljnCgk467DO1Ad/wC1YY+4hJP5pDj9Bmge5a+Ywa1NMM4Gffz+UrOG+xIbGe4J8xEuP1bP7Vb/AP6fwi0/qhGYf+a5Y7f6c/xQhxPm66n9+Uhfyp3R+m5+tU9U315/1EoXdtWv7JP2+00kc68Og2hhz/ZEq/qcVy/tXj/DA5+LKKzin7KyeZxHGpZ26Af82HrVc6u08TPOtuY8zQ4PatEffhkX4FT/AIqyh56sZtmcD0kT/IIocsPZZIwBmmVPRBqP1OBUHiNpw22Zk++uJFOCAwVQR1BOP2zTxZeoy2Pr+0sC7UIMvgfP9oYXHJ/DbsZEUJJ/FEQp/wCk0McU9iaHJt52U/lkGofUYP71SpzIsbare2hhI6N3nb6k4/SpkHtFvFO7o48mQfximLrVHMt1drtX5n7j1g9xL2ZX8Ofue1HnEQ36HBot9j/LksUk00sbR90ImsEE76mwD4dKn2PtW/8AOg+cZ/hv80dWF4Jo0kUEK6hgGGDg+dWk1C2DCmaP90/EIUGPWQeYeYBaKkkiMYS2JJF3EIxs7jrozsSOmcnarOGZWUMrBlO4IIII9COtZ3zXdLdTO32K6u7a2zHL2c+hCynL6YtQM5XOD4eG9FXKXCLOOITWSBIrhVcaS2CMbYUnCddwMUUrQQ9vkhPD44VxqlnXr5KGY/DwrIJ+WNOGdypUAg4OD8Dmjb2/8bJuoLdWwI42ds9MvsAf9o/WgOz4g5tzue5lgOoPTbfpSLerI6YLNiMxqZGcY7+/UgagTg48au+G8RkguIHgTUYmB8sBT3gfiMiqe2fIUsrBmJXUCBt0Fc3sxXIBbu9cZ/zS+SAYE+qZEjurcg4aKaMg+qsuP2NZ/f8AGVjKWdsyJfGeGzeSZUeQwojSJMY9g6nwJ8zUL2E859rC1lKTrjy0JP4oyd1HmVP6H0o95j4FJNpa2MUNxnS1w0YZ0j31dnn8XQDOwyatxsk8vXcrwqtzoFygxKqEYzkhWxklQwGoA+dZvz1y0baYyIPuZSSP9DdSvp5iveH2r8Iu1aTE88kbIIrdnea8OvW1xNr9zSobAyepA2rSI2gv7UMO/DMuRkEbfA7qwP0IpN1QsXEr6ikWrjz8ph9Kr3mflKSzbO7wk91/L0byPr0NUVYrKVODMF0KHDRU9Z3jxOJI2KuvQj/nT0pmuo4yxCqCzHoAMk/IVA+EEZztNe5N5p+2RkMAsseNQHQg9GHl47V7zByRBc5bHZyn8a+J/wBQ6N+/rUL2fcsvbI8ko0yS4Gn8qjJGfUkmi81tVqXrHeCb9amyoC0TBOI8PaCV4nGGQ4Pr5EehFR6IvaBMGv5MfhCKfiBvUPl7lmW8fCDEYPekI2X4fmPpWSyeMqsxWr/yFF33j3KHLhu5wCPukwZD+y/E/tWucQuGihZoozK6r3IlZVL4/CCdhtUewsYbKAKCqRp7zOQMk4GWJ8Saz/mTjs95dNarZNFdW5LW8n2pYnI6a4wVKyoQO8u+3Wtainu1+M2tNR3S48/OSeDTTTSTpYXccKyOzzW11C3bWrv75QahqBOSM5XJ2NHfDrKO0tkjBxFBGBlj+FRuxPyJNDNjy5c3cdtLfJFBe28yt2sWCzxruRkY0B+hXcYB232h+17mkQ2/2ZSO0nU6xn3Yh1P+493605jgZlgnExPm7iSXlxcXbyEh5O4oG4Qd1B9APrUWC5EkMgRCuBg7jfNSpbZDGVRBk7nfp+m1QpeIRojLGqiQ+9p3G3r50gP1RJ3jtnaMr63GpF6Dbrk+Gd96b4szFjjADKSSfTpXnE5QcY2APu9OjHr513fSM3fX3R0+HjXD2swjxtGeF81vayRvFgSRkENjYY8MeRGQfPNfT/JfN8XEbVZ4iM9JEzvG/ip9PEHxGK+Xri6SRSOzGc4B2G9WfInNsnDp2kQHbZ4x7si+R9fI+FOBnJgCbfxzllLWS8v3UTKFFwmS3axzRg4RXB/okfh8Mt1FSuC2nElWG4NzHOJdDSwaFVEjYZJhZd8qDnvZ1Y8Ku+WuZYOIW4liOVYYdGG6HG6sP+A0zLwo2VnKlhFl9zFGznSrNgbaidKDrpG22BjNFGx/hHH7e9RwhDFSVlidcOh6aXRt1+dU177MrZ31Kzxg/hXGPlnp8K8i4Nb8JtDdSRmaeFGaWZVzJKzkGQ58QW8DsAKnX/OiR2lvcCKVzctGsUQAEhLgtjBIGQAT18KB61f2hFvWj+0MyNbezW0X3g7/ANzbH5DFEFhwaGAYiiRPgN/r1qth56szBFM0yxJMWCdr3DqXIdTn3SpBBz5VctdoFDl1CHGGLDBz0wc4qFrReBOWpE9kR6mbx2CMUXU4B0jOMnwGT0pq84tDEAZZY4wdwXdVBHmMneq2XnS1DxIsnavMAYxCrSal1adeUBAUHOWJxtTIyUHC/Ztqcy3cmtmJZkTIBJOTk9T8qNLeKOMLGgVRjuqMDYdcCqEcenuLqWG2WNYrdgk0shOS5UMViUDBKgqctsScYql4bww2HFVM8j3H2yPRHcS4LpMveaIYACI694KB1TG+KWlap7Iiq6kr9kSw5vsxfKUtZo2urOQSdixDIz47qTLn5g+B3qFy3EeIRIt5byn7Phu3mAjk+0hsusYTcIvu6gcEYG+9Fdly9BDNLPHEqyz47VxnL46Z3wPlXnH+YIbOFpp3CIv1Y+CqPxE+VMjZxzLzFFZW7zynZR3V8XbwVfU18zc08ckvG+0SkdpLqyB0VfwqPQdKuebeZZuJ3mtsrDH/AE4wdkBHU+bnxPyFBjklm1e4uR9T0oDvElurYSVJIzhAXKgL3sHqKZMY0FVVW8iudh6+dRHlCDGMk9B4gVEjuSpGCdq4KYQEPOH8CBLGQDBPTr4n6VMuoUwqqBgAggetK4nJbA6E42/euZ7ZgCUwSMYz8+tZBZickwcyJJwxCMEjSrKRt4jY5+tPNwSFgwwBk5NS4I1ZTqXQxG/lnzru3t9OSfPr8qlrWA5kYnPL0UtjKJ4ZWUkkafwsvkw8RWx8tc/w3KqsmIZj+EnYn/S38Hesfu5ttPiP2qqSGdtJx3CTTKrrBuTtCBM+nqHOY+UPtlxA8kjLDAshCxs6OZWAUMHUggKuof7jWd8D5zubYBVbWi9VkOR8j1FFth7WoDjto3jPmo1D9N/0q3Xqq32jMys515UnUwpYx6IrS0uGUaA4d30qYxqz94yazqOd/jXL2trFcWv2uNjYLZItr26sypJnviQYIEujTgkeDAUb2nONnL7txH5YJ0nPwOKsft0RH9RCP7l/zVkMDxJmWNwEScHvmWAmNJZHsA6EusIZHCqCNSozK2B+Uirzm7gcrS2VxbwzMAjxyx28ghbQwV0BbIwocbj1o4a+jHWRB/uH+ahXXM1rH708Y9NWT+lQWA5M6UZ5PnaRriG5eykuFU3MSrHKC4XTqVmHdfG2oDfA2optrQIiISz6AAGc6mJAxqJPVj5+tCXE/ahCgPYo8p89lH67/pQPxvne6uQytIIkO2iLIPzbqf0pD6qtfPMEsIf82e0e3s8ov31xjaJD0/uboo9OtYFx/j15xK47WbqhIRPwqPJV/nqavHtBufxDbFMzjC4A3qv+Mz5RbMTKFeIscqI8S5II9KjT8KlkyRHpQHJB8TjrRJFMiDUF72+T6+NeW3ERL3QPiKn8Qw4EFdoFS3HZndBrPXPlXH/455FaRVAUHGPWiq44MkkoJzqH0PpU+e1EcewyCwxjxpjagAbRnVJmgh/Dr/zwqZHGdXhSpVkueIM9aHvYOCK9lj2IFKlUGdIFzaHIwetT2BVdvClSo2GcSRGgurcj6VG7Ik6TjBNeUqgDAMkxyS2CvnAOSBvvTQstSlTjGfD40qVNgxyPhgzk7486cnJyANgetKlQYyd5M9jGBjHnUa9jOQR5UqVGgAaRIkVwxGcANnqCcU5bQs7HJGc+v+KVKmMN50nLYKcADGM5HnXUdksYJRQP3pUqQxODOkU2zP0OnJqwW10qPHAr2lU2cTp//9k="/>
          <p:cNvSpPr>
            <a:spLocks noChangeAspect="1" noChangeArrowheads="1"/>
          </p:cNvSpPr>
          <p:nvPr/>
        </p:nvSpPr>
        <p:spPr bwMode="auto">
          <a:xfrm>
            <a:off x="202406" y="-728133"/>
            <a:ext cx="11430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data:image/jpg;base64,/9j/4AAQSkZJRgABAQAAAQABAAD/2wCEAAkGBhQSERUUExQWFRMVGBkaFxgXGBgfIBcZHhkWFxobHB4cGyYiGB4kHBwWIC8gJCcqLCwsFx4xNTAqNScrLCkBCQoKDgwOGg8PGi8kHyQsLCwsKjItKikpKSwsLCksLCwsKiksLCwsLCwpLCwsLCwsLSwtKSksKSwsKSwsLCkpKf/AABEIAJYAoAMBIgACEQEDEQH/xAAcAAABBQEBAQAAAAAAAAAAAAAGAAMEBQcCAQj/xABBEAACAQMCAwUFBwMDAQgDAAABAgMABBESIQUGMRMiQVFhBzJxgZEUI0JSobHBM3LRYoLwohckQ1Njc7LhFRY0/8QAGgEAAgMBAQAAAAAAAAAAAAAAAgMBBAUABv/EADERAAICAQMBBQYFBQAAAAAAAAECAAMRBCExEgUTIkGhMlFhcYGxFJHR4fAGFSNCYv/aAAwDAQACEQMRAD8A02UEjAJB65H6VR3t8CypLFqYnB88eefGuOB8f+6ZJAS0LFW23xnY/D1q0mhjnUHrjoyndfhXmyhBzLYIMz6/t1SXBcumo4DbFQfSuuGqyxIQpYB38epDHp67VJ5sscatb99TsMbsvgdXjTk9zGbO3EYKsSfHocHUfrmtEeJQJnFApYn5yr4hcm4lUDAJwpG56HO/jmot7GqO22W/GFGB6daagjKO2lsZOUB65HjmpVjwKW9aQWobVkB3fIVT6n+BVlEC4A4iD495SX3EAygRgKT1A67+tEPI3CCVNx+JMoFCklmxnP60ZcB9kECYe6YzPjdRlU+g3b50c2djHEoWNFRR0CgAUV1Bsr6Ace/9JapXu95hkHJvE7ift2tjkknEjBQR4DBORUv/ALHL6Ud7sI8tkjWSQPIYGK1XmLnC3sTCLhwnbPoUkgBdiSzEnZR5+orzivPFlbaO2nVTIgeMYYl1JABUAHPWmLWqqFHlGE5OTMxuvZBe4CgxMq+TkH06iup+Q71MRm3V0x3pO6zHPw3yPhWrJzJbkTntVAtjifVkdntq3z4Y3zUhOKwkqBKmXAZBqGWUjIIGckEVDVAyBtPn26jktp8SKUJi050kbZ36jfNXsHD4HhQRzsCynPTqTnBI3wK2CeeCSU276XkCByjLnuElQdxjqDQ7f+zSAv2luxgbIyo3RhnJGk+7nzFV7tO7KOhsY9YaFQckTP7R4EhEZTEiHc9dW+dvHFO2XFVMrgIpyBqDZwM1A5y5amtHllZSgzlHG6n0z4fA03BMJoQJ9IBTJKDckdMmkdyQoPmTKr5LS4uOPpFI6IAdYC5U4G/lnfanOP3jWYjVVVhMFLPk7Yx+tAP2rJ1k4COAoxjYHO/rRdz9xlJYrdY8NsDkeBIG3xomoPUoO/vjVGF3kji/KltLmdJH17McYwp86b5p1GCKHoMayd8nGB4+lR+ULh1nQlTpddMqnw8jXftDLLMWDHQqAKPKqChxqxU7ZxuPhtHlg1OUGI7wDmTN+H0le27jr4at6JuOxLDJ9wTHKQXIB7p048PnWXwtqdV1GOQPkM3hjb+K0PhvCZldZJnWbKOGYHoGAA6/CrepaqpvEcfCCjFgRInFr97hWjeH72Low8Qehx5etDtjrXXnbTnY/hO+RVtDDP8AakeH34u43e99fAfTNF3AOUkuJjcyR4jzsp/G3iT/AKQdvWm0uthAX5xF1RI2lJyh7OTcMlxcaliC91M7uSc6s+C/vWqW1qkahUUKo6AVQcy8fljlhtLRUa6nDMDJnRFEmNTsBu25ACjGTVV7SA3/AHQzrI9iHb7WIdfimI2YIdRjDZyB6VfAxJRekYhBxHmRI7hbQD/vEsTyQ6hhHK7adXn0JA8Kz/iHH3vxw5pZJIYJpZLW9hjbTpnG6qWHeALAjYg4xUnlzlQ3cEgSaeKKC5L8OnYHtETSA4Ak3aPJYDV1xRpwHk+C1RgAZXdxJLJKdRkl3+8IOytv4AUUOZ7ccs3DWckIgaefh16rW7SAZlt9QkCKz+8NJIIz4Ci2Lg083ELO9eEQqlvMjxllYxszDQNtjt5dKueI832kGzzJnyU6j9FzVNN7VbQdBK3wUD9yKctFrbhTEPqKk2ZhBvmDhq3fF+wtpUe3uoo3vghDYWBzpBKnA15C464Brq44Kz8aWUWMhVnCzGeNSkaxD7qaCYN3Og+7+oq24Tz3wyEt2UJg1nLaYlGo+Z09aJuHc2Ws+0cyE+ROk/RsVzUWpuVM5NRU+ysID8M5zuPvJYwZpb+8eKzjkbCRxRDDOTjIGzEgdcCp/LfHru54hKbho4YLFDHL2TkxyzPg5JYDAVcbeB8d6KuP8sQ3caq+pGjbXFJEdLxP+ZSPHc7EEHxrP+ceRTBBaxI08lqk0sty6osrtM2GjlkjxiZA2QygdKTHzUJI45o8ELJG48cFWH7Gst569nskETSWS6ogSzRYyy/2/mUeXUUUcoWZ4ZYyvdyRJH2kko0BljjRiCFVW3XPXR4FsVJ4L7RrS5kSNTLG0n9IzRPGJf8A22YYY+OOtQQDzIIzPn/h0oZPs7bO8idR0PT6b1M45wiSBzGJBJ2R3x4eIrR/aL7PEUtdwKAurXMozlf9aY6DzHzoJ4BbtMVhXYlmd3fV06AE+O1Isfo8R4kE52HMd4dfGKRS7HQwAZQfepvmS7a4eRBhQSNyfdUfvVrxzkSMumifLg97LDAHp6VVcLMazKJyCDqRt85JIANUlspcm5RkgSQjjAj99aAkq2AufDfJ8/Ou7C9liiIMpIXOANyR4A17JeKSTuMflFNXVr92HXVg+9tjH+af0ixemwA/SIDsnBhnyfxNr+QIoUIm8xXqB0Vfidx9a0x5EjQkkIiDJJwAoH7Chr2dcsCys1B/qzHtJGPiT7o+QwMfGq32h8x2ciScPe6SG4bQR2gbs9QYSIkrY0hW04IJ6GnU6aujPQOZZ6mYeKO8csftzw33C7mFrm21KDqDRyI27Rvp6eYNSuBcIvpbhbm/eNOzVliggLFMtgM7k++2NgOgqo9nfALyKQPMscMZ7R5TG6N9rmfGG7gAjiRRhVHnRxxbtexfsNPbY7mroD5n4VZAycQScDMq+ZucobIYbvykd2NTv8T+UVlnHedLm6JDPoj/ACJsPn4t86srz2dX7sXcK7sck9oMk/PFV8/Id6u5t2P9pU/sa3dNXp6xnqBPvyPSee1VuqtOOkge7H3lBSqVd8Kmi/qRSJ/cpH64qLWmCDuJklSDgxUqVKpgy/4Dzvc2pAD64/yOSRj0PVa1Xlrm6G9XuHTIB3o26j1H5h6isLp20u3idXjYq6nIYeFUdRoktGRsZo6bXvScNuP5xNc9p3CJJ7RCkZmEM8UskI6zRoTqUeZ8ceOKj8w828MltoPtDMUlKyRIEk7QGNs6tKjUmkggnboas+S+bVvYu9hZk99R4+TD0P6VXcf5fu47yS8szblpYVjf7QWHZaCSHQgbrg7qcdAc1550ZGKtzPTV2LYoZeDCyzvY54lkjZZIpBlWG4ZTWO+0DgElpdFolIjlGUK+GPeQ/D9jRZ7OeZLKOKKyjuDLJlyJDG6pNIWZ5OyJAUgEnAHgKvucuBrf2ckaMO0XJjYEHTIvht9CPWkugbmHPngXLs5XLEjc4O/qKtrFY4pO1GSuhh3+ofbB+tRo7c/1GDAjIfTtjHvfOqx5m0pIxyO9gZ8qHCltoDA7QokibVgadOd96JeUOFLJPHGGzhtTAEEaRvuOvkPnQukwcas7jwx86OvZHZhpZ5ce6qqD6kkn9hQKCTiB05O8IufLq3Y21ncKCt1Id+17MxiNS/aBvMNpAHiTVJHyVd2byCPs+JWtyydtHdYEowojDB8FXwoHUZ2+dE3GORre7ue2uV7ZRF2SxOBpTLa2ceIY7DPpTXA+Q47OYPbz3Cw4ObdpC0eSNiA2SuPIGrEdLvh9hFawrHEojhjBwo6KNyevzoM4xzfK7kRMUjHTHVvUn+KvOd77RAEB3kOP9o3P8UBV5ztbWurdzWce/wDSbPZ+mUr3jDPulrFzRcr/AOKT8QD/ABUyLnicdQjfEEfsaHqVYq63ULw5/OaLaapuVEMYOfFO0kRx46Tn9CK4uuXuH34JTEcp8UwrfNejUL2tk8hxGjMfQfzV1aclXDYJKx/E5P6VtaHtPXA5UFvT14mbq9BpGGHIHr6cwS5h5EuLXLae0i/OgO39w6r+1Dlb7ZIbePE84YeDPhcDyyTvQzxfmDgysTIYHfx0JqP/AEivcaftNio7xd55G3sXrY9wc/QmZPmvRR3N7ROFp/SstfxjQfvUc+2FF/pWKL5ZZf4WrB7R9y+sJP6c1B5P8+plPy0bmG4SWGKVip3ARsMp6g7eVbXfWgmheM5USIynzGpSPqM1lH/bZPn/APnix5anzWi8pc1x38HaICrKdLoeqN1+YI3BrN1VxuIYriaNXZlmiTxHI+0yzjEBi+y2PE7rSkOkQ29hEzSyaAVSR23MZIzsu53rVuULO1jtI/sQAt2GpSMnVnqSW31ZG+d8iqfj/IJuJ55Um7IzJBhguXimgk1RyIc9NJYFfHaiDl3gaWdtHbxlisYxqY5LEkszH1JJPzqpDgBzDaQwSXVtpC9pmZSRsdezAfBgfrWZcO4d2kvZyFQq5I3G/kK07212hCwTKcbtG3wI1D9Qaxf7Q4k1jfTgk796qiUdDs2fa++ITNkAS2ilJAWPO5Gcjr5eNbT7JOFtDayauryk/QAV83rx6RSO90J6Dwr6R9kF40vD9T+92jfTC4p5J6wPKKAOYcUsUqVMhwG5+k+9jHkpP1P/ANUL0Wc5cPkkuE0IzZTGw8cnqeg+dO8O5QjiXtLplwNyM4Vf7j4/tXk9To7tTqn6Rtnny4m/TqK6aFyfp5wb4bweWc4jXI8WOwHzors+UoIF1zsGxuSx0oPr1+dD3MHtchhBjs0EhG2sjCL8AN3/AEFZlxrmG4u21Tys/kvRV+CjYVs6Tsiqrd/Efjx+U4/iL/8AhfWaxxj2s2duNFupnYfk7qD/AHHr8gaBeL+1S+myFdYF8oxv82O/0xQgDn41Ji4ZM/uxSt8I3P8AFbIRRGJpKa9yM/ON3V08pzI7SHzdif3NNVPfgNyNzbzAesT/AOKhywsvvKy/3KR+4opaBXgTilSBpVMKKtB9i96Vu5Y/wvFn5qw/gms+o39j6E8Rz5RPn/pFC3EraoZpb5TcaVKlSJ5mBPtdiU8Py3hKmPTJK/zWGWRK6028dPrnwra/bfNp4TIf/Ui/+YrB7iWQyoVCkgZxtsCPjUGA0rOE8F7aQ52RTufPfoK+hPY3eAwzxbdx1IHoVxn9Kw83HZDCjrnOPOtG9i1/ouypORcRfQqcj9NVJJ8QJneeZsHF+PW9qmu4mjiU9C7AZ+HiflVfwHna2vZXjgZmKKHyyMoZSSoZCwGoZHUbVxzxY9pbE9pFDpOWnkVSYYjtIyZGFcrsD60F8s8dsbe5DWy3c8eIrY3ErHs7eNm+6RAwDFWfG+PHrT4cMububvsYVUglnlkB0KinTt+ZgNvhWeX3L3F+JtqmXs487I50KvwQZJ+JrYp5QqljnCgk467DO1Ad/wC1YY+4hJP5pDj9Bmge5a+Ywa1NMM4Gffz+UrOG+xIbGe4J8xEuP1bP7Vb/AP6fwi0/qhGYf+a5Y7f6c/xQhxPm66n9+Uhfyp3R+m5+tU9U315/1EoXdtWv7JP2+00kc68Og2hhz/ZEq/qcVy/tXj/DA5+LKKzin7KyeZxHGpZ26Af82HrVc6u08TPOtuY8zQ4PatEffhkX4FT/AIqyh56sZtmcD0kT/IIocsPZZIwBmmVPRBqP1OBUHiNpw22Zk++uJFOCAwVQR1BOP2zTxZeoy2Pr+0sC7UIMvgfP9oYXHJ/DbsZEUJJ/FEQp/wCk0McU9iaHJt52U/lkGofUYP71SpzIsbare2hhI6N3nb6k4/SpkHtFvFO7o48mQfximLrVHMt1drtX5n7j1g9xL2ZX8Ofue1HnEQ36HBot9j/LksUk00sbR90ImsEE76mwD4dKn2PtW/8AOg+cZ/hv80dWF4Jo0kUEK6hgGGDg+dWk1C2DCmaP90/EIUGPWQeYeYBaKkkiMYS2JJF3EIxs7jrozsSOmcnarOGZWUMrBlO4IIII9COtZ3zXdLdTO32K6u7a2zHL2c+hCynL6YtQM5XOD4eG9FXKXCLOOITWSBIrhVcaS2CMbYUnCddwMUUrQQ9vkhPD44VxqlnXr5KGY/DwrIJ+WNOGdypUAg4OD8Dmjb2/8bJuoLdWwI42ds9MvsAf9o/WgOz4g5tzue5lgOoPTbfpSLerI6YLNiMxqZGcY7+/UgagTg48au+G8RkguIHgTUYmB8sBT3gfiMiqe2fIUsrBmJXUCBt0Fc3sxXIBbu9cZ/zS+SAYE+qZEjurcg4aKaMg+qsuP2NZ/f8AGVjKWdsyJfGeGzeSZUeQwojSJMY9g6nwJ8zUL2E859rC1lKTrjy0JP4oyd1HmVP6H0o95j4FJNpa2MUNxnS1w0YZ0j31dnn8XQDOwyatxsk8vXcrwqtzoFygxKqEYzkhWxklQwGoA+dZvz1y0baYyIPuZSSP9DdSvp5iveH2r8Iu1aTE88kbIIrdnea8OvW1xNr9zSobAyepA2rSI2gv7UMO/DMuRkEbfA7qwP0IpN1QsXEr6ikWrjz8ph9Kr3mflKSzbO7wk91/L0byPr0NUVYrKVODMF0KHDRU9Z3jxOJI2KuvQj/nT0pmuo4yxCqCzHoAMk/IVA+EEZztNe5N5p+2RkMAsseNQHQg9GHl47V7zByRBc5bHZyn8a+J/wBQ6N+/rUL2fcsvbI8ko0yS4Gn8qjJGfUkmi81tVqXrHeCb9amyoC0TBOI8PaCV4nGGQ4Pr5EehFR6IvaBMGv5MfhCKfiBvUPl7lmW8fCDEYPekI2X4fmPpWSyeMqsxWr/yFF33j3KHLhu5wCPukwZD+y/E/tWucQuGihZoozK6r3IlZVL4/CCdhtUewsYbKAKCqRp7zOQMk4GWJ8Saz/mTjs95dNarZNFdW5LW8n2pYnI6a4wVKyoQO8u+3Wtainu1+M2tNR3S48/OSeDTTTSTpYXccKyOzzW11C3bWrv75QahqBOSM5XJ2NHfDrKO0tkjBxFBGBlj+FRuxPyJNDNjy5c3cdtLfJFBe28yt2sWCzxruRkY0B+hXcYB232h+17mkQ2/2ZSO0nU6xn3Yh1P+493605jgZlgnExPm7iSXlxcXbyEh5O4oG4Qd1B9APrUWC5EkMgRCuBg7jfNSpbZDGVRBk7nfp+m1QpeIRojLGqiQ+9p3G3r50gP1RJ3jtnaMr63GpF6Dbrk+Gd96b4szFjjADKSSfTpXnE5QcY2APu9OjHr513fSM3fX3R0+HjXD2swjxtGeF81vayRvFgSRkENjYY8MeRGQfPNfT/JfN8XEbVZ4iM9JEzvG/ip9PEHxGK+Xri6SRSOzGc4B2G9WfInNsnDp2kQHbZ4x7si+R9fI+FOBnJgCbfxzllLWS8v3UTKFFwmS3axzRg4RXB/okfh8Mt1FSuC2nElWG4NzHOJdDSwaFVEjYZJhZd8qDnvZ1Y8Ku+WuZYOIW4liOVYYdGG6HG6sP+A0zLwo2VnKlhFl9zFGznSrNgbaidKDrpG22BjNFGx/hHH7e9RwhDFSVlidcOh6aXRt1+dU177MrZ31Kzxg/hXGPlnp8K8i4Nb8JtDdSRmaeFGaWZVzJKzkGQ58QW8DsAKnX/OiR2lvcCKVzctGsUQAEhLgtjBIGQAT18KB61f2hFvWj+0MyNbezW0X3g7/ANzbH5DFEFhwaGAYiiRPgN/r1qth56szBFM0yxJMWCdr3DqXIdTn3SpBBz5VctdoFDl1CHGGLDBz0wc4qFrReBOWpE9kR6mbx2CMUXU4B0jOMnwGT0pq84tDEAZZY4wdwXdVBHmMneq2XnS1DxIsnavMAYxCrSal1adeUBAUHOWJxtTIyUHC/Ztqcy3cmtmJZkTIBJOTk9T8qNLeKOMLGgVRjuqMDYdcCqEcenuLqWG2WNYrdgk0shOS5UMViUDBKgqctsScYql4bww2HFVM8j3H2yPRHcS4LpMveaIYACI694KB1TG+KWlap7Iiq6kr9kSw5vsxfKUtZo2urOQSdixDIz47qTLn5g+B3qFy3EeIRIt5byn7Phu3mAjk+0hsusYTcIvu6gcEYG+9Fdly9BDNLPHEqyz47VxnL46Z3wPlXnH+YIbOFpp3CIv1Y+CqPxE+VMjZxzLzFFZW7zynZR3V8XbwVfU18zc08ckvG+0SkdpLqyB0VfwqPQdKuebeZZuJ3mtsrDH/AE4wdkBHU+bnxPyFBjklm1e4uR9T0oDvElurYSVJIzhAXKgL3sHqKZMY0FVVW8iudh6+dRHlCDGMk9B4gVEjuSpGCdq4KYQEPOH8CBLGQDBPTr4n6VMuoUwqqBgAggetK4nJbA6E42/euZ7ZgCUwSMYz8+tZBZickwcyJJwxCMEjSrKRt4jY5+tPNwSFgwwBk5NS4I1ZTqXQxG/lnzru3t9OSfPr8qlrWA5kYnPL0UtjKJ4ZWUkkafwsvkw8RWx8tc/w3KqsmIZj+EnYn/S38Hesfu5ttPiP2qqSGdtJx3CTTKrrBuTtCBM+nqHOY+UPtlxA8kjLDAshCxs6OZWAUMHUggKuof7jWd8D5zubYBVbWi9VkOR8j1FFth7WoDjto3jPmo1D9N/0q3Xqq32jMys515UnUwpYx6IrS0uGUaA4d30qYxqz94yazqOd/jXL2trFcWv2uNjYLZItr26sypJnviQYIEujTgkeDAUb2nONnL7txH5YJ0nPwOKsft0RH9RCP7l/zVkMDxJmWNwEScHvmWAmNJZHsA6EusIZHCqCNSozK2B+Uirzm7gcrS2VxbwzMAjxyx28ghbQwV0BbIwocbj1o4a+jHWRB/uH+ahXXM1rH708Y9NWT+lQWA5M6UZ5PnaRriG5eykuFU3MSrHKC4XTqVmHdfG2oDfA2optrQIiISz6AAGc6mJAxqJPVj5+tCXE/ahCgPYo8p89lH67/pQPxvne6uQytIIkO2iLIPzbqf0pD6qtfPMEsIf82e0e3s8ov31xjaJD0/uboo9OtYFx/j15xK47WbqhIRPwqPJV/nqavHtBufxDbFMzjC4A3qv+Mz5RbMTKFeIscqI8S5II9KjT8KlkyRHpQHJB8TjrRJFMiDUF72+T6+NeW3ERL3QPiKn8Qw4EFdoFS3HZndBrPXPlXH/455FaRVAUHGPWiq44MkkoJzqH0PpU+e1EcewyCwxjxpjagAbRnVJmgh/Dr/zwqZHGdXhSpVkueIM9aHvYOCK9lj2IFKlUGdIFzaHIwetT2BVdvClSo2GcSRGgurcj6VG7Ik6TjBNeUqgDAMkxyS2CvnAOSBvvTQstSlTjGfD40qVNgxyPhgzk7486cnJyANgetKlQYyd5M9jGBjHnUa9jOQR5UqVGgAaRIkVwxGcANnqCcU5bQs7HJGc+v+KVKmMN50nLYKcADGM5HnXUdksYJRQP3pUqQxODOkU2zP0OnJqwW10qPHAr2lU2cTp//9k="/>
          <p:cNvSpPr>
            <a:spLocks noChangeAspect="1" noChangeArrowheads="1"/>
          </p:cNvSpPr>
          <p:nvPr/>
        </p:nvSpPr>
        <p:spPr bwMode="auto">
          <a:xfrm>
            <a:off x="316706" y="-524933"/>
            <a:ext cx="11430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2" name="Picture 8" descr="http://www.nationaltrust.org.uk/main/w-countryside_code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406" y="242560"/>
            <a:ext cx="1428750" cy="1512404"/>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9"/>
          <p:cNvSpPr>
            <a:spLocks noGrp="1"/>
          </p:cNvSpPr>
          <p:nvPr>
            <p:ph idx="1"/>
          </p:nvPr>
        </p:nvSpPr>
        <p:spPr>
          <a:xfrm>
            <a:off x="1750626" y="247293"/>
            <a:ext cx="4896543" cy="1944451"/>
          </a:xfrm>
          <a:ln>
            <a:solidFill>
              <a:schemeClr val="accent1"/>
            </a:solidFill>
          </a:ln>
        </p:spPr>
        <p:txBody>
          <a:bodyPr>
            <a:normAutofit/>
          </a:bodyPr>
          <a:lstStyle/>
          <a:p>
            <a:pPr marL="457200" indent="-457200">
              <a:buFont typeface="+mj-lt"/>
              <a:buAutoNum type="arabicPeriod"/>
            </a:pPr>
            <a:r>
              <a:rPr lang="en-GB" sz="1100" dirty="0"/>
              <a:t>Follow local signs, advice and access restrictions – don’t stray off footpaths or enter private property.</a:t>
            </a:r>
          </a:p>
          <a:p>
            <a:pPr marL="457200" indent="-457200">
              <a:buFont typeface="+mj-lt"/>
              <a:buAutoNum type="arabicPeriod"/>
            </a:pPr>
            <a:r>
              <a:rPr lang="en-GB" sz="1100" dirty="0"/>
              <a:t>Leave gates and property as you find them – always close gates behind you.</a:t>
            </a:r>
          </a:p>
          <a:p>
            <a:pPr marL="457200" indent="-457200">
              <a:buFont typeface="+mj-lt"/>
              <a:buAutoNum type="arabicPeriod"/>
            </a:pPr>
            <a:r>
              <a:rPr lang="en-GB" sz="1100" dirty="0"/>
              <a:t>Litter can be dangerous to wildlife and farm animals - </a:t>
            </a:r>
            <a:r>
              <a:rPr lang="en-GB" sz="1100" u="sng" dirty="0"/>
              <a:t>take all rubbish with you</a:t>
            </a:r>
            <a:r>
              <a:rPr lang="en-GB" sz="1100" dirty="0"/>
              <a:t>.</a:t>
            </a:r>
          </a:p>
          <a:p>
            <a:pPr marL="457200" indent="-457200">
              <a:buFont typeface="+mj-lt"/>
              <a:buAutoNum type="arabicPeriod"/>
            </a:pPr>
            <a:r>
              <a:rPr lang="en-GB" sz="1100" dirty="0"/>
              <a:t>Don't damage or remove rocks, plants or trees - they are homes and food for insects, birds and animals.</a:t>
            </a:r>
          </a:p>
          <a:p>
            <a:pPr marL="457200" indent="-457200">
              <a:buFont typeface="+mj-lt"/>
              <a:buAutoNum type="arabicPeriod"/>
            </a:pPr>
            <a:r>
              <a:rPr lang="en-GB" sz="1100" dirty="0"/>
              <a:t>Wild animals and farm animals can behave unpredictably, especially if they're with their young, so give them plenty of space and stay quiet.</a:t>
            </a:r>
          </a:p>
          <a:p>
            <a:pPr marL="457200" indent="-457200">
              <a:buFont typeface="+mj-lt"/>
              <a:buAutoNum type="arabicPeriod"/>
            </a:pPr>
            <a:endParaRPr lang="en-GB" sz="1100" dirty="0"/>
          </a:p>
        </p:txBody>
      </p:sp>
      <p:sp>
        <p:nvSpPr>
          <p:cNvPr id="11" name="TextBox 10"/>
          <p:cNvSpPr txBox="1"/>
          <p:nvPr/>
        </p:nvSpPr>
        <p:spPr>
          <a:xfrm>
            <a:off x="91250" y="2083198"/>
            <a:ext cx="6473242" cy="1615827"/>
          </a:xfrm>
          <a:prstGeom prst="rect">
            <a:avLst/>
          </a:prstGeom>
          <a:noFill/>
        </p:spPr>
        <p:txBody>
          <a:bodyPr wrap="square" rtlCol="0">
            <a:spAutoFit/>
          </a:bodyPr>
          <a:lstStyle/>
          <a:p>
            <a:r>
              <a:rPr lang="en-GB" sz="1100" b="1" u="sng" dirty="0"/>
              <a:t>Other important points:</a:t>
            </a:r>
          </a:p>
          <a:p>
            <a:pPr marL="285750" indent="-285750">
              <a:buFont typeface="Arial" pitchFamily="34" charset="0"/>
              <a:buChar char="•"/>
            </a:pPr>
            <a:r>
              <a:rPr lang="en-GB" sz="1100" b="1" dirty="0"/>
              <a:t>Always walk </a:t>
            </a:r>
            <a:r>
              <a:rPr lang="en-GB" sz="1100" b="1" u="sng" dirty="0"/>
              <a:t>towards</a:t>
            </a:r>
            <a:r>
              <a:rPr lang="en-GB" sz="1100" b="1" dirty="0"/>
              <a:t> oncoming traffic in single file on roads (on the right hand side of the road).</a:t>
            </a:r>
          </a:p>
          <a:p>
            <a:pPr marL="285750" indent="-285750">
              <a:buFont typeface="Arial" pitchFamily="34" charset="0"/>
              <a:buChar char="•"/>
            </a:pPr>
            <a:r>
              <a:rPr lang="en-GB" sz="1100" b="1" dirty="0"/>
              <a:t>Keep away from the edges of cliffs ! (obviously)</a:t>
            </a:r>
          </a:p>
          <a:p>
            <a:pPr marL="285750" indent="-285750">
              <a:buFont typeface="Arial" pitchFamily="34" charset="0"/>
              <a:buChar char="•"/>
            </a:pPr>
            <a:r>
              <a:rPr lang="en-GB" sz="1100" b="1" dirty="0"/>
              <a:t>Only cross rivers at fords or on stable bridges.</a:t>
            </a:r>
          </a:p>
          <a:p>
            <a:pPr marL="285750" indent="-285750">
              <a:buFont typeface="Arial" pitchFamily="34" charset="0"/>
              <a:buChar char="•"/>
            </a:pPr>
            <a:r>
              <a:rPr lang="en-GB" sz="1100" b="1" dirty="0"/>
              <a:t>Only cross railway lines on marked crossings.</a:t>
            </a:r>
          </a:p>
          <a:p>
            <a:pPr marL="285750" indent="-285750">
              <a:buFont typeface="Arial" pitchFamily="34" charset="0"/>
              <a:buChar char="•"/>
            </a:pPr>
            <a:r>
              <a:rPr lang="en-GB" sz="1100" b="1" dirty="0"/>
              <a:t>Never start a fire in the countryside.</a:t>
            </a:r>
          </a:p>
          <a:p>
            <a:pPr marL="285750" indent="-285750">
              <a:buFont typeface="Arial" pitchFamily="34" charset="0"/>
              <a:buChar char="•"/>
            </a:pPr>
            <a:r>
              <a:rPr lang="en-GB" sz="1100" b="1" dirty="0"/>
              <a:t>Don’t contaminate fresh water.</a:t>
            </a:r>
          </a:p>
          <a:p>
            <a:pPr marL="285750" indent="-285750">
              <a:buFont typeface="Arial" pitchFamily="34" charset="0"/>
              <a:buChar char="•"/>
            </a:pPr>
            <a:r>
              <a:rPr lang="en-GB" sz="1100" b="1" dirty="0"/>
              <a:t>Don’t make unnecessary noise that will disturb other people or animals.</a:t>
            </a:r>
          </a:p>
          <a:p>
            <a:pPr marL="285750" indent="-285750">
              <a:buFont typeface="Arial" pitchFamily="34" charset="0"/>
              <a:buChar char="•"/>
            </a:pPr>
            <a:endParaRPr lang="en-GB" sz="1100" b="1" dirty="0"/>
          </a:p>
        </p:txBody>
      </p:sp>
      <p:sp>
        <p:nvSpPr>
          <p:cNvPr id="13" name="Content Placeholder 2"/>
          <p:cNvSpPr txBox="1">
            <a:spLocks/>
          </p:cNvSpPr>
          <p:nvPr/>
        </p:nvSpPr>
        <p:spPr>
          <a:xfrm>
            <a:off x="174387" y="3574834"/>
            <a:ext cx="6472781" cy="2378142"/>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100" b="1" u="sng" dirty="0"/>
              <a:t>AVOIDING TROUBLE</a:t>
            </a:r>
          </a:p>
          <a:p>
            <a:r>
              <a:rPr lang="en-GB" sz="1100" b="1" dirty="0"/>
              <a:t>Hazards</a:t>
            </a:r>
          </a:p>
          <a:p>
            <a:pPr lvl="1"/>
            <a:r>
              <a:rPr lang="en-GB" sz="1050" dirty="0"/>
              <a:t>Stick to your route closely. </a:t>
            </a:r>
          </a:p>
          <a:p>
            <a:pPr lvl="1"/>
            <a:r>
              <a:rPr lang="en-GB" sz="1050" dirty="0"/>
              <a:t>Be particularly aware when near water, railways, roads, shooting ranges and quarries.</a:t>
            </a:r>
          </a:p>
          <a:p>
            <a:pPr lvl="1"/>
            <a:r>
              <a:rPr lang="en-GB" sz="1050" dirty="0"/>
              <a:t>Wear plenty of sunblock and a wide-brimmed hat to avoid sunburn/heatstroke.  Drink lots of water (little and often) to avoid dehydration.</a:t>
            </a:r>
          </a:p>
          <a:p>
            <a:pPr lvl="1"/>
            <a:r>
              <a:rPr lang="en-GB" sz="1050" dirty="0"/>
              <a:t>Do not accept lifts from strangers or go into people’s homes under any circumstances.</a:t>
            </a:r>
          </a:p>
          <a:p>
            <a:r>
              <a:rPr lang="en-GB" sz="1100" b="1" dirty="0"/>
              <a:t>The weather</a:t>
            </a:r>
          </a:p>
          <a:p>
            <a:pPr lvl="1"/>
            <a:r>
              <a:rPr lang="en-GB" sz="1050" dirty="0"/>
              <a:t>Check the weather forecasts before you go. Look for signs which will indicate changes in the weather </a:t>
            </a:r>
            <a:r>
              <a:rPr lang="en-GB" sz="1050" dirty="0" err="1"/>
              <a:t>eg</a:t>
            </a:r>
            <a:r>
              <a:rPr lang="en-GB" sz="1050" dirty="0"/>
              <a:t>. Put on waterproofs when clouds go black.</a:t>
            </a:r>
          </a:p>
          <a:p>
            <a:pPr lvl="1"/>
            <a:r>
              <a:rPr lang="en-GB" sz="1050" dirty="0"/>
              <a:t>Lightning – Stay away from trees, summits and ridges, sit down on your kip mat/rucksack with your feet off the floor, arms folded in front and tucked in OR get in a tent or minibus if you are at camp.</a:t>
            </a:r>
          </a:p>
          <a:p>
            <a:pPr marL="457200" lvl="1" indent="0">
              <a:buNone/>
            </a:pPr>
            <a:endParaRPr lang="en-GB" sz="1100" dirty="0"/>
          </a:p>
        </p:txBody>
      </p:sp>
      <p:sp>
        <p:nvSpPr>
          <p:cNvPr id="14" name="TextBox 13"/>
          <p:cNvSpPr txBox="1"/>
          <p:nvPr/>
        </p:nvSpPr>
        <p:spPr>
          <a:xfrm>
            <a:off x="173512" y="6058793"/>
            <a:ext cx="6473656" cy="2554545"/>
          </a:xfrm>
          <a:prstGeom prst="rect">
            <a:avLst/>
          </a:prstGeom>
          <a:noFill/>
          <a:ln>
            <a:noFill/>
          </a:ln>
        </p:spPr>
        <p:txBody>
          <a:bodyPr wrap="square" rtlCol="0">
            <a:spAutoFit/>
          </a:bodyPr>
          <a:lstStyle/>
          <a:p>
            <a:r>
              <a:rPr lang="en-GB" sz="1600" b="1" u="sng" dirty="0"/>
              <a:t>If you get lost:</a:t>
            </a:r>
          </a:p>
          <a:p>
            <a:pPr marL="285750" indent="-285750">
              <a:buFont typeface="Arial" pitchFamily="34" charset="0"/>
              <a:buChar char="•"/>
            </a:pPr>
            <a:r>
              <a:rPr lang="en-GB" sz="1600" b="1" dirty="0"/>
              <a:t>Don’t panic !!!</a:t>
            </a:r>
          </a:p>
          <a:p>
            <a:pPr marL="285750" indent="-285750">
              <a:buFont typeface="Arial" pitchFamily="34" charset="0"/>
              <a:buChar char="•"/>
            </a:pPr>
            <a:r>
              <a:rPr lang="en-GB" sz="1600" dirty="0"/>
              <a:t>If you know where you are on the map, plan a new route to your checkpoint </a:t>
            </a:r>
          </a:p>
          <a:p>
            <a:pPr marL="285750" indent="-285750">
              <a:buFont typeface="Arial" pitchFamily="34" charset="0"/>
              <a:buChar char="•"/>
            </a:pPr>
            <a:r>
              <a:rPr lang="en-GB" sz="1600" dirty="0"/>
              <a:t>OR retrace your steps and get back on your route </a:t>
            </a:r>
          </a:p>
          <a:p>
            <a:pPr marL="285750" indent="-285750">
              <a:buFont typeface="Arial" pitchFamily="34" charset="0"/>
              <a:buChar char="•"/>
            </a:pPr>
            <a:r>
              <a:rPr lang="en-GB" sz="1600" dirty="0"/>
              <a:t>OR head for a ‘collecting feature’ (road, river) or follow a natural feature (</a:t>
            </a:r>
            <a:r>
              <a:rPr lang="en-GB" sz="1600" dirty="0" err="1"/>
              <a:t>eg</a:t>
            </a:r>
            <a:r>
              <a:rPr lang="en-GB" sz="1600" dirty="0"/>
              <a:t>. A valley, stream) likely to lead to habitation – go downhill, not up!!</a:t>
            </a:r>
          </a:p>
          <a:p>
            <a:pPr marL="285750" indent="-285750">
              <a:buFont typeface="Arial" pitchFamily="34" charset="0"/>
              <a:buChar char="•"/>
            </a:pPr>
            <a:r>
              <a:rPr lang="en-GB" sz="1600" i="1" dirty="0"/>
              <a:t>You wont fail an expedition for getting lost but you have to correct yourself quickly.  You will not pass the expedition if you run out of time or energy or cant correct yourselves when lost</a:t>
            </a:r>
          </a:p>
        </p:txBody>
      </p:sp>
      <p:sp>
        <p:nvSpPr>
          <p:cNvPr id="2" name="Slide Number Placeholder 1"/>
          <p:cNvSpPr>
            <a:spLocks noGrp="1"/>
          </p:cNvSpPr>
          <p:nvPr>
            <p:ph type="sldNum" sz="quarter" idx="12"/>
          </p:nvPr>
        </p:nvSpPr>
        <p:spPr/>
        <p:txBody>
          <a:bodyPr/>
          <a:lstStyle/>
          <a:p>
            <a:fld id="{A883B761-B315-4F80-8FB2-45F717CF81FD}" type="slidenum">
              <a:rPr lang="en-GB" smtClean="0"/>
              <a:t>7</a:t>
            </a:fld>
            <a:endParaRPr lang="en-GB"/>
          </a:p>
        </p:txBody>
      </p:sp>
    </p:spTree>
    <p:extLst>
      <p:ext uri="{BB962C8B-B14F-4D97-AF65-F5344CB8AC3E}">
        <p14:creationId xmlns:p14="http://schemas.microsoft.com/office/powerpoint/2010/main" val="164928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556792" y="179512"/>
            <a:ext cx="1224136" cy="292935"/>
          </a:xfrm>
        </p:spPr>
        <p:txBody>
          <a:bodyPr>
            <a:normAutofit fontScale="55000" lnSpcReduction="20000"/>
          </a:bodyPr>
          <a:lstStyle/>
          <a:p>
            <a:r>
              <a:rPr lang="en-GB" dirty="0"/>
              <a:t>Personal items</a:t>
            </a:r>
          </a:p>
        </p:txBody>
      </p:sp>
      <p:sp>
        <p:nvSpPr>
          <p:cNvPr id="6" name="Content Placeholder 5"/>
          <p:cNvSpPr>
            <a:spLocks noGrp="1"/>
          </p:cNvSpPr>
          <p:nvPr>
            <p:ph sz="half" idx="2"/>
          </p:nvPr>
        </p:nvSpPr>
        <p:spPr>
          <a:xfrm>
            <a:off x="1556792" y="467544"/>
            <a:ext cx="2163143" cy="1320147"/>
          </a:xfrm>
          <a:ln>
            <a:solidFill>
              <a:schemeClr val="tx1"/>
            </a:solidFill>
          </a:ln>
        </p:spPr>
        <p:txBody>
          <a:bodyPr>
            <a:normAutofit lnSpcReduction="10000"/>
          </a:bodyPr>
          <a:lstStyle/>
          <a:p>
            <a:r>
              <a:rPr lang="en-GB" sz="1100" dirty="0"/>
              <a:t>Blister plasters</a:t>
            </a:r>
          </a:p>
          <a:p>
            <a:r>
              <a:rPr lang="en-GB" sz="1100" dirty="0"/>
              <a:t>Painkillers (for you only)</a:t>
            </a:r>
          </a:p>
          <a:p>
            <a:r>
              <a:rPr lang="en-GB" sz="1100" dirty="0"/>
              <a:t>Plasters</a:t>
            </a:r>
          </a:p>
          <a:p>
            <a:r>
              <a:rPr lang="en-GB" sz="1100" dirty="0"/>
              <a:t>Antiseptic wipes/cream</a:t>
            </a:r>
          </a:p>
          <a:p>
            <a:r>
              <a:rPr lang="en-GB" sz="1100" dirty="0"/>
              <a:t>Insect repellent &amp; sun cream</a:t>
            </a:r>
          </a:p>
          <a:p>
            <a:r>
              <a:rPr lang="en-GB" sz="1100" dirty="0"/>
              <a:t>Antihistamine tablets (for hay fever)</a:t>
            </a:r>
          </a:p>
          <a:p>
            <a:endParaRPr lang="en-GB" sz="1100" dirty="0"/>
          </a:p>
        </p:txBody>
      </p:sp>
      <p:sp>
        <p:nvSpPr>
          <p:cNvPr id="7" name="Text Placeholder 6"/>
          <p:cNvSpPr>
            <a:spLocks noGrp="1"/>
          </p:cNvSpPr>
          <p:nvPr>
            <p:ph type="body" sz="quarter" idx="3"/>
          </p:nvPr>
        </p:nvSpPr>
        <p:spPr>
          <a:xfrm>
            <a:off x="3861048" y="251520"/>
            <a:ext cx="2880320" cy="216024"/>
          </a:xfrm>
        </p:spPr>
        <p:txBody>
          <a:bodyPr>
            <a:noAutofit/>
          </a:bodyPr>
          <a:lstStyle/>
          <a:p>
            <a:r>
              <a:rPr lang="en-GB" sz="1300" dirty="0"/>
              <a:t>Group Items (decide who gets what)</a:t>
            </a:r>
          </a:p>
        </p:txBody>
      </p:sp>
      <p:sp>
        <p:nvSpPr>
          <p:cNvPr id="8" name="Content Placeholder 7"/>
          <p:cNvSpPr>
            <a:spLocks noGrp="1"/>
          </p:cNvSpPr>
          <p:nvPr>
            <p:ph sz="quarter" idx="4"/>
          </p:nvPr>
        </p:nvSpPr>
        <p:spPr>
          <a:xfrm>
            <a:off x="3876550" y="467544"/>
            <a:ext cx="2700300" cy="1728192"/>
          </a:xfrm>
          <a:ln>
            <a:solidFill>
              <a:schemeClr val="tx1"/>
            </a:solidFill>
          </a:ln>
        </p:spPr>
        <p:txBody>
          <a:bodyPr>
            <a:noAutofit/>
          </a:bodyPr>
          <a:lstStyle/>
          <a:p>
            <a:r>
              <a:rPr lang="en-GB" sz="1000" dirty="0"/>
              <a:t>Sterile wound dressings</a:t>
            </a:r>
          </a:p>
          <a:p>
            <a:r>
              <a:rPr lang="en-GB" sz="1000" dirty="0"/>
              <a:t>Triangular bandage</a:t>
            </a:r>
          </a:p>
          <a:p>
            <a:r>
              <a:rPr lang="en-GB" sz="1000" dirty="0"/>
              <a:t>Crepe bandage</a:t>
            </a:r>
          </a:p>
          <a:p>
            <a:r>
              <a:rPr lang="en-GB" sz="1000" dirty="0" err="1"/>
              <a:t>Micropore</a:t>
            </a:r>
            <a:r>
              <a:rPr lang="en-GB" sz="1000" dirty="0"/>
              <a:t> tape</a:t>
            </a:r>
          </a:p>
          <a:p>
            <a:r>
              <a:rPr lang="en-GB" sz="1000" dirty="0"/>
              <a:t>Safety pins</a:t>
            </a:r>
          </a:p>
          <a:p>
            <a:r>
              <a:rPr lang="en-GB" sz="1000" dirty="0"/>
              <a:t>Small scissors</a:t>
            </a:r>
          </a:p>
          <a:p>
            <a:r>
              <a:rPr lang="en-GB" sz="1000" dirty="0"/>
              <a:t>Tweezers</a:t>
            </a:r>
          </a:p>
          <a:p>
            <a:r>
              <a:rPr lang="en-GB" sz="1000" dirty="0"/>
              <a:t>Disposable plastic gloves</a:t>
            </a:r>
          </a:p>
          <a:p>
            <a:r>
              <a:rPr lang="en-GB" sz="1000" dirty="0"/>
              <a:t>Anti-histamine cream</a:t>
            </a:r>
          </a:p>
          <a:p>
            <a:endParaRPr lang="en-GB" sz="1000" dirty="0"/>
          </a:p>
        </p:txBody>
      </p:sp>
      <p:pic>
        <p:nvPicPr>
          <p:cNvPr id="2050" name="Picture 2" descr="http://t1.gstatic.com/images?q=tbn:ANd9GcRJ7wnfoahACcLMosa6MKoNZv5TN6z8mt1fdwvD3eW8VV7wPMtNK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167" y="179512"/>
            <a:ext cx="1188322" cy="108919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16167" y="1907704"/>
            <a:ext cx="3500865" cy="2510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There are also plenty of supplies on the minibus</a:t>
            </a:r>
          </a:p>
        </p:txBody>
      </p:sp>
      <p:sp>
        <p:nvSpPr>
          <p:cNvPr id="10" name="Content Placeholder 3"/>
          <p:cNvSpPr txBox="1">
            <a:spLocks/>
          </p:cNvSpPr>
          <p:nvPr/>
        </p:nvSpPr>
        <p:spPr>
          <a:xfrm>
            <a:off x="216167" y="2371953"/>
            <a:ext cx="6381185" cy="3672408"/>
          </a:xfrm>
          <a:prstGeom prst="rect">
            <a:avLst/>
          </a:prstGeom>
          <a:ln>
            <a:solidFill>
              <a:schemeClr val="tx1"/>
            </a:solidFill>
          </a:ln>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GB" sz="1200" dirty="0"/>
              <a:t> </a:t>
            </a:r>
          </a:p>
          <a:p>
            <a:endParaRPr lang="en-GB" sz="1200" dirty="0"/>
          </a:p>
          <a:p>
            <a:endParaRPr lang="en-GB" sz="1200" dirty="0"/>
          </a:p>
          <a:p>
            <a:endParaRPr lang="en-GB" sz="1200" dirty="0"/>
          </a:p>
          <a:p>
            <a:r>
              <a:rPr lang="en-GB" sz="1200" dirty="0"/>
              <a:t>COMMON PROBLEMS – low risk</a:t>
            </a:r>
          </a:p>
          <a:p>
            <a:r>
              <a:rPr lang="en-GB" sz="1200" dirty="0"/>
              <a:t>Bleeding and cuts </a:t>
            </a:r>
          </a:p>
          <a:p>
            <a:pPr marL="285750" indent="-285750">
              <a:buFont typeface="Arial" pitchFamily="34" charset="0"/>
              <a:buChar char="•"/>
            </a:pPr>
            <a:r>
              <a:rPr lang="en-GB" sz="1200" b="0" dirty="0"/>
              <a:t>Clean with antiseptic wipe and cover with a plaster.</a:t>
            </a:r>
            <a:endParaRPr lang="en-GB" sz="1200" dirty="0"/>
          </a:p>
          <a:p>
            <a:r>
              <a:rPr lang="en-GB" sz="1200" dirty="0"/>
              <a:t>Blisters</a:t>
            </a:r>
          </a:p>
          <a:p>
            <a:pPr marL="285750" indent="-285750">
              <a:buFont typeface="Arial" pitchFamily="34" charset="0"/>
              <a:buChar char="•"/>
            </a:pPr>
            <a:r>
              <a:rPr lang="en-GB" sz="1200" b="0" dirty="0"/>
              <a:t>Wash and carefully dry the area and apply special gel plasters. Don’t burst them!!</a:t>
            </a:r>
            <a:endParaRPr lang="en-GB" sz="1200" dirty="0"/>
          </a:p>
          <a:p>
            <a:r>
              <a:rPr lang="en-GB" sz="1200" dirty="0"/>
              <a:t>Burns/scalds </a:t>
            </a:r>
          </a:p>
          <a:p>
            <a:pPr marL="285750" indent="-285750">
              <a:buFont typeface="Arial" pitchFamily="34" charset="0"/>
              <a:buChar char="•"/>
            </a:pPr>
            <a:r>
              <a:rPr lang="en-GB" sz="1200" b="0" dirty="0"/>
              <a:t>Run under cold water for 2 minutes then submerge for 10 minutes and cover with a sterile dressing.</a:t>
            </a:r>
            <a:endParaRPr lang="en-GB" sz="1200" dirty="0"/>
          </a:p>
          <a:p>
            <a:r>
              <a:rPr lang="en-GB" sz="1200" dirty="0"/>
              <a:t>Headaches</a:t>
            </a:r>
          </a:p>
          <a:p>
            <a:pPr marL="285750" indent="-285750">
              <a:buFont typeface="Arial" pitchFamily="34" charset="0"/>
              <a:buChar char="•"/>
            </a:pPr>
            <a:r>
              <a:rPr lang="en-GB" sz="1200" b="0" dirty="0"/>
              <a:t>Drink plenty, keep out of the sun, put a cold wet cloth on your head and take painkillers as directed on the packaging.</a:t>
            </a:r>
            <a:endParaRPr lang="en-GB" sz="1200" dirty="0"/>
          </a:p>
          <a:p>
            <a:r>
              <a:rPr lang="en-GB" sz="1200" dirty="0"/>
              <a:t>Splinters </a:t>
            </a:r>
          </a:p>
          <a:p>
            <a:pPr marL="285750" indent="-285750">
              <a:buFont typeface="Arial" pitchFamily="34" charset="0"/>
              <a:buChar char="•"/>
            </a:pPr>
            <a:r>
              <a:rPr lang="en-GB" sz="1200" b="0" dirty="0"/>
              <a:t>Clean area with an antiseptic wipe, use tweezers to remove it, then use antiseptic cream and cover with a plaster.</a:t>
            </a:r>
          </a:p>
          <a:p>
            <a:r>
              <a:rPr lang="en-GB" sz="1200" dirty="0"/>
              <a:t>Insect bites</a:t>
            </a:r>
          </a:p>
          <a:p>
            <a:pPr marL="285750" indent="-285750">
              <a:buFont typeface="Arial" pitchFamily="34" charset="0"/>
              <a:buChar char="•"/>
            </a:pPr>
            <a:r>
              <a:rPr lang="en-GB" sz="1200" b="0" dirty="0"/>
              <a:t>Use antiseptic cream/anti-histamine cream.</a:t>
            </a:r>
          </a:p>
          <a:p>
            <a:r>
              <a:rPr lang="en-GB" sz="1200" dirty="0"/>
              <a:t>Sunburn</a:t>
            </a:r>
          </a:p>
          <a:p>
            <a:pPr marL="285750" indent="-285750">
              <a:buFont typeface="Arial" pitchFamily="34" charset="0"/>
              <a:buChar char="•"/>
            </a:pPr>
            <a:r>
              <a:rPr lang="en-GB" sz="1200" b="0" dirty="0"/>
              <a:t>Cover up, drink lots and apply Calamine lotion or </a:t>
            </a:r>
            <a:r>
              <a:rPr lang="en-GB" sz="1200" b="0" dirty="0" err="1"/>
              <a:t>Aftersun</a:t>
            </a:r>
            <a:endParaRPr lang="en-GB" sz="1200" b="0" dirty="0"/>
          </a:p>
        </p:txBody>
      </p:sp>
      <p:sp>
        <p:nvSpPr>
          <p:cNvPr id="11" name="Content Placeholder 4"/>
          <p:cNvSpPr txBox="1">
            <a:spLocks/>
          </p:cNvSpPr>
          <p:nvPr/>
        </p:nvSpPr>
        <p:spPr>
          <a:xfrm>
            <a:off x="2119524" y="4644008"/>
            <a:ext cx="4248472" cy="36484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None/>
            </a:pPr>
            <a:r>
              <a:rPr lang="en-GB" sz="1400" dirty="0"/>
              <a:t> </a:t>
            </a:r>
          </a:p>
          <a:p>
            <a:pPr marL="0" indent="0">
              <a:buNone/>
            </a:pPr>
            <a:endParaRPr lang="en-GB" sz="1400" dirty="0"/>
          </a:p>
          <a:p>
            <a:pPr marL="0" indent="0">
              <a:buNone/>
            </a:pPr>
            <a:endParaRPr lang="en-GB" sz="1400" dirty="0"/>
          </a:p>
        </p:txBody>
      </p:sp>
      <p:sp>
        <p:nvSpPr>
          <p:cNvPr id="14" name="Frame 13"/>
          <p:cNvSpPr/>
          <p:nvPr/>
        </p:nvSpPr>
        <p:spPr>
          <a:xfrm>
            <a:off x="216167" y="6145045"/>
            <a:ext cx="6381185" cy="2459403"/>
          </a:xfrm>
          <a:prstGeom prst="frame">
            <a:avLst>
              <a:gd name="adj1" fmla="val 543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THE INTERNATIONAL DISTRESS SIGNAL</a:t>
            </a:r>
          </a:p>
          <a:p>
            <a:pPr algn="ctr"/>
            <a:r>
              <a:rPr lang="en-GB" sz="2000" b="1" dirty="0">
                <a:solidFill>
                  <a:schemeClr val="tx1"/>
                </a:solidFill>
              </a:rPr>
              <a:t>6 long blasts on a whistle or long flashes of a torch – </a:t>
            </a:r>
          </a:p>
          <a:p>
            <a:pPr algn="ctr"/>
            <a:r>
              <a:rPr lang="en-GB" sz="2000" b="1" dirty="0">
                <a:solidFill>
                  <a:schemeClr val="tx1"/>
                </a:solidFill>
              </a:rPr>
              <a:t>wait one minute and repeat</a:t>
            </a:r>
          </a:p>
          <a:p>
            <a:pPr algn="ctr"/>
            <a:r>
              <a:rPr lang="en-GB" sz="2000" dirty="0">
                <a:solidFill>
                  <a:schemeClr val="tx1"/>
                </a:solidFill>
              </a:rPr>
              <a:t>The reply will be 3 whistle blasts or flashes a minute apart </a:t>
            </a:r>
          </a:p>
          <a:p>
            <a:pPr algn="ctr"/>
            <a:r>
              <a:rPr lang="en-GB" sz="2000" b="1" dirty="0">
                <a:solidFill>
                  <a:schemeClr val="tx1"/>
                </a:solidFill>
              </a:rPr>
              <a:t>Keep doing it, even after a reply so you can be located easily</a:t>
            </a:r>
          </a:p>
        </p:txBody>
      </p:sp>
      <p:sp>
        <p:nvSpPr>
          <p:cNvPr id="13" name="Slide Number Placeholder 12"/>
          <p:cNvSpPr>
            <a:spLocks noGrp="1"/>
          </p:cNvSpPr>
          <p:nvPr>
            <p:ph type="sldNum" sz="quarter" idx="12"/>
          </p:nvPr>
        </p:nvSpPr>
        <p:spPr/>
        <p:txBody>
          <a:bodyPr/>
          <a:lstStyle/>
          <a:p>
            <a:fld id="{A883B761-B315-4F80-8FB2-45F717CF81FD}" type="slidenum">
              <a:rPr lang="en-GB" smtClean="0"/>
              <a:t>8</a:t>
            </a:fld>
            <a:endParaRPr lang="en-GB"/>
          </a:p>
        </p:txBody>
      </p:sp>
    </p:spTree>
    <p:extLst>
      <p:ext uri="{BB962C8B-B14F-4D97-AF65-F5344CB8AC3E}">
        <p14:creationId xmlns:p14="http://schemas.microsoft.com/office/powerpoint/2010/main" val="370833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461400"/>
          </a:xfrm>
        </p:spPr>
        <p:txBody>
          <a:bodyPr>
            <a:normAutofit fontScale="90000"/>
          </a:bodyPr>
          <a:lstStyle/>
          <a:p>
            <a:r>
              <a:rPr lang="en-GB" dirty="0"/>
              <a:t>First Aid for moderate risks </a:t>
            </a:r>
          </a:p>
        </p:txBody>
      </p:sp>
      <p:sp>
        <p:nvSpPr>
          <p:cNvPr id="7" name="Slide Number Placeholder 6"/>
          <p:cNvSpPr>
            <a:spLocks noGrp="1"/>
          </p:cNvSpPr>
          <p:nvPr>
            <p:ph type="sldNum" sz="quarter" idx="12"/>
          </p:nvPr>
        </p:nvSpPr>
        <p:spPr/>
        <p:txBody>
          <a:bodyPr/>
          <a:lstStyle/>
          <a:p>
            <a:fld id="{A883B761-B315-4F80-8FB2-45F717CF81FD}" type="slidenum">
              <a:rPr lang="en-GB" smtClean="0"/>
              <a:t>9</a:t>
            </a:fld>
            <a:endParaRPr lang="en-GB"/>
          </a:p>
        </p:txBody>
      </p:sp>
      <p:sp>
        <p:nvSpPr>
          <p:cNvPr id="8" name="TextBox 7"/>
          <p:cNvSpPr txBox="1"/>
          <p:nvPr/>
        </p:nvSpPr>
        <p:spPr>
          <a:xfrm>
            <a:off x="317779" y="1420099"/>
            <a:ext cx="6197321" cy="2339102"/>
          </a:xfrm>
          <a:prstGeom prst="rect">
            <a:avLst/>
          </a:prstGeom>
          <a:noFill/>
          <a:ln>
            <a:solidFill>
              <a:schemeClr val="accent6">
                <a:lumMod val="75000"/>
              </a:schemeClr>
            </a:solidFill>
          </a:ln>
        </p:spPr>
        <p:txBody>
          <a:bodyPr wrap="square" rtlCol="0">
            <a:spAutoFit/>
          </a:bodyPr>
          <a:lstStyle/>
          <a:p>
            <a:r>
              <a:rPr lang="en-GB" sz="1400" b="1" u="sng" dirty="0"/>
              <a:t>Sprains (probably not a 999 call, unless a suspected break or dislocation, but definitely call us!)</a:t>
            </a:r>
          </a:p>
          <a:p>
            <a:r>
              <a:rPr lang="en-GB" sz="1400" dirty="0"/>
              <a:t>Support the person’s weight.  Don’t take off their boot, you might not be able to put it back on due to swelling – you might want to put the whole ankle and boot into a stream.</a:t>
            </a:r>
          </a:p>
          <a:p>
            <a:r>
              <a:rPr lang="en-GB" sz="2000" b="1" dirty="0"/>
              <a:t>RICE</a:t>
            </a:r>
            <a:r>
              <a:rPr lang="en-GB" sz="1400" b="1" dirty="0"/>
              <a:t> –</a:t>
            </a:r>
            <a:r>
              <a:rPr lang="en-GB" sz="1400" dirty="0"/>
              <a:t> </a:t>
            </a:r>
          </a:p>
          <a:p>
            <a:pPr marL="285750" indent="-285750">
              <a:buFont typeface="Arial" panose="020B0604020202020204" pitchFamily="34" charset="0"/>
              <a:buChar char="•"/>
            </a:pPr>
            <a:r>
              <a:rPr lang="en-GB" sz="1400" dirty="0"/>
              <a:t>Rest</a:t>
            </a:r>
          </a:p>
          <a:p>
            <a:pPr marL="285750" indent="-285750">
              <a:buFont typeface="Arial" panose="020B0604020202020204" pitchFamily="34" charset="0"/>
              <a:buChar char="•"/>
            </a:pPr>
            <a:r>
              <a:rPr lang="en-GB" sz="1400" dirty="0"/>
              <a:t>Ice pack or cold wet compress to reduce swelling</a:t>
            </a:r>
          </a:p>
          <a:p>
            <a:pPr marL="285750" indent="-285750">
              <a:buFont typeface="Arial" panose="020B0604020202020204" pitchFamily="34" charset="0"/>
              <a:buChar char="•"/>
            </a:pPr>
            <a:r>
              <a:rPr lang="en-GB" sz="1400" dirty="0"/>
              <a:t>Compression – use a crepe bandage</a:t>
            </a:r>
          </a:p>
          <a:p>
            <a:pPr marL="285750" indent="-285750">
              <a:buFont typeface="Arial" panose="020B0604020202020204" pitchFamily="34" charset="0"/>
              <a:buChar char="•"/>
            </a:pPr>
            <a:r>
              <a:rPr lang="en-GB" sz="1400" dirty="0"/>
              <a:t>Elevate  to reduce swelling </a:t>
            </a:r>
          </a:p>
        </p:txBody>
      </p:sp>
      <p:sp>
        <p:nvSpPr>
          <p:cNvPr id="9" name="TextBox 8"/>
          <p:cNvSpPr txBox="1"/>
          <p:nvPr/>
        </p:nvSpPr>
        <p:spPr>
          <a:xfrm>
            <a:off x="310832" y="3850652"/>
            <a:ext cx="6204267" cy="1600438"/>
          </a:xfrm>
          <a:prstGeom prst="rect">
            <a:avLst/>
          </a:prstGeom>
          <a:noFill/>
          <a:ln>
            <a:solidFill>
              <a:schemeClr val="accent6">
                <a:lumMod val="75000"/>
              </a:schemeClr>
            </a:solidFill>
          </a:ln>
        </p:spPr>
        <p:txBody>
          <a:bodyPr wrap="square" rtlCol="0">
            <a:spAutoFit/>
          </a:bodyPr>
          <a:lstStyle/>
          <a:p>
            <a:r>
              <a:rPr lang="en-GB" sz="1400" b="1" u="sng" dirty="0"/>
              <a:t>Heat Exhaustion &amp; Heatstroke</a:t>
            </a:r>
          </a:p>
          <a:p>
            <a:r>
              <a:rPr lang="en-GB" sz="1400" dirty="0"/>
              <a:t>This isn’t just sunburn, in fact they might not be visibly sunburnt.  It is extreme dehydration due to lack of water and extreme overheating.</a:t>
            </a:r>
          </a:p>
          <a:p>
            <a:r>
              <a:rPr lang="en-GB" sz="1400" dirty="0"/>
              <a:t>Look for confusion, restlessness and feeling sick and cold, although they are hot.</a:t>
            </a:r>
          </a:p>
          <a:p>
            <a:r>
              <a:rPr lang="en-GB" sz="1400" dirty="0"/>
              <a:t>Get them somewhere cool, remove excessive clothing and give plenty of water – contact us.</a:t>
            </a:r>
          </a:p>
          <a:p>
            <a:r>
              <a:rPr lang="en-GB" sz="1400" dirty="0"/>
              <a:t>If it gets worse or they stop sweating and have a fast and strong pulse, call 999.</a:t>
            </a:r>
          </a:p>
        </p:txBody>
      </p:sp>
      <p:sp>
        <p:nvSpPr>
          <p:cNvPr id="10" name="TextBox 9"/>
          <p:cNvSpPr txBox="1"/>
          <p:nvPr/>
        </p:nvSpPr>
        <p:spPr>
          <a:xfrm>
            <a:off x="310831" y="7636984"/>
            <a:ext cx="6197321" cy="954107"/>
          </a:xfrm>
          <a:prstGeom prst="rect">
            <a:avLst/>
          </a:prstGeom>
          <a:noFill/>
          <a:ln>
            <a:solidFill>
              <a:schemeClr val="accent6">
                <a:lumMod val="75000"/>
              </a:schemeClr>
            </a:solidFill>
          </a:ln>
        </p:spPr>
        <p:txBody>
          <a:bodyPr wrap="square" rtlCol="0">
            <a:spAutoFit/>
          </a:bodyPr>
          <a:lstStyle/>
          <a:p>
            <a:r>
              <a:rPr lang="en-GB" sz="1400" b="1" u="sng" dirty="0"/>
              <a:t>Asthma</a:t>
            </a:r>
          </a:p>
          <a:p>
            <a:r>
              <a:rPr lang="en-GB" sz="1400" dirty="0"/>
              <a:t>Look for difficulty breathing and speaking and wheezing noises. </a:t>
            </a:r>
          </a:p>
          <a:p>
            <a:r>
              <a:rPr lang="en-GB" sz="1400" dirty="0"/>
              <a:t>Sit them upright and be calm and reassuring – help give their reliever inhaler (blue) and keep them warm.  If they get worse then call 999. </a:t>
            </a:r>
          </a:p>
        </p:txBody>
      </p:sp>
      <p:sp>
        <p:nvSpPr>
          <p:cNvPr id="11" name="TextBox 10"/>
          <p:cNvSpPr txBox="1"/>
          <p:nvPr/>
        </p:nvSpPr>
        <p:spPr>
          <a:xfrm>
            <a:off x="310831" y="6590317"/>
            <a:ext cx="6204267" cy="954107"/>
          </a:xfrm>
          <a:prstGeom prst="rect">
            <a:avLst/>
          </a:prstGeom>
          <a:noFill/>
          <a:ln>
            <a:solidFill>
              <a:schemeClr val="accent6">
                <a:lumMod val="75000"/>
              </a:schemeClr>
            </a:solidFill>
          </a:ln>
        </p:spPr>
        <p:txBody>
          <a:bodyPr wrap="square" rtlCol="0">
            <a:spAutoFit/>
          </a:bodyPr>
          <a:lstStyle/>
          <a:p>
            <a:r>
              <a:rPr lang="en-GB" sz="1400" b="1" u="sng" dirty="0"/>
              <a:t>Hyperventilation</a:t>
            </a:r>
          </a:p>
          <a:p>
            <a:r>
              <a:rPr lang="en-GB" sz="1400" dirty="0"/>
              <a:t>Deep, fast breathing and possible dizziness caused by anxiety.</a:t>
            </a:r>
          </a:p>
          <a:p>
            <a:r>
              <a:rPr lang="en-GB" sz="1400" dirty="0"/>
              <a:t>Sit them down in a quiet place and calmly tell them to breathe slowly, perhaps taking tiny sips of water.  </a:t>
            </a:r>
          </a:p>
        </p:txBody>
      </p:sp>
      <p:sp>
        <p:nvSpPr>
          <p:cNvPr id="12" name="TextBox 11"/>
          <p:cNvSpPr txBox="1"/>
          <p:nvPr/>
        </p:nvSpPr>
        <p:spPr>
          <a:xfrm>
            <a:off x="317779" y="5543650"/>
            <a:ext cx="6197320" cy="954107"/>
          </a:xfrm>
          <a:prstGeom prst="rect">
            <a:avLst/>
          </a:prstGeom>
          <a:noFill/>
          <a:ln>
            <a:solidFill>
              <a:schemeClr val="accent6">
                <a:lumMod val="75000"/>
              </a:schemeClr>
            </a:solidFill>
          </a:ln>
        </p:spPr>
        <p:txBody>
          <a:bodyPr wrap="square" rtlCol="0">
            <a:spAutoFit/>
          </a:bodyPr>
          <a:lstStyle/>
          <a:p>
            <a:r>
              <a:rPr lang="en-GB" sz="1400" b="1" u="sng" dirty="0"/>
              <a:t>Fainting</a:t>
            </a:r>
          </a:p>
          <a:p>
            <a:r>
              <a:rPr lang="en-GB" sz="1400" dirty="0"/>
              <a:t>They may be feeling sick, dizzy and have blurred vision.  Their skin might be pale and clammy.</a:t>
            </a:r>
          </a:p>
          <a:p>
            <a:r>
              <a:rPr lang="en-GB" sz="1400" dirty="0"/>
              <a:t>Lie them down in a quiet place and raise their legs – talk to them calmly</a:t>
            </a:r>
          </a:p>
        </p:txBody>
      </p:sp>
      <p:sp>
        <p:nvSpPr>
          <p:cNvPr id="13" name="TextBox 12"/>
          <p:cNvSpPr txBox="1"/>
          <p:nvPr/>
        </p:nvSpPr>
        <p:spPr>
          <a:xfrm>
            <a:off x="1700808" y="923607"/>
            <a:ext cx="4230216" cy="369332"/>
          </a:xfrm>
          <a:prstGeom prst="rect">
            <a:avLst/>
          </a:prstGeom>
          <a:noFill/>
        </p:spPr>
        <p:txBody>
          <a:bodyPr wrap="square" rtlCol="0">
            <a:spAutoFit/>
          </a:bodyPr>
          <a:lstStyle/>
          <a:p>
            <a:r>
              <a:rPr lang="en-GB" dirty="0"/>
              <a:t>(call us if any of these things happen)</a:t>
            </a:r>
          </a:p>
        </p:txBody>
      </p:sp>
    </p:spTree>
    <p:extLst>
      <p:ext uri="{BB962C8B-B14F-4D97-AF65-F5344CB8AC3E}">
        <p14:creationId xmlns:p14="http://schemas.microsoft.com/office/powerpoint/2010/main" val="2864015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1464</TotalTime>
  <Words>3999</Words>
  <Application>Microsoft Office PowerPoint</Application>
  <PresentationFormat>On-screen Show (4:3)</PresentationFormat>
  <Paragraphs>431</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Aharoni</vt:lpstr>
      <vt:lpstr>Algerian</vt:lpstr>
      <vt:lpstr>Arial</vt:lpstr>
      <vt:lpstr>Calibri</vt:lpstr>
      <vt:lpstr>Times New Roman</vt:lpstr>
      <vt:lpstr>Wingdings</vt:lpstr>
      <vt:lpstr>Office Theme</vt:lpstr>
      <vt:lpstr>PowerPoint Presentation</vt:lpstr>
      <vt:lpstr>PowerPoint Presentation</vt:lpstr>
      <vt:lpstr>20 Conditions for Expeditions</vt:lpstr>
      <vt:lpstr>PowerPoint Presentation</vt:lpstr>
      <vt:lpstr>Menu Ideas</vt:lpstr>
      <vt:lpstr>Considerate &amp; Careful Camping !!!</vt:lpstr>
      <vt:lpstr>PowerPoint Presentation</vt:lpstr>
      <vt:lpstr>PowerPoint Presentation</vt:lpstr>
      <vt:lpstr>First Aid for moderate risks </vt:lpstr>
      <vt:lpstr>What if its more serious ? – Call 999 immediately then call us!</vt:lpstr>
      <vt:lpstr>PowerPoint Presentation</vt:lpstr>
      <vt:lpstr>Your ABCD Accident Protocol</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Paul Withey</cp:lastModifiedBy>
  <cp:revision>40</cp:revision>
  <cp:lastPrinted>2016-03-11T13:02:03Z</cp:lastPrinted>
  <dcterms:created xsi:type="dcterms:W3CDTF">2011-09-17T10:48:58Z</dcterms:created>
  <dcterms:modified xsi:type="dcterms:W3CDTF">2018-03-13T08:55:51Z</dcterms:modified>
</cp:coreProperties>
</file>