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4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E92BBE-D7ED-4993-B2FD-30E4CE181E39}"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309230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92BBE-D7ED-4993-B2FD-30E4CE181E39}"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81704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92BBE-D7ED-4993-B2FD-30E4CE181E39}"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406452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E92BBE-D7ED-4993-B2FD-30E4CE181E39}"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25725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E92BBE-D7ED-4993-B2FD-30E4CE181E39}"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5072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92BBE-D7ED-4993-B2FD-30E4CE181E39}"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360269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E92BBE-D7ED-4993-B2FD-30E4CE181E39}"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353819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E92BBE-D7ED-4993-B2FD-30E4CE181E39}"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347763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92BBE-D7ED-4993-B2FD-30E4CE181E39}"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17471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92BBE-D7ED-4993-B2FD-30E4CE181E39}"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530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92BBE-D7ED-4993-B2FD-30E4CE181E39}"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D57DD-769D-4140-9E34-474E9F8E38EB}" type="slidenum">
              <a:rPr lang="en-GB" smtClean="0"/>
              <a:t>‹#›</a:t>
            </a:fld>
            <a:endParaRPr lang="en-GB"/>
          </a:p>
        </p:txBody>
      </p:sp>
    </p:spTree>
    <p:extLst>
      <p:ext uri="{BB962C8B-B14F-4D97-AF65-F5344CB8AC3E}">
        <p14:creationId xmlns:p14="http://schemas.microsoft.com/office/powerpoint/2010/main" val="391690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2BBE-D7ED-4993-B2FD-30E4CE181E39}" type="datetimeFigureOut">
              <a:rPr lang="en-GB" smtClean="0"/>
              <a:t>02/03/2021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D57DD-769D-4140-9E34-474E9F8E38EB}" type="slidenum">
              <a:rPr lang="en-GB" smtClean="0"/>
              <a:t>‹#›</a:t>
            </a:fld>
            <a:endParaRPr lang="en-GB"/>
          </a:p>
        </p:txBody>
      </p:sp>
    </p:spTree>
    <p:extLst>
      <p:ext uri="{BB962C8B-B14F-4D97-AF65-F5344CB8AC3E}">
        <p14:creationId xmlns:p14="http://schemas.microsoft.com/office/powerpoint/2010/main" val="60701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872" y="821940"/>
            <a:ext cx="7419574" cy="1626599"/>
          </a:xfrm>
          <a:prstGeom prst="rect">
            <a:avLst/>
          </a:prstGeom>
          <a:noFill/>
        </p:spPr>
        <p:txBody>
          <a:bodyPr wrap="square" rtlCol="0">
            <a:spAutoFit/>
          </a:bodyPr>
          <a:lstStyle/>
          <a:p>
            <a:pPr algn="ctr"/>
            <a:r>
              <a:rPr lang="en-GB" sz="4985" b="1" dirty="0">
                <a:solidFill>
                  <a:srgbClr val="7030A0"/>
                </a:solidFill>
                <a:latin typeface="Comic Sans MS" panose="030F0702030302020204" pitchFamily="66" charset="0"/>
              </a:rPr>
              <a:t>Yoga and mindfulness club</a:t>
            </a:r>
          </a:p>
        </p:txBody>
      </p:sp>
      <p:sp>
        <p:nvSpPr>
          <p:cNvPr id="3" name="Rectangle 2"/>
          <p:cNvSpPr/>
          <p:nvPr/>
        </p:nvSpPr>
        <p:spPr>
          <a:xfrm>
            <a:off x="1068691" y="2836796"/>
            <a:ext cx="3103968" cy="253218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54" dirty="0">
                <a:solidFill>
                  <a:schemeClr val="tx1"/>
                </a:solidFill>
                <a:latin typeface="Comic Sans MS" panose="030F0702030302020204" pitchFamily="66" charset="0"/>
              </a:rPr>
              <a:t>Today’s session is </a:t>
            </a:r>
            <a:r>
              <a:rPr lang="en-GB" sz="2954" dirty="0" smtClean="0">
                <a:solidFill>
                  <a:schemeClr val="tx1"/>
                </a:solidFill>
                <a:latin typeface="Comic Sans MS" panose="030F0702030302020204" pitchFamily="66" charset="0"/>
              </a:rPr>
              <a:t>about mindful activities you can do at home!</a:t>
            </a:r>
            <a:endParaRPr lang="en-GB" sz="2954" dirty="0">
              <a:solidFill>
                <a:schemeClr val="tx1"/>
              </a:solidFill>
              <a:latin typeface="Comic Sans MS" panose="030F0702030302020204" pitchFamily="66" charset="0"/>
            </a:endParaRPr>
          </a:p>
        </p:txBody>
      </p:sp>
      <p:sp>
        <p:nvSpPr>
          <p:cNvPr id="5" name="Rectangle 4"/>
          <p:cNvSpPr/>
          <p:nvPr/>
        </p:nvSpPr>
        <p:spPr>
          <a:xfrm>
            <a:off x="4572000" y="2979503"/>
            <a:ext cx="3590665" cy="2246769"/>
          </a:xfrm>
          <a:prstGeom prst="rect">
            <a:avLst/>
          </a:prstGeom>
        </p:spPr>
        <p:txBody>
          <a:bodyPr wrap="square">
            <a:spAutoFit/>
          </a:bodyPr>
          <a:lstStyle/>
          <a:p>
            <a:r>
              <a:rPr lang="en-GB" sz="2000" i="1" dirty="0">
                <a:latin typeface="Comic Sans MS" panose="030F0702030302020204" pitchFamily="66" charset="0"/>
              </a:rPr>
              <a:t>Mindfulness is the state of mind that allows you to be present. It allows you to realize and recognize life as it is. Mindfulness exercises for teens help </a:t>
            </a:r>
            <a:r>
              <a:rPr lang="en-GB" sz="2000" i="1" dirty="0" smtClean="0">
                <a:latin typeface="Comic Sans MS" panose="030F0702030302020204" pitchFamily="66" charset="0"/>
              </a:rPr>
              <a:t>you </a:t>
            </a:r>
            <a:r>
              <a:rPr lang="en-GB" sz="2000" i="1" dirty="0" smtClean="0">
                <a:latin typeface="Comic Sans MS" panose="030F0702030302020204" pitchFamily="66" charset="0"/>
              </a:rPr>
              <a:t>achieve </a:t>
            </a:r>
            <a:r>
              <a:rPr lang="en-GB" sz="2000" i="1" dirty="0">
                <a:latin typeface="Comic Sans MS" panose="030F0702030302020204" pitchFamily="66" charset="0"/>
              </a:rPr>
              <a:t>just that.</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65316253"/>
      </p:ext>
    </p:extLst>
  </p:cSld>
  <p:clrMapOvr>
    <a:masterClrMapping/>
  </p:clrMapOvr>
  <mc:AlternateContent xmlns:mc="http://schemas.openxmlformats.org/markup-compatibility/2006">
    <mc:Choice xmlns:p14="http://schemas.microsoft.com/office/powerpoint/2010/main" Requires="p14">
      <p:transition spd="slow" p14:dur="2000" advTm="22818"/>
    </mc:Choice>
    <mc:Fallback>
      <p:transition spd="slow" advTm="2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488481" y="4343251"/>
            <a:ext cx="4063797" cy="2281532"/>
          </a:xfrm>
          <a:prstGeom prst="rect">
            <a:avLst/>
          </a:prstGeom>
        </p:spPr>
      </p:pic>
      <p:sp>
        <p:nvSpPr>
          <p:cNvPr id="3" name="TextBox 2"/>
          <p:cNvSpPr txBox="1"/>
          <p:nvPr/>
        </p:nvSpPr>
        <p:spPr>
          <a:xfrm>
            <a:off x="280219" y="191729"/>
            <a:ext cx="8480323" cy="769441"/>
          </a:xfrm>
          <a:prstGeom prst="rect">
            <a:avLst/>
          </a:prstGeom>
          <a:noFill/>
        </p:spPr>
        <p:txBody>
          <a:bodyPr wrap="square" rtlCol="0">
            <a:spAutoFit/>
          </a:bodyPr>
          <a:lstStyle/>
          <a:p>
            <a:pPr algn="ctr"/>
            <a:r>
              <a:rPr lang="en-GB" sz="4400" dirty="0" smtClean="0">
                <a:solidFill>
                  <a:srgbClr val="0070C0"/>
                </a:solidFill>
                <a:latin typeface="Comic Sans MS" panose="030F0702030302020204" pitchFamily="66" charset="0"/>
              </a:rPr>
              <a:t>1. Mindful dancing</a:t>
            </a:r>
            <a:endParaRPr lang="en-GB" sz="4400" dirty="0">
              <a:solidFill>
                <a:srgbClr val="0070C0"/>
              </a:solidFill>
              <a:latin typeface="Comic Sans MS" panose="030F0702030302020204" pitchFamily="66" charset="0"/>
            </a:endParaRPr>
          </a:p>
        </p:txBody>
      </p:sp>
      <p:sp>
        <p:nvSpPr>
          <p:cNvPr id="4" name="Rectangle 3"/>
          <p:cNvSpPr/>
          <p:nvPr/>
        </p:nvSpPr>
        <p:spPr>
          <a:xfrm>
            <a:off x="280219" y="961170"/>
            <a:ext cx="8332838" cy="3416320"/>
          </a:xfrm>
          <a:prstGeom prst="rect">
            <a:avLst/>
          </a:prstGeom>
        </p:spPr>
        <p:txBody>
          <a:bodyPr wrap="square">
            <a:spAutoFit/>
          </a:bodyPr>
          <a:lstStyle/>
          <a:p>
            <a:r>
              <a:rPr lang="en-GB" b="1" dirty="0">
                <a:latin typeface="Comic Sans MS" panose="030F0702030302020204" pitchFamily="66" charset="0"/>
              </a:rPr>
              <a:t>Duration</a:t>
            </a:r>
            <a:endParaRPr lang="en-GB" dirty="0">
              <a:latin typeface="Comic Sans MS" panose="030F0702030302020204" pitchFamily="66" charset="0"/>
            </a:endParaRPr>
          </a:p>
          <a:p>
            <a:r>
              <a:rPr lang="en-GB" dirty="0">
                <a:latin typeface="Comic Sans MS" panose="030F0702030302020204" pitchFamily="66" charset="0"/>
              </a:rPr>
              <a:t>You can dance for as long as you want, but aim to go through at least one song</a:t>
            </a:r>
            <a:r>
              <a:rPr lang="en-GB" dirty="0" smtClean="0">
                <a:latin typeface="Comic Sans MS" panose="030F0702030302020204" pitchFamily="66" charset="0"/>
              </a:rPr>
              <a:t>.</a:t>
            </a:r>
          </a:p>
          <a:p>
            <a:endParaRPr lang="en-GB" dirty="0">
              <a:latin typeface="Comic Sans MS" panose="030F0702030302020204" pitchFamily="66" charset="0"/>
            </a:endParaRPr>
          </a:p>
          <a:p>
            <a:r>
              <a:rPr lang="en-GB" b="1" dirty="0">
                <a:latin typeface="Comic Sans MS" panose="030F0702030302020204" pitchFamily="66" charset="0"/>
              </a:rPr>
              <a:t>How to Apply</a:t>
            </a:r>
            <a:endParaRPr lang="en-GB" dirty="0">
              <a:latin typeface="Comic Sans MS" panose="030F0702030302020204" pitchFamily="66" charset="0"/>
            </a:endParaRPr>
          </a:p>
          <a:p>
            <a:pPr>
              <a:buFont typeface="Arial" panose="020B0604020202020204" pitchFamily="34" charset="0"/>
              <a:buChar char="•"/>
            </a:pPr>
            <a:r>
              <a:rPr lang="en-GB" dirty="0">
                <a:latin typeface="Comic Sans MS" panose="030F0702030302020204" pitchFamily="66" charset="0"/>
              </a:rPr>
              <a:t>Turn on a song or a music genre of your choice. Pop, R&amp;B, jazz, make your pick.</a:t>
            </a:r>
          </a:p>
          <a:p>
            <a:pPr>
              <a:buFont typeface="Arial" panose="020B0604020202020204" pitchFamily="34" charset="0"/>
              <a:buChar char="•"/>
            </a:pPr>
            <a:r>
              <a:rPr lang="en-GB" dirty="0">
                <a:latin typeface="Comic Sans MS" panose="030F0702030302020204" pitchFamily="66" charset="0"/>
              </a:rPr>
              <a:t>Close your eyes.</a:t>
            </a:r>
          </a:p>
          <a:p>
            <a:pPr>
              <a:buFont typeface="Arial" panose="020B0604020202020204" pitchFamily="34" charset="0"/>
              <a:buChar char="•"/>
            </a:pPr>
            <a:r>
              <a:rPr lang="en-GB" dirty="0">
                <a:latin typeface="Comic Sans MS" panose="030F0702030302020204" pitchFamily="66" charset="0"/>
              </a:rPr>
              <a:t>Listen to your body and dance with the rhythm.</a:t>
            </a:r>
          </a:p>
          <a:p>
            <a:pPr>
              <a:buFont typeface="Arial" panose="020B0604020202020204" pitchFamily="34" charset="0"/>
              <a:buChar char="•"/>
            </a:pPr>
            <a:r>
              <a:rPr lang="en-GB" dirty="0">
                <a:latin typeface="Comic Sans MS" panose="030F0702030302020204" pitchFamily="66" charset="0"/>
              </a:rPr>
              <a:t>Concentrate on how your body naturally adapts to the music.</a:t>
            </a:r>
          </a:p>
          <a:p>
            <a:pPr>
              <a:buFont typeface="Arial" panose="020B0604020202020204" pitchFamily="34" charset="0"/>
              <a:buChar char="•"/>
            </a:pPr>
            <a:r>
              <a:rPr lang="en-GB" dirty="0">
                <a:latin typeface="Comic Sans MS" panose="030F0702030302020204" pitchFamily="66" charset="0"/>
              </a:rPr>
              <a:t>Dance through the music and keep your focus only on the music and your moves.</a:t>
            </a:r>
            <a:endParaRPr lang="en-GB" b="0" i="0" dirty="0">
              <a:effectLst/>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63298376"/>
      </p:ext>
    </p:extLst>
  </p:cSld>
  <p:clrMapOvr>
    <a:masterClrMapping/>
  </p:clrMapOvr>
  <mc:AlternateContent xmlns:mc="http://schemas.openxmlformats.org/markup-compatibility/2006">
    <mc:Choice xmlns:p14="http://schemas.microsoft.com/office/powerpoint/2010/main" Requires="p14">
      <p:transition spd="slow" p14:dur="2000" advTm="38008"/>
    </mc:Choice>
    <mc:Fallback>
      <p:transition spd="slow" advTm="38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19" y="191729"/>
            <a:ext cx="8480323" cy="769441"/>
          </a:xfrm>
          <a:prstGeom prst="rect">
            <a:avLst/>
          </a:prstGeom>
          <a:noFill/>
        </p:spPr>
        <p:txBody>
          <a:bodyPr wrap="square" rtlCol="0">
            <a:spAutoFit/>
          </a:bodyPr>
          <a:lstStyle/>
          <a:p>
            <a:pPr algn="ctr"/>
            <a:r>
              <a:rPr lang="en-GB" sz="4400" dirty="0">
                <a:solidFill>
                  <a:srgbClr val="0070C0"/>
                </a:solidFill>
                <a:latin typeface="Comic Sans MS" panose="030F0702030302020204" pitchFamily="66" charset="0"/>
              </a:rPr>
              <a:t>2</a:t>
            </a:r>
            <a:r>
              <a:rPr lang="en-GB" sz="4400" dirty="0" smtClean="0">
                <a:solidFill>
                  <a:srgbClr val="0070C0"/>
                </a:solidFill>
                <a:latin typeface="Comic Sans MS" panose="030F0702030302020204" pitchFamily="66" charset="0"/>
              </a:rPr>
              <a:t>. Mindful music</a:t>
            </a:r>
            <a:endParaRPr lang="en-GB" sz="4400" dirty="0">
              <a:solidFill>
                <a:srgbClr val="0070C0"/>
              </a:solidFill>
              <a:latin typeface="Comic Sans MS" panose="030F0702030302020204" pitchFamily="66" charset="0"/>
            </a:endParaRPr>
          </a:p>
        </p:txBody>
      </p:sp>
      <p:sp>
        <p:nvSpPr>
          <p:cNvPr id="5" name="Rectangle 4"/>
          <p:cNvSpPr/>
          <p:nvPr/>
        </p:nvSpPr>
        <p:spPr>
          <a:xfrm>
            <a:off x="280219" y="825086"/>
            <a:ext cx="8686800" cy="3693319"/>
          </a:xfrm>
          <a:prstGeom prst="rect">
            <a:avLst/>
          </a:prstGeom>
        </p:spPr>
        <p:txBody>
          <a:bodyPr wrap="square">
            <a:spAutoFit/>
          </a:bodyPr>
          <a:lstStyle/>
          <a:p>
            <a:r>
              <a:rPr lang="en-GB" b="1" dirty="0">
                <a:latin typeface="Comic Sans MS" panose="030F0702030302020204" pitchFamily="66" charset="0"/>
              </a:rPr>
              <a:t>Duration</a:t>
            </a:r>
          </a:p>
          <a:p>
            <a:pPr marL="285750" indent="-285750">
              <a:buFont typeface="Arial" panose="020B0604020202020204" pitchFamily="34" charset="0"/>
              <a:buChar char="•"/>
            </a:pPr>
            <a:r>
              <a:rPr lang="en-GB" dirty="0">
                <a:latin typeface="Comic Sans MS" panose="030F0702030302020204" pitchFamily="66" charset="0"/>
              </a:rPr>
              <a:t>You can apply this creative exercise for as long as you want but if you have other chores to do, giving it 5-10 minutes will be enough.</a:t>
            </a:r>
          </a:p>
          <a:p>
            <a:endParaRPr lang="en-GB" dirty="0">
              <a:latin typeface="Comic Sans MS" panose="030F0702030302020204" pitchFamily="66" charset="0"/>
            </a:endParaRPr>
          </a:p>
          <a:p>
            <a:r>
              <a:rPr lang="en-GB" b="1" dirty="0">
                <a:latin typeface="Comic Sans MS" panose="030F0702030302020204" pitchFamily="66" charset="0"/>
              </a:rPr>
              <a:t>How to Apply</a:t>
            </a:r>
          </a:p>
          <a:p>
            <a:pPr marL="285750" indent="-285750">
              <a:buFont typeface="Arial" panose="020B0604020202020204" pitchFamily="34" charset="0"/>
              <a:buChar char="•"/>
            </a:pPr>
            <a:r>
              <a:rPr lang="en-GB" dirty="0">
                <a:latin typeface="Comic Sans MS" panose="030F0702030302020204" pitchFamily="66" charset="0"/>
              </a:rPr>
              <a:t>Instrumental music works best to develop </a:t>
            </a:r>
            <a:r>
              <a:rPr lang="en-GB" dirty="0" smtClean="0">
                <a:latin typeface="Comic Sans MS" panose="030F0702030302020204" pitchFamily="66" charset="0"/>
              </a:rPr>
              <a:t>mindfulness, </a:t>
            </a:r>
            <a:r>
              <a:rPr lang="en-GB" dirty="0">
                <a:latin typeface="Comic Sans MS" panose="030F0702030302020204" pitchFamily="66" charset="0"/>
              </a:rPr>
              <a:t>but if you have taste for other genres, that will work as well.</a:t>
            </a:r>
          </a:p>
          <a:p>
            <a:pPr marL="285750" indent="-285750">
              <a:buFont typeface="Arial" panose="020B0604020202020204" pitchFamily="34" charset="0"/>
              <a:buChar char="•"/>
            </a:pPr>
            <a:r>
              <a:rPr lang="en-GB" dirty="0">
                <a:latin typeface="Comic Sans MS" panose="030F0702030302020204" pitchFamily="66" charset="0"/>
              </a:rPr>
              <a:t>Before starting, tune into your feelings.</a:t>
            </a:r>
          </a:p>
          <a:p>
            <a:pPr marL="285750" indent="-285750">
              <a:buFont typeface="Arial" panose="020B0604020202020204" pitchFamily="34" charset="0"/>
              <a:buChar char="•"/>
            </a:pPr>
            <a:r>
              <a:rPr lang="en-GB" dirty="0">
                <a:latin typeface="Comic Sans MS" panose="030F0702030302020204" pitchFamily="66" charset="0"/>
              </a:rPr>
              <a:t>As you listen to the music, notice your feelings without any criticism of what they are.</a:t>
            </a:r>
          </a:p>
          <a:p>
            <a:pPr marL="285750" indent="-285750">
              <a:buFont typeface="Arial" panose="020B0604020202020204" pitchFamily="34" charset="0"/>
              <a:buChar char="•"/>
            </a:pPr>
            <a:r>
              <a:rPr lang="en-GB" dirty="0">
                <a:latin typeface="Comic Sans MS" panose="030F0702030302020204" pitchFamily="66" charset="0"/>
              </a:rPr>
              <a:t>Keep in mind that music affects us whether we want it or not</a:t>
            </a:r>
            <a:r>
              <a:rPr lang="en-GB" dirty="0" smtClean="0">
                <a:latin typeface="Comic Sans MS" panose="030F0702030302020204" pitchFamily="66" charset="0"/>
              </a:rPr>
              <a:t>.</a:t>
            </a: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Notice how your body reacts to each beat.</a:t>
            </a:r>
          </a:p>
          <a:p>
            <a:pPr marL="285750" indent="-285750">
              <a:buFont typeface="Arial" panose="020B0604020202020204" pitchFamily="34" charset="0"/>
              <a:buChar char="•"/>
            </a:pPr>
            <a:r>
              <a:rPr lang="en-GB" dirty="0">
                <a:latin typeface="Comic Sans MS" panose="030F0702030302020204" pitchFamily="66" charset="0"/>
              </a:rPr>
              <a:t>When you finish the exercise, think about the feelings that had surfaced.</a:t>
            </a:r>
          </a:p>
        </p:txBody>
      </p:sp>
      <p:pic>
        <p:nvPicPr>
          <p:cNvPr id="6" name="Picture 5"/>
          <p:cNvPicPr>
            <a:picLocks noChangeAspect="1"/>
          </p:cNvPicPr>
          <p:nvPr/>
        </p:nvPicPr>
        <p:blipFill>
          <a:blip r:embed="rId4"/>
          <a:stretch>
            <a:fillRect/>
          </a:stretch>
        </p:blipFill>
        <p:spPr>
          <a:xfrm>
            <a:off x="3000681" y="4795404"/>
            <a:ext cx="3606596" cy="2024846"/>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78920682"/>
      </p:ext>
    </p:extLst>
  </p:cSld>
  <p:clrMapOvr>
    <a:masterClrMapping/>
  </p:clrMapOvr>
  <mc:AlternateContent xmlns:mc="http://schemas.openxmlformats.org/markup-compatibility/2006">
    <mc:Choice xmlns:p14="http://schemas.microsoft.com/office/powerpoint/2010/main" Requires="p14">
      <p:transition spd="slow" p14:dur="2000" advTm="47580"/>
    </mc:Choice>
    <mc:Fallback>
      <p:transition spd="slow" advTm="4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19" y="191729"/>
            <a:ext cx="8480323" cy="769441"/>
          </a:xfrm>
          <a:prstGeom prst="rect">
            <a:avLst/>
          </a:prstGeom>
          <a:noFill/>
        </p:spPr>
        <p:txBody>
          <a:bodyPr wrap="square" rtlCol="0">
            <a:spAutoFit/>
          </a:bodyPr>
          <a:lstStyle/>
          <a:p>
            <a:pPr algn="ctr"/>
            <a:r>
              <a:rPr lang="en-GB" sz="4400" dirty="0" smtClean="0">
                <a:solidFill>
                  <a:srgbClr val="0070C0"/>
                </a:solidFill>
                <a:latin typeface="Comic Sans MS" panose="030F0702030302020204" pitchFamily="66" charset="0"/>
              </a:rPr>
              <a:t>3. Mindfulness puzzles</a:t>
            </a:r>
            <a:endParaRPr lang="en-GB" sz="4400" dirty="0">
              <a:solidFill>
                <a:srgbClr val="0070C0"/>
              </a:solidFill>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2613844" y="4494750"/>
            <a:ext cx="3931060" cy="2207009"/>
          </a:xfrm>
          <a:prstGeom prst="rect">
            <a:avLst/>
          </a:prstGeom>
        </p:spPr>
      </p:pic>
      <p:sp>
        <p:nvSpPr>
          <p:cNvPr id="4" name="Rectangle 3"/>
          <p:cNvSpPr/>
          <p:nvPr/>
        </p:nvSpPr>
        <p:spPr>
          <a:xfrm>
            <a:off x="280219" y="961170"/>
            <a:ext cx="8598310" cy="3416320"/>
          </a:xfrm>
          <a:prstGeom prst="rect">
            <a:avLst/>
          </a:prstGeom>
        </p:spPr>
        <p:txBody>
          <a:bodyPr wrap="square">
            <a:spAutoFit/>
          </a:bodyPr>
          <a:lstStyle/>
          <a:p>
            <a:r>
              <a:rPr lang="en-GB" b="1" dirty="0" smtClean="0">
                <a:latin typeface="Comic Sans MS" panose="030F0702030302020204" pitchFamily="66" charset="0"/>
              </a:rPr>
              <a:t>How to apply:</a:t>
            </a:r>
          </a:p>
          <a:p>
            <a:pPr>
              <a:buFont typeface="Arial" panose="020B0604020202020204" pitchFamily="34" charset="0"/>
              <a:buChar char="•"/>
            </a:pPr>
            <a:r>
              <a:rPr lang="en-GB" dirty="0" smtClean="0">
                <a:latin typeface="Comic Sans MS" panose="030F0702030302020204" pitchFamily="66" charset="0"/>
              </a:rPr>
              <a:t>Pick a puzzle you want to complete- this could be a crossword or word search, or anything you like! </a:t>
            </a:r>
          </a:p>
          <a:p>
            <a:pPr>
              <a:buFont typeface="Arial" panose="020B0604020202020204" pitchFamily="34" charset="0"/>
              <a:buChar char="•"/>
            </a:pPr>
            <a:r>
              <a:rPr lang="en-GB" dirty="0" smtClean="0">
                <a:latin typeface="Comic Sans MS" panose="030F0702030302020204" pitchFamily="66" charset="0"/>
              </a:rPr>
              <a:t>Start </a:t>
            </a:r>
            <a:r>
              <a:rPr lang="en-GB" dirty="0">
                <a:latin typeface="Comic Sans MS" panose="030F0702030302020204" pitchFamily="66" charset="0"/>
              </a:rPr>
              <a:t>the exercise as usual. As a difference, you should use a pen instead of a pencil.</a:t>
            </a:r>
          </a:p>
          <a:p>
            <a:pPr>
              <a:buFont typeface="Arial" panose="020B0604020202020204" pitchFamily="34" charset="0"/>
              <a:buChar char="•"/>
            </a:pPr>
            <a:r>
              <a:rPr lang="en-GB" dirty="0">
                <a:latin typeface="Comic Sans MS" panose="030F0702030302020204" pitchFamily="66" charset="0"/>
              </a:rPr>
              <a:t>As you make mistakes that would be hard to erase, think about the emotions that you reflect. Why did you make the mistake, did you rush into it? How frustrated or angry did you get?</a:t>
            </a:r>
          </a:p>
          <a:p>
            <a:pPr>
              <a:buFont typeface="Arial" panose="020B0604020202020204" pitchFamily="34" charset="0"/>
              <a:buChar char="•"/>
            </a:pPr>
            <a:r>
              <a:rPr lang="en-GB" dirty="0">
                <a:latin typeface="Comic Sans MS" panose="030F0702030302020204" pitchFamily="66" charset="0"/>
              </a:rPr>
              <a:t>When your feelings surface, find a way to make up your mind again with the help of breathing. Keep going.</a:t>
            </a:r>
          </a:p>
          <a:p>
            <a:pPr>
              <a:buFont typeface="Arial" panose="020B0604020202020204" pitchFamily="34" charset="0"/>
              <a:buChar char="•"/>
            </a:pPr>
            <a:r>
              <a:rPr lang="en-GB" dirty="0">
                <a:latin typeface="Comic Sans MS" panose="030F0702030302020204" pitchFamily="66" charset="0"/>
              </a:rPr>
              <a:t>After finishing the puzzle, think about how you felt through the process and why and how long it took you to get back on track.</a:t>
            </a:r>
            <a:endParaRPr lang="en-GB" b="0" i="0" dirty="0">
              <a:effectLst/>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97218627"/>
      </p:ext>
    </p:extLst>
  </p:cSld>
  <p:clrMapOvr>
    <a:masterClrMapping/>
  </p:clrMapOvr>
  <mc:AlternateContent xmlns:mc="http://schemas.openxmlformats.org/markup-compatibility/2006">
    <mc:Choice xmlns:p14="http://schemas.microsoft.com/office/powerpoint/2010/main" Requires="p14">
      <p:transition spd="slow" p14:dur="2000" advTm="54965"/>
    </mc:Choice>
    <mc:Fallback>
      <p:transition spd="slow" advTm="54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551470" y="4421479"/>
            <a:ext cx="3930445" cy="2206664"/>
          </a:xfrm>
          <a:prstGeom prst="rect">
            <a:avLst/>
          </a:prstGeom>
        </p:spPr>
      </p:pic>
      <p:sp>
        <p:nvSpPr>
          <p:cNvPr id="3" name="TextBox 2"/>
          <p:cNvSpPr txBox="1"/>
          <p:nvPr/>
        </p:nvSpPr>
        <p:spPr>
          <a:xfrm>
            <a:off x="280219" y="191729"/>
            <a:ext cx="8480323" cy="769441"/>
          </a:xfrm>
          <a:prstGeom prst="rect">
            <a:avLst/>
          </a:prstGeom>
          <a:noFill/>
        </p:spPr>
        <p:txBody>
          <a:bodyPr wrap="square" rtlCol="0">
            <a:spAutoFit/>
          </a:bodyPr>
          <a:lstStyle/>
          <a:p>
            <a:pPr algn="ctr"/>
            <a:r>
              <a:rPr lang="en-GB" sz="4400" dirty="0" smtClean="0">
                <a:solidFill>
                  <a:srgbClr val="0070C0"/>
                </a:solidFill>
                <a:latin typeface="Comic Sans MS" panose="030F0702030302020204" pitchFamily="66" charset="0"/>
              </a:rPr>
              <a:t>4. Mindful tasting</a:t>
            </a:r>
            <a:endParaRPr lang="en-GB" sz="4400" dirty="0">
              <a:solidFill>
                <a:srgbClr val="0070C0"/>
              </a:solidFill>
              <a:latin typeface="Comic Sans MS" panose="030F0702030302020204" pitchFamily="66" charset="0"/>
            </a:endParaRPr>
          </a:p>
        </p:txBody>
      </p:sp>
      <p:sp>
        <p:nvSpPr>
          <p:cNvPr id="5" name="Rectangle 4"/>
          <p:cNvSpPr/>
          <p:nvPr/>
        </p:nvSpPr>
        <p:spPr>
          <a:xfrm>
            <a:off x="280219" y="961170"/>
            <a:ext cx="8753169" cy="3416320"/>
          </a:xfrm>
          <a:prstGeom prst="rect">
            <a:avLst/>
          </a:prstGeom>
        </p:spPr>
        <p:txBody>
          <a:bodyPr wrap="square">
            <a:spAutoFit/>
          </a:bodyPr>
          <a:lstStyle/>
          <a:p>
            <a:r>
              <a:rPr lang="en-GB" b="1" dirty="0">
                <a:latin typeface="Comic Sans MS" panose="030F0702030302020204" pitchFamily="66" charset="0"/>
              </a:rPr>
              <a:t>How to Apply</a:t>
            </a:r>
            <a:endParaRPr lang="en-GB" dirty="0">
              <a:latin typeface="Comic Sans MS" panose="030F0702030302020204" pitchFamily="66" charset="0"/>
            </a:endParaRPr>
          </a:p>
          <a:p>
            <a:pPr>
              <a:buFont typeface="Arial" panose="020B0604020202020204" pitchFamily="34" charset="0"/>
              <a:buChar char="•"/>
            </a:pPr>
            <a:r>
              <a:rPr lang="en-GB" dirty="0">
                <a:latin typeface="Comic Sans MS" panose="030F0702030302020204" pitchFamily="66" charset="0"/>
              </a:rPr>
              <a:t>Pick a simple aromatic food. It can be a fruit like </a:t>
            </a:r>
            <a:r>
              <a:rPr lang="en-GB" dirty="0" smtClean="0">
                <a:latin typeface="Comic Sans MS" panose="030F0702030302020204" pitchFamily="66" charset="0"/>
              </a:rPr>
              <a:t>strawberry.</a:t>
            </a:r>
          </a:p>
          <a:p>
            <a:pPr>
              <a:buFont typeface="Arial" panose="020B0604020202020204" pitchFamily="34" charset="0"/>
              <a:buChar char="•"/>
            </a:pPr>
            <a:r>
              <a:rPr lang="en-GB" dirty="0" smtClean="0">
                <a:latin typeface="Comic Sans MS" panose="030F0702030302020204" pitchFamily="66" charset="0"/>
              </a:rPr>
              <a:t>Close </a:t>
            </a:r>
            <a:r>
              <a:rPr lang="en-GB" dirty="0">
                <a:latin typeface="Comic Sans MS" panose="030F0702030302020204" pitchFamily="66" charset="0"/>
              </a:rPr>
              <a:t>your eyes, breathe in the scent of the food, see how your mouth waters.</a:t>
            </a:r>
          </a:p>
          <a:p>
            <a:pPr>
              <a:buFont typeface="Arial" panose="020B0604020202020204" pitchFamily="34" charset="0"/>
              <a:buChar char="•"/>
            </a:pPr>
            <a:r>
              <a:rPr lang="en-GB" dirty="0">
                <a:latin typeface="Comic Sans MS" panose="030F0702030302020204" pitchFamily="66" charset="0"/>
              </a:rPr>
              <a:t>Try to feel the texture. Does it have a bumpy surface or a wet smooth one?</a:t>
            </a:r>
          </a:p>
          <a:p>
            <a:pPr>
              <a:buFont typeface="Arial" panose="020B0604020202020204" pitchFamily="34" charset="0"/>
              <a:buChar char="•"/>
            </a:pPr>
            <a:r>
              <a:rPr lang="en-GB" dirty="0">
                <a:latin typeface="Comic Sans MS" panose="030F0702030302020204" pitchFamily="66" charset="0"/>
              </a:rPr>
              <a:t>Make sure you focus only on the food and that your mind doesn't wander off in this mindfulness activity. Be present.</a:t>
            </a:r>
          </a:p>
          <a:p>
            <a:pPr>
              <a:buFont typeface="Arial" panose="020B0604020202020204" pitchFamily="34" charset="0"/>
              <a:buChar char="•"/>
            </a:pPr>
            <a:r>
              <a:rPr lang="en-GB" dirty="0">
                <a:latin typeface="Comic Sans MS" panose="030F0702030302020204" pitchFamily="66" charset="0"/>
              </a:rPr>
              <a:t>Take a small bite of the food. How does it taste? Focus on how you react to it. Do you squint because it’s sour or do you feel heat in your throat because it’s spicy?</a:t>
            </a:r>
          </a:p>
          <a:p>
            <a:pPr>
              <a:buFont typeface="Arial" panose="020B0604020202020204" pitchFamily="34" charset="0"/>
              <a:buChar char="•"/>
            </a:pPr>
            <a:r>
              <a:rPr lang="en-GB" dirty="0">
                <a:latin typeface="Comic Sans MS" panose="030F0702030302020204" pitchFamily="66" charset="0"/>
              </a:rPr>
              <a:t>Make sure you </a:t>
            </a:r>
            <a:r>
              <a:rPr lang="en-GB" dirty="0" err="1">
                <a:latin typeface="Comic Sans MS" panose="030F0702030302020204" pitchFamily="66" charset="0"/>
              </a:rPr>
              <a:t>savor</a:t>
            </a:r>
            <a:r>
              <a:rPr lang="en-GB" dirty="0">
                <a:latin typeface="Comic Sans MS" panose="030F0702030302020204" pitchFamily="66" charset="0"/>
              </a:rPr>
              <a:t> every bit of your bite. When it’s done, go on and take another bite.</a:t>
            </a:r>
          </a:p>
          <a:p>
            <a:pPr>
              <a:buFont typeface="Arial" panose="020B0604020202020204" pitchFamily="34" charset="0"/>
              <a:buChar char="•"/>
            </a:pPr>
            <a:r>
              <a:rPr lang="en-GB" dirty="0">
                <a:latin typeface="Comic Sans MS" panose="030F0702030302020204" pitchFamily="66" charset="0"/>
              </a:rPr>
              <a:t>Repeat </a:t>
            </a:r>
            <a:r>
              <a:rPr lang="en-GB" dirty="0" err="1">
                <a:latin typeface="Comic Sans MS" panose="030F0702030302020204" pitchFamily="66" charset="0"/>
              </a:rPr>
              <a:t>savoring</a:t>
            </a:r>
            <a:r>
              <a:rPr lang="en-GB" dirty="0">
                <a:latin typeface="Comic Sans MS" panose="030F0702030302020204" pitchFamily="66" charset="0"/>
              </a:rPr>
              <a:t> each and every bite till you finish.</a:t>
            </a:r>
            <a:endParaRPr lang="en-GB" b="0" i="0" dirty="0">
              <a:effectLst/>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24431792"/>
      </p:ext>
    </p:extLst>
  </p:cSld>
  <p:clrMapOvr>
    <a:masterClrMapping/>
  </p:clrMapOvr>
  <mc:AlternateContent xmlns:mc="http://schemas.openxmlformats.org/markup-compatibility/2006">
    <mc:Choice xmlns:p14="http://schemas.microsoft.com/office/powerpoint/2010/main" Requires="p14">
      <p:transition spd="slow" p14:dur="2000" advTm="53139"/>
    </mc:Choice>
    <mc:Fallback>
      <p:transition spd="slow" advTm="531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B312960E6D742AB705CD8D0C1B67C" ma:contentTypeVersion="11" ma:contentTypeDescription="Create a new document." ma:contentTypeScope="" ma:versionID="081fbebb5449e4024eebfab43429b51b">
  <xsd:schema xmlns:xsd="http://www.w3.org/2001/XMLSchema" xmlns:xs="http://www.w3.org/2001/XMLSchema" xmlns:p="http://schemas.microsoft.com/office/2006/metadata/properties" xmlns:ns2="ff1a0498-baf5-419b-a7a6-1ec9b49b41d1" xmlns:ns3="d75f177b-3e72-4520-a0bb-4d1226dced42" targetNamespace="http://schemas.microsoft.com/office/2006/metadata/properties" ma:root="true" ma:fieldsID="222289f72e68727c6460c8bd71cfea64" ns2:_="" ns3:_="">
    <xsd:import namespace="ff1a0498-baf5-419b-a7a6-1ec9b49b41d1"/>
    <xsd:import namespace="d75f177b-3e72-4520-a0bb-4d1226dced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a0498-baf5-419b-a7a6-1ec9b49b4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f177b-3e72-4520-a0bb-4d1226dced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CA5C4E-EA39-42EC-B192-3835323B0E80}">
  <ds:schemaRefs>
    <ds:schemaRef ds:uri="http://purl.org/dc/elements/1.1/"/>
    <ds:schemaRef ds:uri="http://schemas.microsoft.com/office/2006/metadata/properties"/>
    <ds:schemaRef ds:uri="http://schemas.microsoft.com/office/infopath/2007/PartnerControls"/>
    <ds:schemaRef ds:uri="04aee3ed-32f8-4619-9c8d-3e9f2c879fe3"/>
    <ds:schemaRef ds:uri="http://purl.org/dc/terms/"/>
    <ds:schemaRef ds:uri="http://schemas.microsoft.com/office/2006/documentManagement/types"/>
    <ds:schemaRef ds:uri="http://schemas.openxmlformats.org/package/2006/metadata/core-properties"/>
    <ds:schemaRef ds:uri="a352c7e4-b27f-4b9a-bba6-a6c2c2a34ca7"/>
    <ds:schemaRef ds:uri="http://www.w3.org/XML/1998/namespace"/>
    <ds:schemaRef ds:uri="http://purl.org/dc/dcmitype/"/>
  </ds:schemaRefs>
</ds:datastoreItem>
</file>

<file path=customXml/itemProps2.xml><?xml version="1.0" encoding="utf-8"?>
<ds:datastoreItem xmlns:ds="http://schemas.openxmlformats.org/officeDocument/2006/customXml" ds:itemID="{49A159FB-8A6D-497E-8A8B-62C14314C1A9}">
  <ds:schemaRefs>
    <ds:schemaRef ds:uri="http://schemas.microsoft.com/sharepoint/v3/contenttype/forms"/>
  </ds:schemaRefs>
</ds:datastoreItem>
</file>

<file path=customXml/itemProps3.xml><?xml version="1.0" encoding="utf-8"?>
<ds:datastoreItem xmlns:ds="http://schemas.openxmlformats.org/officeDocument/2006/customXml" ds:itemID="{23A88FC4-4AB3-4CB8-A726-2D952E60F2C6}"/>
</file>

<file path=docProps/app.xml><?xml version="1.0" encoding="utf-8"?>
<Properties xmlns="http://schemas.openxmlformats.org/officeDocument/2006/extended-properties" xmlns:vt="http://schemas.openxmlformats.org/officeDocument/2006/docPropsVTypes">
  <Template>Office Theme</Template>
  <TotalTime>24</TotalTime>
  <Words>554</Words>
  <Application>Microsoft Office PowerPoint</Application>
  <PresentationFormat>On-screen Show (4:3)</PresentationFormat>
  <Paragraphs>40</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Sedgwick</dc:creator>
  <cp:lastModifiedBy>Laura Sedgwick</cp:lastModifiedBy>
  <cp:revision>3</cp:revision>
  <dcterms:created xsi:type="dcterms:W3CDTF">2021-02-24T11:04:58Z</dcterms:created>
  <dcterms:modified xsi:type="dcterms:W3CDTF">2021-03-02T08:50:44Z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0x010100B34B312960E6D742AB705CD8D0C1B67C</vt:lpwstr>
  </property>
</Properties>
</file>